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embeddings/oleObject1.bin" ContentType="application/vnd.openxmlformats-officedocument.oleObject"/>
  <Override PartName="/ppt/notesSlides/notesSlide56.xml" ContentType="application/vnd.openxmlformats-officedocument.presentationml.notesSlide+xml"/>
  <Override PartName="/ppt/notesSlides/notesSlide57.xml" ContentType="application/vnd.openxmlformats-officedocument.presentationml.notesSlide+xml"/>
  <Override PartName="/ppt/embeddings/oleObject2.bin" ContentType="application/vnd.openxmlformats-officedocument.oleObject"/>
  <Override PartName="/ppt/notesSlides/notesSlide58.xml" ContentType="application/vnd.openxmlformats-officedocument.presentationml.notesSlide+xml"/>
  <Override PartName="/ppt/embeddings/oleObject3.bin" ContentType="application/vnd.openxmlformats-officedocument.oleObject"/>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embeddings/oleObject7.bin" ContentType="application/vnd.openxmlformats-officedocument.oleObject"/>
  <Override PartName="/ppt/notesSlides/notesSlide91.xml" ContentType="application/vnd.openxmlformats-officedocument.presentationml.notesSlide+xml"/>
  <Override PartName="/ppt/embeddings/oleObject8.bin" ContentType="application/vnd.openxmlformats-officedocument.oleObject"/>
  <Override PartName="/ppt/notesSlides/notesSlide92.xml" ContentType="application/vnd.openxmlformats-officedocument.presentationml.notesSlide+xml"/>
  <Override PartName="/ppt/embeddings/oleObject9.bin" ContentType="application/vnd.openxmlformats-officedocument.oleObject"/>
  <Override PartName="/ppt/notesSlides/notesSlide93.xml" ContentType="application/vnd.openxmlformats-officedocument.presentationml.notesSlide+xml"/>
  <Override PartName="/ppt/embeddings/oleObject10.bin" ContentType="application/vnd.openxmlformats-officedocument.oleObject"/>
  <Override PartName="/ppt/notesSlides/notesSlide94.xml" ContentType="application/vnd.openxmlformats-officedocument.presentationml.notesSlide+xml"/>
  <Override PartName="/ppt/embeddings/oleObject11.bin" ContentType="application/vnd.openxmlformats-officedocument.oleObject"/>
  <Override PartName="/ppt/embeddings/oleObject12.bin" ContentType="application/vnd.openxmlformats-officedocument.oleObject"/>
  <Override PartName="/ppt/notesSlides/notesSlide95.xml" ContentType="application/vnd.openxmlformats-officedocument.presentationml.notesSlide+xml"/>
  <Override PartName="/ppt/embeddings/oleObject13.bin" ContentType="application/vnd.openxmlformats-officedocument.oleObject"/>
  <Override PartName="/ppt/embeddings/oleObject14.bin" ContentType="application/vnd.openxmlformats-officedocument.oleObject"/>
  <Override PartName="/ppt/notesSlides/notesSlide96.xml" ContentType="application/vnd.openxmlformats-officedocument.presentationml.notesSlide+xml"/>
  <Override PartName="/ppt/embeddings/oleObject15.bin" ContentType="application/vnd.openxmlformats-officedocument.oleObject"/>
  <Override PartName="/ppt/embeddings/oleObject16.bin" ContentType="application/vnd.openxmlformats-officedocument.oleObject"/>
  <Override PartName="/ppt/notesSlides/notesSlide97.xml" ContentType="application/vnd.openxmlformats-officedocument.presentationml.notesSlide+xml"/>
  <Override PartName="/ppt/embeddings/oleObject17.bin" ContentType="application/vnd.openxmlformats-officedocument.oleObject"/>
  <Override PartName="/ppt/embeddings/oleObject18.bin" ContentType="application/vnd.openxmlformats-officedocument.oleObject"/>
  <Override PartName="/ppt/notesSlides/notesSlide98.xml" ContentType="application/vnd.openxmlformats-officedocument.presentationml.notesSlide+xml"/>
  <Override PartName="/ppt/embeddings/oleObject19.bin" ContentType="application/vnd.openxmlformats-officedocument.oleObject"/>
  <Override PartName="/ppt/embeddings/oleObject20.bin" ContentType="application/vnd.openxmlformats-officedocument.oleObject"/>
  <Override PartName="/ppt/notesSlides/notesSlide99.xml" ContentType="application/vnd.openxmlformats-officedocument.presentationml.notesSlide+xml"/>
  <Override PartName="/ppt/embeddings/oleObject21.bin" ContentType="application/vnd.openxmlformats-officedocument.oleObject"/>
  <Override PartName="/ppt/embeddings/oleObject22.bin" ContentType="application/vnd.openxmlformats-officedocument.oleObject"/>
  <Override PartName="/ppt/notesSlides/notesSlide100.xml" ContentType="application/vnd.openxmlformats-officedocument.presentationml.notesSlide+xml"/>
  <Override PartName="/ppt/embeddings/oleObject23.bin" ContentType="application/vnd.openxmlformats-officedocument.oleObject"/>
  <Override PartName="/ppt/notesSlides/notesSlide101.xml" ContentType="application/vnd.openxmlformats-officedocument.presentationml.notesSlide+xml"/>
  <Override PartName="/ppt/embeddings/oleObject24.bin" ContentType="application/vnd.openxmlformats-officedocument.oleObject"/>
  <Override PartName="/ppt/embeddings/oleObject25.bin" ContentType="application/vnd.openxmlformats-officedocument.oleObject"/>
  <Override PartName="/ppt/notesSlides/notesSlide102.xml" ContentType="application/vnd.openxmlformats-officedocument.presentationml.notesSlide+xml"/>
  <Override PartName="/ppt/embeddings/oleObject26.bin" ContentType="application/vnd.openxmlformats-officedocument.oleObject"/>
  <Override PartName="/ppt/embeddings/oleObject27.bin" ContentType="application/vnd.openxmlformats-officedocument.oleObject"/>
  <Override PartName="/ppt/notesSlides/notesSlide103.xml" ContentType="application/vnd.openxmlformats-officedocument.presentationml.notesSlide+xml"/>
  <Override PartName="/ppt/embeddings/oleObject28.bin" ContentType="application/vnd.openxmlformats-officedocument.oleObject"/>
  <Override PartName="/ppt/embeddings/oleObject29.bin" ContentType="application/vnd.openxmlformats-officedocument.oleObject"/>
  <Override PartName="/ppt/notesSlides/notesSlide104.xml" ContentType="application/vnd.openxmlformats-officedocument.presentationml.notesSlide+xml"/>
  <Override PartName="/ppt/embeddings/oleObject30.bin" ContentType="application/vnd.openxmlformats-officedocument.oleObject"/>
  <Override PartName="/ppt/embeddings/oleObject31.bin" ContentType="application/vnd.openxmlformats-officedocument.oleObject"/>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5" r:id="rId1"/>
  </p:sldMasterIdLst>
  <p:notesMasterIdLst>
    <p:notesMasterId r:id="rId153"/>
  </p:notesMasterIdLst>
  <p:sldIdLst>
    <p:sldId id="589" r:id="rId2"/>
    <p:sldId id="591" r:id="rId3"/>
    <p:sldId id="257" r:id="rId4"/>
    <p:sldId id="533" r:id="rId5"/>
    <p:sldId id="592" r:id="rId6"/>
    <p:sldId id="593" r:id="rId7"/>
    <p:sldId id="594" r:id="rId8"/>
    <p:sldId id="595" r:id="rId9"/>
    <p:sldId id="537" r:id="rId10"/>
    <p:sldId id="553" r:id="rId11"/>
    <p:sldId id="554" r:id="rId12"/>
    <p:sldId id="555" r:id="rId13"/>
    <p:sldId id="556" r:id="rId14"/>
    <p:sldId id="557" r:id="rId15"/>
    <p:sldId id="353" r:id="rId16"/>
    <p:sldId id="276" r:id="rId17"/>
    <p:sldId id="277" r:id="rId18"/>
    <p:sldId id="285" r:id="rId19"/>
    <p:sldId id="520" r:id="rId20"/>
    <p:sldId id="583" r:id="rId21"/>
    <p:sldId id="584" r:id="rId22"/>
    <p:sldId id="585" r:id="rId23"/>
    <p:sldId id="586" r:id="rId24"/>
    <p:sldId id="522" r:id="rId25"/>
    <p:sldId id="531" r:id="rId26"/>
    <p:sldId id="536" r:id="rId27"/>
    <p:sldId id="565" r:id="rId28"/>
    <p:sldId id="587" r:id="rId29"/>
    <p:sldId id="566" r:id="rId30"/>
    <p:sldId id="567" r:id="rId31"/>
    <p:sldId id="569" r:id="rId32"/>
    <p:sldId id="570" r:id="rId33"/>
    <p:sldId id="571" r:id="rId34"/>
    <p:sldId id="529" r:id="rId35"/>
    <p:sldId id="525" r:id="rId36"/>
    <p:sldId id="530" r:id="rId37"/>
    <p:sldId id="574" r:id="rId38"/>
    <p:sldId id="588" r:id="rId39"/>
    <p:sldId id="578" r:id="rId40"/>
    <p:sldId id="290" r:id="rId41"/>
    <p:sldId id="573" r:id="rId42"/>
    <p:sldId id="572" r:id="rId43"/>
    <p:sldId id="577" r:id="rId44"/>
    <p:sldId id="293" r:id="rId45"/>
    <p:sldId id="472" r:id="rId46"/>
    <p:sldId id="473" r:id="rId47"/>
    <p:sldId id="475" r:id="rId48"/>
    <p:sldId id="294" r:id="rId49"/>
    <p:sldId id="303" r:id="rId50"/>
    <p:sldId id="396" r:id="rId51"/>
    <p:sldId id="397" r:id="rId52"/>
    <p:sldId id="398" r:id="rId53"/>
    <p:sldId id="402" r:id="rId54"/>
    <p:sldId id="405" r:id="rId55"/>
    <p:sldId id="404" r:id="rId56"/>
    <p:sldId id="406" r:id="rId57"/>
    <p:sldId id="408" r:id="rId58"/>
    <p:sldId id="409" r:id="rId59"/>
    <p:sldId id="403" r:id="rId60"/>
    <p:sldId id="580" r:id="rId61"/>
    <p:sldId id="410" r:id="rId62"/>
    <p:sldId id="437" r:id="rId63"/>
    <p:sldId id="436" r:id="rId64"/>
    <p:sldId id="439" r:id="rId65"/>
    <p:sldId id="438" r:id="rId66"/>
    <p:sldId id="444" r:id="rId67"/>
    <p:sldId id="445" r:id="rId68"/>
    <p:sldId id="449" r:id="rId69"/>
    <p:sldId id="446" r:id="rId70"/>
    <p:sldId id="442" r:id="rId71"/>
    <p:sldId id="447" r:id="rId72"/>
    <p:sldId id="441" r:id="rId73"/>
    <p:sldId id="448" r:id="rId74"/>
    <p:sldId id="558" r:id="rId75"/>
    <p:sldId id="560" r:id="rId76"/>
    <p:sldId id="443" r:id="rId77"/>
    <p:sldId id="450" r:id="rId78"/>
    <p:sldId id="451" r:id="rId79"/>
    <p:sldId id="453" r:id="rId80"/>
    <p:sldId id="454" r:id="rId81"/>
    <p:sldId id="455" r:id="rId82"/>
    <p:sldId id="456" r:id="rId83"/>
    <p:sldId id="457" r:id="rId84"/>
    <p:sldId id="458" r:id="rId85"/>
    <p:sldId id="459" r:id="rId86"/>
    <p:sldId id="460" r:id="rId87"/>
    <p:sldId id="407" r:id="rId88"/>
    <p:sldId id="411" r:id="rId89"/>
    <p:sldId id="590" r:id="rId90"/>
    <p:sldId id="412" r:id="rId91"/>
    <p:sldId id="413" r:id="rId92"/>
    <p:sldId id="414" r:id="rId93"/>
    <p:sldId id="419" r:id="rId94"/>
    <p:sldId id="420" r:id="rId95"/>
    <p:sldId id="421" r:id="rId96"/>
    <p:sldId id="422" r:id="rId97"/>
    <p:sldId id="423" r:id="rId98"/>
    <p:sldId id="415" r:id="rId99"/>
    <p:sldId id="424" r:id="rId100"/>
    <p:sldId id="416" r:id="rId101"/>
    <p:sldId id="425" r:id="rId102"/>
    <p:sldId id="417" r:id="rId103"/>
    <p:sldId id="426" r:id="rId104"/>
    <p:sldId id="427" r:id="rId105"/>
    <p:sldId id="428" r:id="rId106"/>
    <p:sldId id="429" r:id="rId107"/>
    <p:sldId id="430" r:id="rId108"/>
    <p:sldId id="431" r:id="rId109"/>
    <p:sldId id="432" r:id="rId110"/>
    <p:sldId id="434" r:id="rId111"/>
    <p:sldId id="433" r:id="rId112"/>
    <p:sldId id="461" r:id="rId113"/>
    <p:sldId id="464" r:id="rId114"/>
    <p:sldId id="466" r:id="rId115"/>
    <p:sldId id="462" r:id="rId116"/>
    <p:sldId id="468" r:id="rId117"/>
    <p:sldId id="470" r:id="rId118"/>
    <p:sldId id="467" r:id="rId119"/>
    <p:sldId id="337" r:id="rId120"/>
    <p:sldId id="356" r:id="rId121"/>
    <p:sldId id="357" r:id="rId122"/>
    <p:sldId id="358" r:id="rId123"/>
    <p:sldId id="359" r:id="rId124"/>
    <p:sldId id="362" r:id="rId125"/>
    <p:sldId id="364" r:id="rId126"/>
    <p:sldId id="361" r:id="rId127"/>
    <p:sldId id="363" r:id="rId128"/>
    <p:sldId id="366" r:id="rId129"/>
    <p:sldId id="367" r:id="rId130"/>
    <p:sldId id="338" r:id="rId131"/>
    <p:sldId id="370" r:id="rId132"/>
    <p:sldId id="371" r:id="rId133"/>
    <p:sldId id="372" r:id="rId134"/>
    <p:sldId id="373" r:id="rId135"/>
    <p:sldId id="374" r:id="rId136"/>
    <p:sldId id="377" r:id="rId137"/>
    <p:sldId id="378" r:id="rId138"/>
    <p:sldId id="379" r:id="rId139"/>
    <p:sldId id="346" r:id="rId140"/>
    <p:sldId id="368" r:id="rId141"/>
    <p:sldId id="369" r:id="rId142"/>
    <p:sldId id="380" r:id="rId143"/>
    <p:sldId id="381" r:id="rId144"/>
    <p:sldId id="382" r:id="rId145"/>
    <p:sldId id="383" r:id="rId146"/>
    <p:sldId id="384" r:id="rId147"/>
    <p:sldId id="385" r:id="rId148"/>
    <p:sldId id="386" r:id="rId149"/>
    <p:sldId id="354" r:id="rId150"/>
    <p:sldId id="476" r:id="rId151"/>
    <p:sldId id="479" r:id="rId152"/>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208" autoAdjust="0"/>
  </p:normalViewPr>
  <p:slideViewPr>
    <p:cSldViewPr snapToGrid="0" snapToObjects="1">
      <p:cViewPr>
        <p:scale>
          <a:sx n="72" d="100"/>
          <a:sy n="72" d="100"/>
        </p:scale>
        <p:origin x="-1808" y="-1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notesMaster" Target="notesMasters/notesMaster1.xml"/><Relationship Id="rId154" Type="http://schemas.openxmlformats.org/officeDocument/2006/relationships/printerSettings" Target="printerSettings/printerSettings1.bin"/><Relationship Id="rId155" Type="http://schemas.openxmlformats.org/officeDocument/2006/relationships/presProps" Target="presProps.xml"/><Relationship Id="rId156" Type="http://schemas.openxmlformats.org/officeDocument/2006/relationships/viewProps" Target="viewProps.xml"/><Relationship Id="rId157" Type="http://schemas.openxmlformats.org/officeDocument/2006/relationships/theme" Target="theme/theme1.xml"/><Relationship Id="rId15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8.emf"/><Relationship Id="rId2" Type="http://schemas.openxmlformats.org/officeDocument/2006/relationships/image" Target="../media/image5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8.emf"/><Relationship Id="rId2" Type="http://schemas.openxmlformats.org/officeDocument/2006/relationships/image" Target="../media/image5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8.emf"/><Relationship Id="rId2" Type="http://schemas.openxmlformats.org/officeDocument/2006/relationships/image" Target="../media/image5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3.emf"/><Relationship Id="rId2" Type="http://schemas.openxmlformats.org/officeDocument/2006/relationships/image" Target="../media/image4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4.emf"/><Relationship Id="rId2" Type="http://schemas.openxmlformats.org/officeDocument/2006/relationships/image" Target="../media/image48.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8.emf"/><Relationship Id="rId2" Type="http://schemas.openxmlformats.org/officeDocument/2006/relationships/image" Target="../media/image5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8.emf"/><Relationship Id="rId2" Type="http://schemas.openxmlformats.org/officeDocument/2006/relationships/image" Target="../media/image5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8.emf"/><Relationship Id="rId2" Type="http://schemas.openxmlformats.org/officeDocument/2006/relationships/image" Target="../media/image5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8.emf"/><Relationship Id="rId2" Type="http://schemas.openxmlformats.org/officeDocument/2006/relationships/image" Target="../media/image5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emf"/><Relationship Id="rId2" Type="http://schemas.openxmlformats.org/officeDocument/2006/relationships/image" Target="../media/image31.emf"/><Relationship Id="rId3" Type="http://schemas.openxmlformats.org/officeDocument/2006/relationships/image" Target="../media/image3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8.emf"/><Relationship Id="rId2" Type="http://schemas.openxmlformats.org/officeDocument/2006/relationships/image" Target="../media/image4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Tree>
    <p:extLst>
      <p:ext uri="{BB962C8B-B14F-4D97-AF65-F5344CB8AC3E}">
        <p14:creationId xmlns:p14="http://schemas.microsoft.com/office/powerpoint/2010/main" val="397702907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Shape 39"/>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
        <p:nvSpPr>
          <p:cNvPr id="40" name="Shape 4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5" name="Shape 5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0" i="0" u="none" strike="noStrike" cap="none" baseline="0" dirty="0" smtClean="0">
                <a:solidFill>
                  <a:schemeClr val="dk1"/>
                </a:solidFill>
                <a:latin typeface="Arial"/>
                <a:ea typeface="Arial"/>
                <a:cs typeface="Arial"/>
                <a:sym typeface="Arial"/>
              </a:rPr>
              <a:t>Yes, but lines are built up step by step</a:t>
            </a:r>
          </a:p>
          <a:p>
            <a:pPr marL="0" marR="0" lvl="0" indent="0" algn="l" rtl="0">
              <a:spcBef>
                <a:spcPts val="0"/>
              </a:spcBef>
              <a:buClr>
                <a:schemeClr val="dk1"/>
              </a:buClr>
              <a:buFont typeface="Arial"/>
              <a:buNone/>
            </a:pPr>
            <a:r>
              <a:rPr lang="en-US" sz="1100" b="0" i="0" u="none" strike="noStrike" cap="none" baseline="0" dirty="0" smtClean="0">
                <a:solidFill>
                  <a:schemeClr val="dk1"/>
                </a:solidFill>
                <a:latin typeface="Arial"/>
                <a:ea typeface="Arial"/>
                <a:cs typeface="Arial"/>
                <a:sym typeface="Arial"/>
              </a:rPr>
              <a:t>So a strategy to understand molecular basis of adaptation is to look for sign of selection</a:t>
            </a:r>
            <a:endParaRPr sz="11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a:t>
            </a:r>
            <a:r>
              <a:rPr lang="en-US" baseline="0" dirty="0" smtClean="0"/>
              <a:t>and recombination.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instance, if just looking at Theta W we might get the same value as for neutrality (6 SNPs)</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a:t>
            </a:r>
            <a:r>
              <a:rPr lang="en-US" baseline="0" dirty="0" smtClean="0"/>
              <a:t>and recombination.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instance, if just looking at Theta W we might get the same value as for neutrality (6 SNPs)</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a:t>
            </a:r>
            <a:r>
              <a:rPr lang="en-US" baseline="0" dirty="0" smtClean="0"/>
              <a:t>and recombination.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instance, if just looking at Theta W we might get the same value as for neutrality (6 SNPs)</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a:t>
            </a:r>
            <a:r>
              <a:rPr lang="en-US" baseline="0" dirty="0" smtClean="0"/>
              <a:t>and recombination.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instance, if just looking at Theta W we might get the same value as for neutrality (6 SNPs)</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Rather than actual values of EHH, the decay (against physical of genetic map) is the important feature</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Rather than actual values of EHH, the decay (against physical of genetic map) is the </a:t>
            </a:r>
            <a:r>
              <a:rPr lang="en-US" baseline="0" smtClean="0"/>
              <a:t>important feature</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Rather than actual values of EHH, the decay (against physical of genetic map) is the important feature</a:t>
            </a:r>
          </a:p>
          <a:p>
            <a:pPr marL="285750" marR="0" lvl="0" indent="-273050" algn="l" rtl="0">
              <a:lnSpc>
                <a:spcPct val="100000"/>
              </a:lnSpc>
              <a:spcBef>
                <a:spcPts val="0"/>
              </a:spcBef>
              <a:spcAft>
                <a:spcPts val="0"/>
              </a:spcAft>
              <a:buClr>
                <a:srgbClr val="000000"/>
              </a:buClr>
              <a:buSzPct val="100000"/>
              <a:buFont typeface="Courier New"/>
              <a:buChar char="❏"/>
            </a:pPr>
            <a:r>
              <a:rPr lang="en-US" b="1" i="0" u="none" strike="noStrike" cap="none" baseline="0" dirty="0" err="1" smtClean="0">
                <a:solidFill>
                  <a:srgbClr val="000000"/>
                </a:solidFill>
                <a:latin typeface="+mn-lt"/>
                <a:ea typeface="Arial"/>
                <a:cs typeface="Arial"/>
                <a:sym typeface="Arial"/>
                <a:rtl val="0"/>
              </a:rPr>
              <a:t>iHS</a:t>
            </a:r>
            <a:r>
              <a:rPr lang="en-US" b="0" i="0" u="none" strike="noStrike" cap="none" baseline="0" dirty="0" smtClean="0">
                <a:solidFill>
                  <a:srgbClr val="000000"/>
                </a:solidFill>
                <a:latin typeface="+mn-lt"/>
                <a:ea typeface="Arial"/>
                <a:cs typeface="Arial"/>
                <a:sym typeface="Arial"/>
                <a:rtl val="0"/>
              </a:rPr>
              <a:t> compares the area under the curve defined by EHH for the derived and ancestral variants as one travels further in genetic distance from the core region</a:t>
            </a:r>
          </a:p>
          <a:p>
            <a:pPr marR="0" lvl="0" algn="l" rtl="0">
              <a:lnSpc>
                <a:spcPct val="100000"/>
              </a:lnSpc>
              <a:spcBef>
                <a:spcPts val="0"/>
              </a:spcBef>
              <a:spcAft>
                <a:spcPts val="0"/>
              </a:spcAft>
              <a:buNone/>
            </a:pPr>
            <a:endParaRPr lang="en-US" b="0" i="0" u="none" strike="noStrike" cap="none" baseline="0" dirty="0" smtClean="0">
              <a:solidFill>
                <a:srgbClr val="000000"/>
              </a:solidFill>
              <a:latin typeface="+mn-lt"/>
              <a:ea typeface="Arial"/>
              <a:cs typeface="Arial"/>
              <a:sym typeface="Arial"/>
              <a:rtl val="0"/>
            </a:endParaRPr>
          </a:p>
          <a:p>
            <a:pPr marL="285750" marR="0" lvl="0" indent="-273050" algn="l" rtl="0">
              <a:lnSpc>
                <a:spcPct val="100000"/>
              </a:lnSpc>
              <a:spcBef>
                <a:spcPts val="0"/>
              </a:spcBef>
              <a:spcAft>
                <a:spcPts val="0"/>
              </a:spcAft>
              <a:buClr>
                <a:srgbClr val="000000"/>
              </a:buClr>
              <a:buSzPct val="100000"/>
              <a:buFont typeface="Courier New"/>
              <a:buChar char="❏"/>
            </a:pPr>
            <a:r>
              <a:rPr lang="en-US" b="0" i="0" u="none" strike="noStrike" cap="none" baseline="0" dirty="0" smtClean="0">
                <a:solidFill>
                  <a:srgbClr val="000000"/>
                </a:solidFill>
                <a:latin typeface="+mn-lt"/>
                <a:ea typeface="Arial"/>
                <a:cs typeface="Arial"/>
                <a:sym typeface="Arial"/>
                <a:rtl val="0"/>
              </a:rPr>
              <a:t>cross-population extended haplotype </a:t>
            </a:r>
            <a:r>
              <a:rPr lang="en-US" b="0" i="0" u="none" strike="noStrike" cap="none" baseline="0" dirty="0" err="1" smtClean="0">
                <a:solidFill>
                  <a:srgbClr val="000000"/>
                </a:solidFill>
                <a:latin typeface="+mn-lt"/>
                <a:ea typeface="Arial"/>
                <a:cs typeface="Arial"/>
                <a:sym typeface="Arial"/>
                <a:rtl val="0"/>
              </a:rPr>
              <a:t>homozygosity</a:t>
            </a:r>
            <a:r>
              <a:rPr lang="en-US" b="0" i="0" u="none" strike="noStrike" cap="none" baseline="0" dirty="0" smtClean="0">
                <a:solidFill>
                  <a:srgbClr val="000000"/>
                </a:solidFill>
                <a:latin typeface="+mn-lt"/>
                <a:ea typeface="Arial"/>
                <a:cs typeface="Arial"/>
                <a:sym typeface="Arial"/>
                <a:rtl val="0"/>
              </a:rPr>
              <a:t> (</a:t>
            </a:r>
            <a:r>
              <a:rPr lang="en-US" b="1" i="0" u="none" strike="noStrike" cap="none" baseline="0" dirty="0" smtClean="0">
                <a:solidFill>
                  <a:srgbClr val="000000"/>
                </a:solidFill>
                <a:latin typeface="+mn-lt"/>
                <a:ea typeface="Arial"/>
                <a:cs typeface="Arial"/>
                <a:sym typeface="Arial"/>
                <a:rtl val="0"/>
              </a:rPr>
              <a:t>XP-EHH</a:t>
            </a:r>
            <a:r>
              <a:rPr lang="en-US" b="0" i="0" u="none" strike="noStrike" cap="none" baseline="0" dirty="0" smtClean="0">
                <a:solidFill>
                  <a:srgbClr val="000000"/>
                </a:solidFill>
                <a:latin typeface="+mn-lt"/>
                <a:ea typeface="Arial"/>
                <a:cs typeface="Arial"/>
                <a:sym typeface="Arial"/>
                <a:rtl val="0"/>
              </a:rPr>
              <a:t>) compares haplotype lengths between populations.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Rather than actual values of EHH, the decay (against physical of genetic map) is the </a:t>
            </a:r>
            <a:r>
              <a:rPr lang="en-US" baseline="0" smtClean="0"/>
              <a:t>important feature</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Rather than actual values of EHH, the decay (against physical of genetic map) is the </a:t>
            </a:r>
            <a:r>
              <a:rPr lang="en-US" baseline="0" smtClean="0"/>
              <a:t>important feature</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Rather than actual values of EHH, the decay (against physical of genetic map) is the </a:t>
            </a:r>
            <a:r>
              <a:rPr lang="en-US" baseline="0" smtClean="0"/>
              <a:t>important feature</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5" name="Shape 5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0" i="0" u="none" strike="noStrike" cap="none" baseline="0" dirty="0" smtClean="0">
                <a:solidFill>
                  <a:schemeClr val="dk1"/>
                </a:solidFill>
                <a:latin typeface="Arial"/>
                <a:ea typeface="Arial"/>
                <a:cs typeface="Arial"/>
                <a:sym typeface="Arial"/>
              </a:rPr>
              <a:t>Yes, but lines are built up step by step</a:t>
            </a:r>
          </a:p>
          <a:p>
            <a:pPr marL="0" marR="0" lvl="0" indent="0" algn="l" rtl="0">
              <a:spcBef>
                <a:spcPts val="0"/>
              </a:spcBef>
              <a:buClr>
                <a:schemeClr val="dk1"/>
              </a:buClr>
              <a:buFont typeface="Arial"/>
              <a:buNone/>
            </a:pPr>
            <a:r>
              <a:rPr lang="en-US" sz="1100" b="0" i="0" u="none" strike="noStrike" cap="none" baseline="0" dirty="0" smtClean="0">
                <a:solidFill>
                  <a:schemeClr val="dk1"/>
                </a:solidFill>
                <a:latin typeface="Arial"/>
                <a:ea typeface="Arial"/>
                <a:cs typeface="Arial"/>
                <a:sym typeface="Arial"/>
              </a:rPr>
              <a:t>So a strategy to understand molecular basis of adaptation is to look for sign of selection</a:t>
            </a:r>
            <a:endParaRPr sz="11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Shape 6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Here, easy to pick, haplotype </a:t>
            </a:r>
            <a:r>
              <a:rPr lang="en-US" dirty="0" err="1" smtClean="0"/>
              <a:t>homozygosity</a:t>
            </a:r>
            <a:endParaRPr dirty="0"/>
          </a:p>
        </p:txBody>
      </p:sp>
      <p:sp>
        <p:nvSpPr>
          <p:cNvPr id="652" name="Shape 6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Shape 6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More than one common haplotype</a:t>
            </a:r>
            <a:endParaRPr dirty="0"/>
          </a:p>
        </p:txBody>
      </p:sp>
      <p:sp>
        <p:nvSpPr>
          <p:cNvPr id="652" name="Shape 6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Shape 6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More than one common haplotype</a:t>
            </a:r>
            <a:endParaRPr dirty="0"/>
          </a:p>
        </p:txBody>
      </p:sp>
      <p:sp>
        <p:nvSpPr>
          <p:cNvPr id="652" name="Shape 6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Shape 6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660" name="Shape 6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Shape 6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660" name="Shape 6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Shape 6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660" name="Shape 6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Shape 6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660" name="Shape 66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8" name="Shape 4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8" name="Shape 4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0" i="0" u="none" strike="noStrike" cap="none" baseline="0" dirty="0" smtClean="0">
                <a:solidFill>
                  <a:schemeClr val="dk1"/>
                </a:solidFill>
                <a:latin typeface="Arial"/>
                <a:ea typeface="Arial"/>
                <a:cs typeface="Arial"/>
                <a:sym typeface="Arial"/>
              </a:rPr>
              <a:t>These changes typically occur at a longer time-scale.</a:t>
            </a:r>
          </a:p>
          <a:p>
            <a:pPr marL="0" marR="0" lvl="0" indent="0" algn="l" rtl="0">
              <a:spcBef>
                <a:spcPts val="0"/>
              </a:spcBef>
              <a:buClr>
                <a:schemeClr val="dk1"/>
              </a:buClr>
              <a:buFont typeface="Arial"/>
              <a:buNone/>
            </a:pPr>
            <a:r>
              <a:rPr lang="en-US" sz="1100" b="0" i="0" u="none" strike="noStrike" cap="none" baseline="0" dirty="0" smtClean="0">
                <a:solidFill>
                  <a:schemeClr val="dk1"/>
                </a:solidFill>
                <a:latin typeface="Arial"/>
                <a:ea typeface="Arial"/>
                <a:cs typeface="Arial"/>
                <a:sym typeface="Arial"/>
              </a:rPr>
              <a:t>Why is there the need of using different tools to detect selection at the inter-species level?</a:t>
            </a:r>
          </a:p>
          <a:p>
            <a:pPr marL="0" marR="0" lvl="0" indent="0" algn="l" rtl="0">
              <a:spcBef>
                <a:spcPts val="0"/>
              </a:spcBef>
              <a:buClr>
                <a:schemeClr val="dk1"/>
              </a:buClr>
              <a:buFont typeface="Arial"/>
              <a:buNone/>
            </a:pPr>
            <a:r>
              <a:rPr lang="en-US" sz="1100" b="0" i="0" u="none" strike="noStrike" cap="none" baseline="0" dirty="0" smtClean="0">
                <a:solidFill>
                  <a:schemeClr val="dk1"/>
                </a:solidFill>
                <a:latin typeface="Arial"/>
                <a:ea typeface="Arial"/>
                <a:cs typeface="Arial"/>
                <a:sym typeface="Arial"/>
              </a:rPr>
              <a:t>Let’s see a case study to understand why we need different methods in this case.</a:t>
            </a:r>
          </a:p>
          <a:p>
            <a:pPr marL="0" marR="0" lvl="0" indent="0" algn="l" rtl="0">
              <a:spcBef>
                <a:spcPts val="0"/>
              </a:spcBef>
              <a:buClr>
                <a:schemeClr val="dk1"/>
              </a:buClr>
              <a:buFont typeface="Arial"/>
              <a:buNone/>
            </a:pPr>
            <a:endParaRPr sz="11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4" name="Shape 3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5" name="Shape 5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0" i="0" u="none" strike="noStrike" cap="none" baseline="0" dirty="0" smtClean="0">
                <a:solidFill>
                  <a:schemeClr val="dk1"/>
                </a:solidFill>
                <a:latin typeface="Arial"/>
                <a:ea typeface="Arial"/>
                <a:cs typeface="Arial"/>
                <a:sym typeface="Arial"/>
              </a:rPr>
              <a:t>Yes, but lines are built up step by step</a:t>
            </a:r>
          </a:p>
          <a:p>
            <a:pPr marL="0" marR="0" lvl="0" indent="0" algn="l" rtl="0">
              <a:spcBef>
                <a:spcPts val="0"/>
              </a:spcBef>
              <a:buClr>
                <a:schemeClr val="dk1"/>
              </a:buClr>
              <a:buFont typeface="Arial"/>
              <a:buNone/>
            </a:pPr>
            <a:r>
              <a:rPr lang="en-US" sz="1100" b="0" i="0" u="none" strike="noStrike" cap="none" baseline="0" dirty="0" smtClean="0">
                <a:solidFill>
                  <a:schemeClr val="dk1"/>
                </a:solidFill>
                <a:latin typeface="Arial"/>
                <a:ea typeface="Arial"/>
                <a:cs typeface="Arial"/>
                <a:sym typeface="Arial"/>
              </a:rPr>
              <a:t>So a strategy to understand molecular basis of adaptation is to look for sign of selection</a:t>
            </a:r>
            <a:endParaRPr sz="11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6" name="Shape 3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4" name="Shape 3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Why</a:t>
            </a:r>
            <a:r>
              <a:rPr lang="en-US" baseline="0" dirty="0" smtClean="0"/>
              <a:t> should we care about polar bears? Polar bears are an iconic species in evolutionary biology. Despite their relatively recent divergence from brown bears, they completely differ in their physiology, ecology and behavior suggesting a rapid evolutionary adaptation.</a:t>
            </a:r>
          </a:p>
          <a:p>
            <a:pPr>
              <a:spcBef>
                <a:spcPts val="0"/>
              </a:spcBef>
              <a:buNone/>
            </a:pPr>
            <a:r>
              <a:rPr lang="en-US" baseline="0" dirty="0" smtClean="0"/>
              <a:t>What is the first thing to do? Go there and collect samples.</a:t>
            </a:r>
            <a:endParaRPr dirty="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4" name="Shape 3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You go there and if you survive</a:t>
            </a:r>
            <a:r>
              <a:rPr lang="en-US" baseline="0" dirty="0" smtClean="0"/>
              <a:t> the cold and polar bears’ attacks, now w</a:t>
            </a:r>
            <a:r>
              <a:rPr lang="en-US" dirty="0" smtClean="0"/>
              <a:t>e have access to all these samples.</a:t>
            </a:r>
          </a:p>
          <a:p>
            <a:pPr>
              <a:spcBef>
                <a:spcPts val="0"/>
              </a:spcBef>
              <a:buNone/>
            </a:pPr>
            <a:r>
              <a:rPr lang="en-US" dirty="0" smtClean="0"/>
              <a:t>What is the</a:t>
            </a:r>
            <a:r>
              <a:rPr lang="en-US" baseline="0" dirty="0" smtClean="0"/>
              <a:t> next thing to do? Sequencing them.</a:t>
            </a:r>
            <a:endParaRPr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4" name="Shape 3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Either you have the money</a:t>
            </a:r>
            <a:r>
              <a:rPr lang="en-US" baseline="0" dirty="0" smtClean="0"/>
              <a:t> or you find someone with the money and sequence them.</a:t>
            </a:r>
          </a:p>
          <a:p>
            <a:pPr>
              <a:spcBef>
                <a:spcPts val="0"/>
              </a:spcBef>
              <a:buNone/>
            </a:pPr>
            <a:r>
              <a:rPr lang="en-US" baseline="0" dirty="0" smtClean="0"/>
              <a:t>We have a reference sequence and whole-genome data.</a:t>
            </a:r>
          </a:p>
          <a:p>
            <a:pPr>
              <a:spcBef>
                <a:spcPts val="0"/>
              </a:spcBef>
              <a:buNone/>
            </a:pPr>
            <a:r>
              <a:rPr lang="en-US" baseline="0" dirty="0" smtClean="0"/>
              <a:t>What is the next thing to do? Do we have any idea of the shared evolutionary history between polar bears and brown bears?</a:t>
            </a:r>
            <a:endParaRPr dirty="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4" name="Shape 3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Yes.</a:t>
            </a:r>
            <a:r>
              <a:rPr lang="en-US" baseline="0" dirty="0" smtClean="0"/>
              <a:t> Assume we have already estimated a demographic model for the evolution of polar and brown bears.</a:t>
            </a:r>
          </a:p>
          <a:p>
            <a:pPr>
              <a:spcBef>
                <a:spcPts val="0"/>
              </a:spcBef>
              <a:buNone/>
            </a:pPr>
            <a:r>
              <a:rPr lang="en-US" baseline="0" dirty="0" smtClean="0"/>
              <a:t>So are we ready to go? What should we do next? Let’s perform a genome-wide scan for selection.</a:t>
            </a:r>
          </a:p>
          <a:p>
            <a:pPr>
              <a:spcBef>
                <a:spcPts val="0"/>
              </a:spcBef>
              <a:buNone/>
            </a:pPr>
            <a:r>
              <a:rPr lang="en-US" baseline="0" dirty="0" smtClean="0"/>
              <a:t>We are specifically interested in the genetic basis of what makes polar bears differ from brown bears?</a:t>
            </a:r>
          </a:p>
          <a:p>
            <a:pPr>
              <a:spcBef>
                <a:spcPts val="0"/>
              </a:spcBef>
              <a:buNone/>
            </a:pPr>
            <a:r>
              <a:rPr lang="en-US" baseline="0" dirty="0" smtClean="0"/>
              <a:t>Which test or tests would be more appropriate in this case? Like FST?</a:t>
            </a:r>
            <a:endParaRPr dirty="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4" name="Shape 3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Under this demographic model the expected distribution of the FST values is this</a:t>
            </a:r>
            <a:r>
              <a:rPr lang="en-US" baseline="0" dirty="0" smtClean="0"/>
              <a:t> one.</a:t>
            </a:r>
          </a:p>
          <a:p>
            <a:pPr>
              <a:spcBef>
                <a:spcPts val="0"/>
              </a:spcBef>
              <a:buNone/>
            </a:pPr>
            <a:r>
              <a:rPr lang="en-US" baseline="0" dirty="0" smtClean="0"/>
              <a:t>As you can see, this distribution is very skewed towards high values.</a:t>
            </a:r>
            <a:endParaRPr lang="is-IS" baseline="0" dirty="0" smtClean="0"/>
          </a:p>
          <a:p>
            <a:pPr>
              <a:spcBef>
                <a:spcPts val="0"/>
              </a:spcBef>
              <a:buNone/>
            </a:pPr>
            <a:endParaRPr lang="is-IS" baseline="0" dirty="0" smtClean="0"/>
          </a:p>
          <a:p>
            <a:pPr>
              <a:spcBef>
                <a:spcPts val="0"/>
              </a:spcBef>
              <a:buNone/>
            </a:pPr>
            <a:endParaRPr lang="is-IS" baseline="0" dirty="0" smtClean="0"/>
          </a:p>
          <a:p>
            <a:pPr>
              <a:spcBef>
                <a:spcPts val="0"/>
              </a:spcBef>
              <a:buNone/>
            </a:pPr>
            <a:endParaRPr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4" name="Shape 3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is-IS" baseline="0" dirty="0" smtClean="0"/>
              <a:t>For instance high values of FST, like 0.7 would be largely expected by simply neutral evolution with this model.</a:t>
            </a:r>
          </a:p>
          <a:p>
            <a:pPr>
              <a:spcBef>
                <a:spcPts val="0"/>
              </a:spcBef>
              <a:buNone/>
            </a:pPr>
            <a:endParaRPr lang="is-IS" baseline="0" dirty="0" smtClean="0"/>
          </a:p>
          <a:p>
            <a:pPr>
              <a:spcBef>
                <a:spcPts val="0"/>
              </a:spcBef>
              <a:buNone/>
            </a:pPr>
            <a:endParaRPr lang="is-IS" baseline="0" dirty="0" smtClean="0"/>
          </a:p>
          <a:p>
            <a:pPr>
              <a:spcBef>
                <a:spcPts val="0"/>
              </a:spcBef>
              <a:buNone/>
            </a:pPr>
            <a:endParaRPr dirty="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4" name="Shape 3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is-IS" baseline="0" dirty="0" smtClean="0"/>
              <a:t>For instance high values of FST, like 0.8 would be largely expected by simply neutral evolution with this model.</a:t>
            </a:r>
          </a:p>
          <a:p>
            <a:pPr>
              <a:spcBef>
                <a:spcPts val="0"/>
              </a:spcBef>
              <a:buNone/>
            </a:pPr>
            <a:r>
              <a:rPr lang="en-US" dirty="0" smtClean="0"/>
              <a:t>And indeed the empirical distribution of FST in genes </a:t>
            </a:r>
            <a:r>
              <a:rPr lang="en-US" baseline="0" dirty="0" smtClean="0"/>
              <a:t>in this data set reflects this observation.</a:t>
            </a:r>
          </a:p>
          <a:p>
            <a:pPr>
              <a:spcBef>
                <a:spcPts val="0"/>
              </a:spcBef>
              <a:buNone/>
            </a:pPr>
            <a:r>
              <a:rPr lang="en-US" baseline="0" dirty="0" smtClean="0"/>
              <a:t>Many genes have very high FST. So by using only FST (so allele frequency differentiation) we cannot completely rule out whether selection or drift was responsible for driving this differentiation (and fixation).</a:t>
            </a:r>
          </a:p>
          <a:p>
            <a:pPr>
              <a:spcBef>
                <a:spcPts val="0"/>
              </a:spcBef>
              <a:buNone/>
            </a:pPr>
            <a:r>
              <a:rPr lang="en-US" baseline="0" dirty="0" smtClean="0"/>
              <a:t>We therefore need to implement a different text.</a:t>
            </a:r>
            <a:endParaRPr lang="is-IS" baseline="0" dirty="0" smtClean="0"/>
          </a:p>
          <a:p>
            <a:pPr>
              <a:spcBef>
                <a:spcPts val="0"/>
              </a:spcBef>
              <a:buNone/>
            </a:pPr>
            <a:endParaRPr lang="is-IS" baseline="0" dirty="0" smtClean="0"/>
          </a:p>
          <a:p>
            <a:pPr>
              <a:spcBef>
                <a:spcPts val="0"/>
              </a:spcBef>
              <a:buNone/>
            </a:pPr>
            <a:endParaRPr lang="is-IS" baseline="0" dirty="0" smtClean="0"/>
          </a:p>
          <a:p>
            <a:pPr>
              <a:spcBef>
                <a:spcPts val="0"/>
              </a:spcBef>
              <a:buNone/>
            </a:pPr>
            <a:endParaRPr dirty="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4" name="Shape 8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342900" marR="0" lvl="0" indent="-139700" algn="l" rtl="0">
              <a:lnSpc>
                <a:spcPct val="100000"/>
              </a:lnSpc>
              <a:spcBef>
                <a:spcPts val="0"/>
              </a:spcBef>
              <a:spcAft>
                <a:spcPts val="0"/>
              </a:spcAft>
              <a:buClr>
                <a:schemeClr val="dk1"/>
              </a:buClr>
              <a:buSzPct val="25000"/>
              <a:buFont typeface="Arial"/>
              <a:buNone/>
            </a:pPr>
            <a:r>
              <a:rPr lang="en-US" sz="1100" b="0" i="0" u="none" strike="noStrike" cap="none" baseline="0" dirty="0" smtClean="0">
                <a:solidFill>
                  <a:schemeClr val="dk1"/>
                </a:solidFill>
                <a:latin typeface="+mn-lt"/>
                <a:ea typeface="Arial"/>
                <a:cs typeface="Arial"/>
                <a:sym typeface="Arial"/>
                <a:rtl val="0"/>
              </a:rPr>
              <a:t>Polymorphism levels depends on local mutation rates: under neutral evolution, the amount </a:t>
            </a:r>
            <a:r>
              <a:rPr lang="en-US" sz="1100" b="1" i="0" u="none" strike="noStrike" cap="none" baseline="0" dirty="0" smtClean="0">
                <a:solidFill>
                  <a:schemeClr val="dk1"/>
                </a:solidFill>
                <a:latin typeface="+mn-lt"/>
                <a:ea typeface="Arial"/>
                <a:cs typeface="Arial"/>
                <a:sym typeface="Arial"/>
                <a:rtl val="0"/>
              </a:rPr>
              <a:t>of within- and between-species diversity </a:t>
            </a:r>
            <a:r>
              <a:rPr lang="en-US" sz="1100" b="0" i="0" u="none" strike="noStrike" cap="none" baseline="0" dirty="0" smtClean="0">
                <a:solidFill>
                  <a:schemeClr val="dk1"/>
                </a:solidFill>
                <a:latin typeface="+mn-lt"/>
                <a:ea typeface="Arial"/>
                <a:cs typeface="Arial"/>
                <a:sym typeface="Arial"/>
                <a:rtl val="0"/>
              </a:rPr>
              <a:t>is expected to be similar across all loci in the genome.</a:t>
            </a:r>
            <a:endParaRPr lang="en-US" sz="1100" b="0" i="0" u="none" strike="noStrike" cap="none" baseline="0" dirty="0">
              <a:solidFill>
                <a:schemeClr val="dk1"/>
              </a:solidFill>
              <a:latin typeface="+mn-lt"/>
              <a:ea typeface="Arial"/>
              <a:cs typeface="Arial"/>
              <a:sym typeface="Arial"/>
              <a:rtl val="0"/>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5" name="Shape 5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0" i="0" u="none" strike="noStrike" cap="none" baseline="0" dirty="0" smtClean="0">
                <a:solidFill>
                  <a:schemeClr val="dk1"/>
                </a:solidFill>
                <a:latin typeface="Arial"/>
                <a:ea typeface="Arial"/>
                <a:cs typeface="Arial"/>
                <a:sym typeface="Arial"/>
              </a:rPr>
              <a:t>Yes, but lines are built up step by step</a:t>
            </a:r>
          </a:p>
          <a:p>
            <a:pPr marL="0" marR="0" lvl="0" indent="0" algn="l" rtl="0">
              <a:spcBef>
                <a:spcPts val="0"/>
              </a:spcBef>
              <a:buClr>
                <a:schemeClr val="dk1"/>
              </a:buClr>
              <a:buFont typeface="Arial"/>
              <a:buNone/>
            </a:pPr>
            <a:r>
              <a:rPr lang="en-US" sz="1100" b="0" i="0" u="none" strike="noStrike" cap="none" baseline="0" dirty="0" smtClean="0">
                <a:solidFill>
                  <a:schemeClr val="dk1"/>
                </a:solidFill>
                <a:latin typeface="Arial"/>
                <a:ea typeface="Arial"/>
                <a:cs typeface="Arial"/>
                <a:sym typeface="Arial"/>
              </a:rPr>
              <a:t>So a strategy to understand molecular basis of adaptation is to look for sign of selection</a:t>
            </a:r>
            <a:endParaRPr sz="11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9" name="Shape 18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9" name="Shape 18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Shape 1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9" name="Shape 189"/>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5" name="Shape 55"/>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0" i="0" u="none" strike="noStrike" cap="none" baseline="0" dirty="0" smtClean="0">
                <a:solidFill>
                  <a:schemeClr val="dk1"/>
                </a:solidFill>
                <a:latin typeface="Arial"/>
                <a:ea typeface="Arial"/>
                <a:cs typeface="Arial"/>
                <a:sym typeface="Arial"/>
              </a:rPr>
              <a:t>Yes, but lines are built up step by step</a:t>
            </a:r>
          </a:p>
          <a:p>
            <a:pPr marL="0" marR="0" lvl="0" indent="0" algn="l" rtl="0">
              <a:spcBef>
                <a:spcPts val="0"/>
              </a:spcBef>
              <a:buClr>
                <a:schemeClr val="dk1"/>
              </a:buClr>
              <a:buFont typeface="Arial"/>
              <a:buNone/>
            </a:pPr>
            <a:r>
              <a:rPr lang="en-US" sz="1100" b="0" i="0" u="none" strike="noStrike" cap="none" baseline="0" dirty="0" smtClean="0">
                <a:solidFill>
                  <a:schemeClr val="dk1"/>
                </a:solidFill>
                <a:latin typeface="Arial"/>
                <a:ea typeface="Arial"/>
                <a:cs typeface="Arial"/>
                <a:sym typeface="Arial"/>
              </a:rPr>
              <a:t>So a strategy to understand molecular basis of adaptation is to look for sign of selection</a:t>
            </a:r>
            <a:endParaRPr sz="11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0" i="0" u="none" strike="noStrike" cap="none" baseline="0" dirty="0" smtClean="0">
                <a:solidFill>
                  <a:schemeClr val="dk1"/>
                </a:solidFill>
                <a:latin typeface="Arial"/>
                <a:ea typeface="Arial"/>
                <a:cs typeface="Arial"/>
                <a:sym typeface="Arial"/>
              </a:rPr>
              <a:t>Synonymous rate as baseline, considered as neutral evolving</a:t>
            </a:r>
            <a:endParaRPr sz="11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0" i="0" u="none" strike="noStrike" cap="none" baseline="0" dirty="0" smtClean="0">
                <a:solidFill>
                  <a:schemeClr val="dk1"/>
                </a:solidFill>
                <a:latin typeface="Arial"/>
                <a:ea typeface="Arial"/>
                <a:cs typeface="Arial"/>
                <a:sym typeface="Arial"/>
              </a:rPr>
              <a:t>Synonymous rate as baseline</a:t>
            </a:r>
            <a:endParaRPr sz="11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0" i="0" u="none" strike="noStrike" cap="none" baseline="0" dirty="0" smtClean="0">
                <a:solidFill>
                  <a:schemeClr val="dk1"/>
                </a:solidFill>
                <a:latin typeface="Arial"/>
                <a:ea typeface="Arial"/>
                <a:cs typeface="Arial"/>
                <a:sym typeface="Arial"/>
              </a:rPr>
              <a:t>Synonymous rate as baseline</a:t>
            </a:r>
            <a:endParaRPr sz="11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0" i="0" u="none" strike="noStrike" cap="none" baseline="0" dirty="0" smtClean="0">
                <a:solidFill>
                  <a:schemeClr val="dk1"/>
                </a:solidFill>
                <a:latin typeface="Arial"/>
                <a:ea typeface="Arial"/>
                <a:cs typeface="Arial"/>
                <a:sym typeface="Arial"/>
              </a:rPr>
              <a:t>Synonymous rate as baseline</a:t>
            </a:r>
            <a:endParaRPr sz="11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0" i="0" u="none" strike="noStrike" cap="none" baseline="0" dirty="0" smtClean="0">
                <a:solidFill>
                  <a:schemeClr val="dk1"/>
                </a:solidFill>
                <a:latin typeface="Arial"/>
                <a:ea typeface="Arial"/>
                <a:cs typeface="Arial"/>
                <a:sym typeface="Arial"/>
              </a:rPr>
              <a:t>Synonymous rate as baseline</a:t>
            </a:r>
            <a:endParaRPr sz="11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0" i="0" u="none" strike="noStrike" cap="none" baseline="0" dirty="0" smtClean="0">
                <a:solidFill>
                  <a:schemeClr val="dk1"/>
                </a:solidFill>
                <a:latin typeface="Arial"/>
                <a:ea typeface="Arial"/>
                <a:cs typeface="Arial"/>
                <a:sym typeface="Arial"/>
              </a:rPr>
              <a:t>Synonymous rate as baseline</a:t>
            </a:r>
            <a:endParaRPr sz="11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92" name="Shape 9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203200" marR="0" lvl="0" indent="0" algn="l" rtl="0">
              <a:lnSpc>
                <a:spcPct val="100000"/>
              </a:lnSpc>
              <a:spcBef>
                <a:spcPts val="0"/>
              </a:spcBef>
              <a:spcAft>
                <a:spcPts val="0"/>
              </a:spcAft>
              <a:buClr>
                <a:schemeClr val="dk1"/>
              </a:buClr>
              <a:buSzPct val="25000"/>
              <a:buFont typeface="Arial"/>
              <a:buNone/>
            </a:pPr>
            <a:r>
              <a:rPr lang="en-US" sz="1100" b="0" i="0" u="none" strike="noStrike" cap="none" baseline="0" dirty="0" smtClean="0">
                <a:solidFill>
                  <a:schemeClr val="dk1"/>
                </a:solidFill>
                <a:latin typeface="+mn-lt"/>
                <a:ea typeface="Arial"/>
                <a:cs typeface="Arial"/>
                <a:sym typeface="Arial"/>
                <a:rtl val="0"/>
              </a:rPr>
              <a:t>Under neutrality, these rates should be equal.</a:t>
            </a:r>
          </a:p>
          <a:p>
            <a:pPr marL="203200" marR="0" lvl="0" indent="0" algn="l" rtl="0">
              <a:lnSpc>
                <a:spcPct val="100000"/>
              </a:lnSpc>
              <a:spcBef>
                <a:spcPts val="640"/>
              </a:spcBef>
              <a:spcAft>
                <a:spcPts val="0"/>
              </a:spcAft>
              <a:buClr>
                <a:schemeClr val="dk1"/>
              </a:buClr>
              <a:buSzPct val="25000"/>
              <a:buFont typeface="Arial"/>
              <a:buNone/>
            </a:pPr>
            <a:r>
              <a:rPr lang="en-US" sz="1100" b="0" i="0" u="none" strike="noStrike" cap="none" baseline="0" dirty="0" smtClean="0">
                <a:solidFill>
                  <a:schemeClr val="dk1"/>
                </a:solidFill>
                <a:latin typeface="+mn-lt"/>
                <a:ea typeface="Arial"/>
                <a:cs typeface="Arial"/>
                <a:sym typeface="Arial"/>
                <a:rtl val="0"/>
              </a:rPr>
              <a:t>If the between-species ratio exceeds the within-species ratio indicates </a:t>
            </a:r>
            <a:r>
              <a:rPr lang="en-US" sz="1100" b="1" i="0" u="none" strike="noStrike" cap="none" baseline="0" dirty="0" smtClean="0">
                <a:solidFill>
                  <a:schemeClr val="dk1"/>
                </a:solidFill>
                <a:latin typeface="+mn-lt"/>
                <a:ea typeface="Arial"/>
                <a:cs typeface="Arial"/>
                <a:sym typeface="Arial"/>
                <a:rtl val="0"/>
              </a:rPr>
              <a:t>positive selection</a:t>
            </a:r>
            <a:r>
              <a:rPr lang="en-US" sz="1100" b="0" i="0" u="none" strike="noStrike" cap="none" baseline="0" dirty="0" smtClean="0">
                <a:solidFill>
                  <a:schemeClr val="dk1"/>
                </a:solidFill>
                <a:latin typeface="+mn-lt"/>
                <a:ea typeface="Arial"/>
                <a:cs typeface="Arial"/>
                <a:sym typeface="Arial"/>
                <a:rtl val="0"/>
              </a:rPr>
              <a:t> between species (a larger within-species value suggests balancing selection or excess or weakly deleterious variants).</a:t>
            </a:r>
            <a:endParaRPr lang="en-US" sz="1100" b="0" i="0" u="none" strike="noStrike" cap="none" baseline="0" dirty="0">
              <a:solidFill>
                <a:schemeClr val="dk1"/>
              </a:solidFill>
              <a:latin typeface="+mn-lt"/>
              <a:ea typeface="Arial"/>
              <a:cs typeface="Arial"/>
              <a:sym typeface="Arial"/>
              <a:rtl val="0"/>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64" name="Shape 26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520" name="Shape 520"/>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Shape 66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67" name="Shape 66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8" name="Shape 4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0" i="0" u="none" strike="noStrike" cap="none" baseline="0" dirty="0" smtClean="0">
                <a:solidFill>
                  <a:schemeClr val="dk1"/>
                </a:solidFill>
                <a:latin typeface="Arial"/>
                <a:ea typeface="Arial"/>
                <a:cs typeface="Arial"/>
                <a:sym typeface="Arial"/>
              </a:rPr>
              <a:t>Broad overview on adaptation to environments </a:t>
            </a:r>
            <a:endParaRPr sz="11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271" name="Shape 271"/>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0" i="0" u="none" strike="noStrike" cap="none" baseline="0" dirty="0" smtClean="0">
                <a:solidFill>
                  <a:schemeClr val="dk1"/>
                </a:solidFill>
                <a:latin typeface="Arial"/>
                <a:ea typeface="Arial"/>
                <a:cs typeface="Arial"/>
                <a:sym typeface="Arial"/>
              </a:rPr>
              <a:t>And here first show (</a:t>
            </a:r>
            <a:r>
              <a:rPr lang="en-US" sz="1100" b="0" i="0" u="none" strike="noStrike" cap="none" baseline="0" dirty="0" err="1" smtClean="0">
                <a:solidFill>
                  <a:schemeClr val="dk1"/>
                </a:solidFill>
                <a:latin typeface="Arial"/>
                <a:ea typeface="Arial"/>
                <a:cs typeface="Arial"/>
                <a:sym typeface="Arial"/>
              </a:rPr>
              <a:t>nielse</a:t>
            </a:r>
            <a:r>
              <a:rPr lang="en-US" sz="1100" b="0" i="0" u="none" strike="noStrike" cap="none" baseline="0" dirty="0" smtClean="0">
                <a:solidFill>
                  <a:schemeClr val="dk1"/>
                </a:solidFill>
                <a:latin typeface="Arial"/>
                <a:ea typeface="Arial"/>
                <a:cs typeface="Arial"/>
                <a:sym typeface="Arial"/>
              </a:rPr>
              <a:t> 2005) the molecular effect of natural selection, then </a:t>
            </a:r>
            <a:r>
              <a:rPr lang="en-US" sz="1100" b="0" i="0" u="none" strike="noStrike" cap="none" baseline="0" smtClean="0">
                <a:solidFill>
                  <a:schemeClr val="dk1"/>
                </a:solidFill>
                <a:latin typeface="Arial"/>
                <a:ea typeface="Arial"/>
                <a:cs typeface="Arial"/>
                <a:sym typeface="Arial"/>
              </a:rPr>
              <a:t>say methods</a:t>
            </a: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278" name="Shape 278"/>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37" name="Shape 33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82" name="Shape 3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Shape 5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5" name="Shape 5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I</a:t>
            </a:r>
            <a:r>
              <a:rPr lang="en-US" baseline="0" dirty="0" smtClean="0"/>
              <a:t> am a </a:t>
            </a:r>
            <a:r>
              <a:rPr lang="en-US" b="1" baseline="0" dirty="0" smtClean="0"/>
              <a:t>computational biologist </a:t>
            </a:r>
            <a:r>
              <a:rPr lang="en-US" baseline="0" dirty="0" smtClean="0"/>
              <a:t>interested in developing methods for the analysis of DNA data for population genetic purposes, both for reconstructing the species demography and for detecting signatures of natural selection. </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82" name="Shape 3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82" name="Shape 3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82" name="Shape 3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How can we quantify</a:t>
            </a:r>
            <a:r>
              <a:rPr lang="en-US" baseline="0" dirty="0" smtClean="0"/>
              <a:t> this?</a:t>
            </a:r>
            <a:endParaRPr dirty="0"/>
          </a:p>
        </p:txBody>
      </p:sp>
      <p:sp>
        <p:nvSpPr>
          <p:cNvPr id="382" name="Shape 3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100" dirty="0" smtClean="0">
                <a:solidFill>
                  <a:schemeClr val="dk1"/>
                </a:solidFill>
              </a:rPr>
              <a:t>Here develop our own estimator based on </a:t>
            </a:r>
            <a:r>
              <a:rPr lang="en-US" sz="1100" dirty="0" err="1" smtClean="0">
                <a:solidFill>
                  <a:schemeClr val="dk1"/>
                </a:solidFill>
              </a:rPr>
              <a:t>haplo</a:t>
            </a:r>
            <a:r>
              <a:rPr lang="en-US" sz="1100" dirty="0" smtClean="0">
                <a:solidFill>
                  <a:schemeClr val="dk1"/>
                </a:solidFill>
              </a:rPr>
              <a:t> differences</a:t>
            </a:r>
          </a:p>
          <a:p>
            <a:pPr marL="0" marR="0" lvl="0" indent="0" algn="l" rtl="0">
              <a:spcBef>
                <a:spcPts val="0"/>
              </a:spcBef>
              <a:buClr>
                <a:schemeClr val="dk1"/>
              </a:buClr>
              <a:buFont typeface="Arial"/>
              <a:buNone/>
            </a:pPr>
            <a:endParaRPr sz="11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100" dirty="0" smtClean="0">
                <a:solidFill>
                  <a:schemeClr val="dk1"/>
                </a:solidFill>
              </a:rPr>
              <a:t>Here develop our own estimator based on </a:t>
            </a:r>
            <a:r>
              <a:rPr lang="en-US" sz="1100" dirty="0" err="1" smtClean="0">
                <a:solidFill>
                  <a:schemeClr val="dk1"/>
                </a:solidFill>
              </a:rPr>
              <a:t>haplo</a:t>
            </a:r>
            <a:r>
              <a:rPr lang="en-US" sz="1100" dirty="0" smtClean="0">
                <a:solidFill>
                  <a:schemeClr val="dk1"/>
                </a:solidFill>
              </a:rPr>
              <a:t> differences</a:t>
            </a:r>
          </a:p>
          <a:p>
            <a:pPr marL="0" marR="0" lvl="0" indent="0" algn="l" rtl="0">
              <a:spcBef>
                <a:spcPts val="0"/>
              </a:spcBef>
              <a:buClr>
                <a:schemeClr val="dk1"/>
              </a:buClr>
              <a:buFont typeface="Arial"/>
              <a:buNone/>
            </a:pPr>
            <a:endParaRPr sz="11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100" dirty="0" smtClean="0">
                <a:solidFill>
                  <a:schemeClr val="dk1"/>
                </a:solidFill>
              </a:rPr>
              <a:t>Here develop our own estimator based on </a:t>
            </a:r>
            <a:r>
              <a:rPr lang="en-US" sz="1100" dirty="0" err="1" smtClean="0">
                <a:solidFill>
                  <a:schemeClr val="dk1"/>
                </a:solidFill>
              </a:rPr>
              <a:t>haplo</a:t>
            </a:r>
            <a:r>
              <a:rPr lang="en-US" sz="1100" dirty="0" smtClean="0">
                <a:solidFill>
                  <a:schemeClr val="dk1"/>
                </a:solidFill>
              </a:rPr>
              <a:t> differences</a:t>
            </a:r>
          </a:p>
          <a:p>
            <a:pPr marL="0" marR="0" lvl="0" indent="0" algn="l" rtl="0">
              <a:spcBef>
                <a:spcPts val="0"/>
              </a:spcBef>
              <a:buClr>
                <a:schemeClr val="dk1"/>
              </a:buClr>
              <a:buFont typeface="Arial"/>
              <a:buNone/>
            </a:pPr>
            <a:endParaRPr sz="11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100" dirty="0" smtClean="0">
                <a:solidFill>
                  <a:schemeClr val="dk1"/>
                </a:solidFill>
              </a:rPr>
              <a:t>Here develop our own estimator based on </a:t>
            </a:r>
            <a:r>
              <a:rPr lang="en-US" sz="1100" dirty="0" err="1" smtClean="0">
                <a:solidFill>
                  <a:schemeClr val="dk1"/>
                </a:solidFill>
              </a:rPr>
              <a:t>haplo</a:t>
            </a:r>
            <a:r>
              <a:rPr lang="en-US" sz="1100" dirty="0" smtClean="0">
                <a:solidFill>
                  <a:schemeClr val="dk1"/>
                </a:solidFill>
              </a:rPr>
              <a:t> differences</a:t>
            </a:r>
          </a:p>
          <a:p>
            <a:pPr marL="0" marR="0" lvl="0" indent="0" algn="l" rtl="0">
              <a:spcBef>
                <a:spcPts val="0"/>
              </a:spcBef>
              <a:buClr>
                <a:schemeClr val="dk1"/>
              </a:buClr>
              <a:buFont typeface="Arial"/>
              <a:buNone/>
            </a:pPr>
            <a:endParaRPr sz="11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8" name="Shape 4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0" i="0" u="none" strike="noStrike" cap="none" baseline="0" dirty="0" smtClean="0">
                <a:solidFill>
                  <a:schemeClr val="dk1"/>
                </a:solidFill>
                <a:latin typeface="Arial"/>
                <a:ea typeface="Arial"/>
                <a:cs typeface="Arial"/>
                <a:sym typeface="Arial"/>
              </a:rPr>
              <a:t>Broad overview on adaptation to environments </a:t>
            </a:r>
            <a:endParaRPr sz="11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100" dirty="0" smtClean="0">
                <a:solidFill>
                  <a:schemeClr val="dk1"/>
                </a:solidFill>
              </a:rPr>
              <a:t>Here develop our own estimator based on </a:t>
            </a:r>
            <a:r>
              <a:rPr lang="en-US" sz="1100" dirty="0" err="1" smtClean="0">
                <a:solidFill>
                  <a:schemeClr val="dk1"/>
                </a:solidFill>
              </a:rPr>
              <a:t>haplo</a:t>
            </a:r>
            <a:r>
              <a:rPr lang="en-US" sz="1100" dirty="0" smtClean="0">
                <a:solidFill>
                  <a:schemeClr val="dk1"/>
                </a:solidFill>
              </a:rPr>
              <a:t> differences</a:t>
            </a:r>
          </a:p>
          <a:p>
            <a:pPr marL="0" marR="0" lvl="0" indent="0" algn="l" rtl="0">
              <a:spcBef>
                <a:spcPts val="0"/>
              </a:spcBef>
              <a:buClr>
                <a:schemeClr val="dk1"/>
              </a:buClr>
              <a:buFont typeface="Arial"/>
              <a:buNone/>
            </a:pPr>
            <a:endParaRPr sz="11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100" dirty="0" smtClean="0">
                <a:solidFill>
                  <a:schemeClr val="dk1"/>
                </a:solidFill>
              </a:rPr>
              <a:t>Here develop our own estimator based on </a:t>
            </a:r>
            <a:r>
              <a:rPr lang="en-US" sz="1100" dirty="0" err="1" smtClean="0">
                <a:solidFill>
                  <a:schemeClr val="dk1"/>
                </a:solidFill>
              </a:rPr>
              <a:t>haplo</a:t>
            </a:r>
            <a:r>
              <a:rPr lang="en-US" sz="1100" dirty="0" smtClean="0">
                <a:solidFill>
                  <a:schemeClr val="dk1"/>
                </a:solidFill>
              </a:rPr>
              <a:t> differences</a:t>
            </a:r>
          </a:p>
          <a:p>
            <a:pPr marL="0" marR="0" lvl="0" indent="0" algn="l" rtl="0">
              <a:spcBef>
                <a:spcPts val="0"/>
              </a:spcBef>
              <a:buClr>
                <a:schemeClr val="dk1"/>
              </a:buClr>
              <a:buFont typeface="Arial"/>
              <a:buNone/>
            </a:pPr>
            <a:endParaRPr sz="11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04" name="Shape 10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100" dirty="0" smtClean="0">
                <a:solidFill>
                  <a:schemeClr val="dk1"/>
                </a:solidFill>
              </a:rPr>
              <a:t>Here develop our own estimator based on </a:t>
            </a:r>
            <a:r>
              <a:rPr lang="en-US" sz="1100" dirty="0" err="1" smtClean="0">
                <a:solidFill>
                  <a:schemeClr val="dk1"/>
                </a:solidFill>
              </a:rPr>
              <a:t>haplo</a:t>
            </a:r>
            <a:r>
              <a:rPr lang="en-US" sz="1100" dirty="0" smtClean="0">
                <a:solidFill>
                  <a:schemeClr val="dk1"/>
                </a:solidFill>
              </a:rPr>
              <a:t> differences</a:t>
            </a:r>
          </a:p>
          <a:p>
            <a:pPr marL="0" marR="0" lvl="0" indent="0" algn="l" rtl="0">
              <a:spcBef>
                <a:spcPts val="0"/>
              </a:spcBef>
              <a:buClr>
                <a:schemeClr val="dk1"/>
              </a:buClr>
              <a:buFont typeface="Arial"/>
              <a:buNone/>
            </a:pPr>
            <a:endParaRPr sz="11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82" name="Shape 3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82" name="Shape 3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188" name="Shape 18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82" name="Shape 38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89" name="Shape 3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89" name="Shape 3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89" name="Shape 3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Shape 4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8" name="Shape 4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114300" lvl="0" indent="0">
              <a:spcBef>
                <a:spcPts val="0"/>
              </a:spcBef>
              <a:buSzPct val="100000"/>
              <a:buNone/>
            </a:pPr>
            <a:r>
              <a:rPr lang="en-US" sz="1100" dirty="0" smtClean="0">
                <a:solidFill>
                  <a:schemeClr val="dk1"/>
                </a:solidFill>
              </a:rPr>
              <a:t>Then polar bears + brown bears</a:t>
            </a:r>
          </a:p>
          <a:p>
            <a:pPr marL="114300" lvl="0" indent="0">
              <a:spcBef>
                <a:spcPts val="0"/>
              </a:spcBef>
              <a:buSzPct val="100000"/>
              <a:buNone/>
            </a:pPr>
            <a:r>
              <a:rPr lang="en-US" sz="1100" dirty="0" smtClean="0">
                <a:solidFill>
                  <a:schemeClr val="dk1"/>
                </a:solidFill>
              </a:rPr>
              <a:t>Again striking difference in phenotypes</a:t>
            </a:r>
          </a:p>
          <a:p>
            <a:pPr marL="114300" marR="0" lvl="0" indent="0" algn="l" rtl="0">
              <a:lnSpc>
                <a:spcPct val="100000"/>
              </a:lnSpc>
              <a:spcBef>
                <a:spcPts val="0"/>
              </a:spcBef>
              <a:spcAft>
                <a:spcPts val="0"/>
              </a:spcAft>
              <a:buClr>
                <a:schemeClr val="dk1"/>
              </a:buClr>
              <a:buSzPct val="100000"/>
              <a:buNone/>
            </a:pPr>
            <a:r>
              <a:rPr lang="en-US" sz="1100" b="0" i="0" u="none" strike="noStrike" cap="none" baseline="0" dirty="0" smtClean="0">
                <a:solidFill>
                  <a:schemeClr val="dk1"/>
                </a:solidFill>
                <a:sym typeface="Arial"/>
                <a:rtl val="0"/>
              </a:rPr>
              <a:t>image</a:t>
            </a:r>
            <a:r>
              <a:rPr lang="en-US" sz="1100" b="0" i="0" u="none" strike="noStrike" cap="none" dirty="0" smtClean="0">
                <a:solidFill>
                  <a:schemeClr val="dk1"/>
                </a:solidFill>
                <a:sym typeface="Arial"/>
                <a:rtl val="0"/>
              </a:rPr>
              <a:t> </a:t>
            </a:r>
            <a:r>
              <a:rPr lang="en-US" sz="1100" b="0" i="0" u="none" strike="noStrike" cap="none" dirty="0" err="1" smtClean="0">
                <a:solidFill>
                  <a:schemeClr val="dk1"/>
                </a:solidFill>
                <a:sym typeface="Arial"/>
                <a:rtl val="0"/>
              </a:rPr>
              <a:t>yakutian</a:t>
            </a:r>
            <a:r>
              <a:rPr lang="en-US" sz="1100" b="0" i="0" u="none" strike="noStrike" cap="none" dirty="0" smtClean="0">
                <a:solidFill>
                  <a:schemeClr val="dk1"/>
                </a:solidFill>
                <a:sym typeface="Arial"/>
                <a:rtl val="0"/>
              </a:rPr>
              <a:t> horse + image </a:t>
            </a:r>
            <a:r>
              <a:rPr lang="en-US" sz="1100" b="0" i="0" u="none" strike="noStrike" cap="none" dirty="0" err="1" smtClean="0">
                <a:solidFill>
                  <a:schemeClr val="dk1"/>
                </a:solidFill>
                <a:sym typeface="Arial"/>
                <a:rtl val="0"/>
              </a:rPr>
              <a:t>siberia</a:t>
            </a:r>
            <a:r>
              <a:rPr lang="en-US" sz="1100" b="0" i="0" u="none" strike="noStrike" cap="none" dirty="0" smtClean="0">
                <a:solidFill>
                  <a:schemeClr val="dk1"/>
                </a:solidFill>
                <a:sym typeface="Arial"/>
                <a:rtl val="0"/>
              </a:rPr>
              <a:t> + domestic horse</a:t>
            </a:r>
          </a:p>
          <a:p>
            <a:pPr marL="114300" marR="0" lvl="0" indent="0" algn="l" rtl="0">
              <a:lnSpc>
                <a:spcPct val="100000"/>
              </a:lnSpc>
              <a:spcBef>
                <a:spcPts val="0"/>
              </a:spcBef>
              <a:spcAft>
                <a:spcPts val="0"/>
              </a:spcAft>
              <a:buClr>
                <a:schemeClr val="dk1"/>
              </a:buClr>
              <a:buSzPct val="100000"/>
              <a:buNone/>
            </a:pPr>
            <a:r>
              <a:rPr lang="en-US" sz="1100" baseline="0" dirty="0" smtClean="0">
                <a:solidFill>
                  <a:schemeClr val="dk1"/>
                </a:solidFill>
              </a:rPr>
              <a:t>Say</a:t>
            </a:r>
            <a:r>
              <a:rPr lang="en-US" sz="1100" dirty="0" smtClean="0">
                <a:solidFill>
                  <a:schemeClr val="dk1"/>
                </a:solidFill>
              </a:rPr>
              <a:t> different </a:t>
            </a:r>
            <a:r>
              <a:rPr lang="en-US" sz="1100" dirty="0" err="1" smtClean="0">
                <a:solidFill>
                  <a:schemeClr val="dk1"/>
                </a:solidFill>
              </a:rPr>
              <a:t>phenotypoe</a:t>
            </a:r>
            <a:endParaRPr lang="en-US" sz="1100" dirty="0" smtClean="0">
              <a:solidFill>
                <a:schemeClr val="dk1"/>
              </a:solidFill>
            </a:endParaRPr>
          </a:p>
          <a:p>
            <a:pPr marL="114300" marR="0" lvl="0" indent="0" algn="l" rtl="0">
              <a:lnSpc>
                <a:spcPct val="100000"/>
              </a:lnSpc>
              <a:spcBef>
                <a:spcPts val="0"/>
              </a:spcBef>
              <a:spcAft>
                <a:spcPts val="0"/>
              </a:spcAft>
              <a:buClr>
                <a:schemeClr val="dk1"/>
              </a:buClr>
              <a:buSzPct val="100000"/>
              <a:buNone/>
            </a:pPr>
            <a:r>
              <a:rPr lang="en-US" sz="1100" b="0" i="0" u="none" strike="noStrike" cap="none" baseline="0" dirty="0" smtClean="0">
                <a:solidFill>
                  <a:schemeClr val="dk1"/>
                </a:solidFill>
                <a:sym typeface="Arial"/>
                <a:rtl val="0"/>
              </a:rPr>
              <a:t>Then skin</a:t>
            </a:r>
            <a:r>
              <a:rPr lang="en-US" sz="1100" b="0" i="0" u="none" strike="noStrike" cap="none" dirty="0" smtClean="0">
                <a:solidFill>
                  <a:schemeClr val="dk1"/>
                </a:solidFill>
                <a:sym typeface="Arial"/>
                <a:rtl val="0"/>
              </a:rPr>
              <a:t> </a:t>
            </a:r>
            <a:r>
              <a:rPr lang="en-US" sz="1100" b="0" i="0" u="none" strike="noStrike" cap="none" dirty="0" err="1" smtClean="0">
                <a:solidFill>
                  <a:schemeClr val="dk1"/>
                </a:solidFill>
                <a:sym typeface="Arial"/>
                <a:rtl val="0"/>
              </a:rPr>
              <a:t>pigmen</a:t>
            </a:r>
            <a:r>
              <a:rPr lang="en-US" sz="1100" b="0" i="0" u="none" strike="noStrike" cap="none" dirty="0" smtClean="0">
                <a:solidFill>
                  <a:schemeClr val="dk1"/>
                </a:solidFill>
                <a:sym typeface="Arial"/>
                <a:rtl val="0"/>
              </a:rPr>
              <a:t> in humans</a:t>
            </a:r>
          </a:p>
          <a:p>
            <a:pPr marL="114300" marR="0" lvl="0" indent="0" algn="l" rtl="0">
              <a:lnSpc>
                <a:spcPct val="100000"/>
              </a:lnSpc>
              <a:spcBef>
                <a:spcPts val="0"/>
              </a:spcBef>
              <a:spcAft>
                <a:spcPts val="0"/>
              </a:spcAft>
              <a:buClr>
                <a:schemeClr val="dk1"/>
              </a:buClr>
              <a:buSzPct val="100000"/>
              <a:buNone/>
            </a:pPr>
            <a:r>
              <a:rPr lang="en-US" sz="1100" baseline="0" dirty="0" smtClean="0">
                <a:solidFill>
                  <a:schemeClr val="dk1"/>
                </a:solidFill>
              </a:rPr>
              <a:t>Even</a:t>
            </a:r>
            <a:r>
              <a:rPr lang="en-US" sz="1100" dirty="0" smtClean="0">
                <a:solidFill>
                  <a:schemeClr val="dk1"/>
                </a:solidFill>
              </a:rPr>
              <a:t> within the same species</a:t>
            </a:r>
          </a:p>
          <a:p>
            <a:pPr marL="114300" marR="0" lvl="0" indent="0" algn="l" rtl="0">
              <a:lnSpc>
                <a:spcPct val="100000"/>
              </a:lnSpc>
              <a:spcBef>
                <a:spcPts val="0"/>
              </a:spcBef>
              <a:spcAft>
                <a:spcPts val="0"/>
              </a:spcAft>
              <a:buClr>
                <a:schemeClr val="dk1"/>
              </a:buClr>
              <a:buSzPct val="100000"/>
              <a:buNone/>
            </a:pPr>
            <a:endParaRPr lang="en-US" sz="1100" b="0" i="0" u="none" strike="noStrike" cap="none" baseline="0" dirty="0" smtClean="0">
              <a:solidFill>
                <a:schemeClr val="dk1"/>
              </a:solidFill>
              <a:sym typeface="Arial"/>
              <a:rtl val="0"/>
            </a:endParaRPr>
          </a:p>
          <a:p>
            <a:pPr marL="114300" marR="0" lvl="0" indent="0" algn="l" rtl="0">
              <a:lnSpc>
                <a:spcPct val="100000"/>
              </a:lnSpc>
              <a:spcBef>
                <a:spcPts val="0"/>
              </a:spcBef>
              <a:spcAft>
                <a:spcPts val="0"/>
              </a:spcAft>
              <a:buClr>
                <a:schemeClr val="dk1"/>
              </a:buClr>
              <a:buSzPct val="100000"/>
              <a:buNone/>
            </a:pPr>
            <a:r>
              <a:rPr lang="en-US" sz="1100" dirty="0" smtClean="0">
                <a:solidFill>
                  <a:schemeClr val="dk1"/>
                </a:solidFill>
                <a:rtl val="0"/>
              </a:rPr>
              <a:t>And this is related to adaptation to environments, they live in diff environments</a:t>
            </a:r>
            <a:endParaRPr lang="en-US" sz="1100" b="0" i="0" u="none" strike="noStrike" cap="none" baseline="0" dirty="0">
              <a:solidFill>
                <a:schemeClr val="dk1"/>
              </a:solidFill>
              <a:sym typeface="Arial"/>
              <a:rtl val="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89" name="Shape 3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89" name="Shape 3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89" name="Shape 3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Shape 3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89" name="Shape 38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Shape 41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412" name="Shape 41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03" name="Shape 60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16" name="Shape 61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26" name="Shape 62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endParaRPr sz="1100" b="0" i="0" u="none" strike="noStrike" cap="none" baseline="0">
              <a:solidFill>
                <a:schemeClr val="dk1"/>
              </a:solidFill>
              <a:latin typeface="Arial"/>
              <a:ea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Shape 4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21" name="Shape 4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Under neutrality, each haplotype will accumulate it own mutations</a:t>
            </a:r>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
                <a:schemeClr val="dk1"/>
              </a:buClr>
              <a:buSzTx/>
              <a:buFont typeface="Arial"/>
              <a:buNone/>
              <a:tabLst/>
              <a:defRPr/>
            </a:pPr>
            <a:r>
              <a:rPr lang="en-US" sz="1100" b="0" i="0" u="none" strike="noStrike" cap="none" baseline="0" dirty="0" smtClean="0">
                <a:solidFill>
                  <a:schemeClr val="dk1"/>
                </a:solidFill>
                <a:latin typeface="+mn-lt"/>
                <a:ea typeface="Arial"/>
                <a:cs typeface="Arial"/>
                <a:sym typeface="Arial"/>
                <a:rtl val="0"/>
              </a:rPr>
              <a:t>Recent studies have identified genes related to skin pigmentation, metabolic traits or immune defense targeted by natural selection in the human genome.</a:t>
            </a:r>
          </a:p>
          <a:p>
            <a:pPr marL="0" marR="0" lvl="0" indent="0" algn="l" rtl="0">
              <a:spcBef>
                <a:spcPts val="0"/>
              </a:spcBef>
              <a:buClr>
                <a:schemeClr val="dk1"/>
              </a:buClr>
              <a:buFont typeface="Arial"/>
              <a:buNone/>
            </a:pPr>
            <a:r>
              <a:rPr lang="en-US" sz="1100" b="0" i="0" u="none" strike="noStrike" cap="none" baseline="0" dirty="0" smtClean="0">
                <a:solidFill>
                  <a:schemeClr val="dk1"/>
                </a:solidFill>
                <a:latin typeface="Arial"/>
                <a:ea typeface="Arial"/>
                <a:cs typeface="Arial"/>
                <a:sym typeface="Arial"/>
              </a:rPr>
              <a:t>Twofold meaning: here stress functionality</a:t>
            </a:r>
            <a:r>
              <a:rPr lang="is-IS" sz="1100" b="0" i="0" u="none" strike="noStrike" cap="none" baseline="0" dirty="0" smtClean="0">
                <a:solidFill>
                  <a:schemeClr val="dk1"/>
                </a:solidFill>
                <a:latin typeface="Arial"/>
                <a:ea typeface="Arial"/>
                <a:cs typeface="Arial"/>
                <a:sym typeface="Arial"/>
              </a:rPr>
              <a:t>… and give one example of disease-related, how evo inference caught a disease snp</a:t>
            </a:r>
            <a:endParaRPr sz="11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Under neutrality, each haplotype will accumulate it own mutations</a:t>
            </a:r>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Under neutrality, each haplotype will accumulate it own mutations</a:t>
            </a:r>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Selective sweep: the beneficial allele is driven to fixation</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Partial sweep: when the beneficial allele hasn’t reached fixation yet.</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Reduced number of polymorphisms,</a:t>
            </a:r>
            <a:r>
              <a:rPr lang="en-US" baseline="0" dirty="0" smtClean="0"/>
              <a:t> but need to derive some indexes of nucleotide diversity taking into account the sample size for instance</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Reduced number of polymorphisms,</a:t>
            </a:r>
            <a:r>
              <a:rPr lang="en-US" baseline="0" dirty="0" smtClean="0"/>
              <a:t> but need to derive some indexes of nucleotide diversity taking into account the sample size for instance</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Under neutrality, each haplotype will accumulate it own mutations</a:t>
            </a:r>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Not only the number of SNPs but their</a:t>
            </a:r>
            <a:r>
              <a:rPr lang="en-US" baseline="0" dirty="0" smtClean="0"/>
              <a:t> frequency as well</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Not only the number of SNPs but their</a:t>
            </a:r>
            <a:r>
              <a:rPr lang="en-US" baseline="0" dirty="0" smtClean="0"/>
              <a:t> frequency as well</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Not only the number of SNPs but their</a:t>
            </a:r>
            <a:r>
              <a:rPr lang="en-US" baseline="0" dirty="0" smtClean="0"/>
              <a:t> frequency as well</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General slide on the site frequency spectrum</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Say differentiation</a:t>
            </a:r>
            <a:r>
              <a:rPr lang="en-US" baseline="0" dirty="0" smtClean="0"/>
              <a:t> between sweep and negative selection? Look at fay and </a:t>
            </a:r>
            <a:r>
              <a:rPr lang="en-US" baseline="0" dirty="0" err="1" smtClean="0"/>
              <a:t>wu’sh</a:t>
            </a:r>
            <a:r>
              <a:rPr lang="en-US" baseline="0" dirty="0" smtClean="0"/>
              <a:t>?</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
                <a:schemeClr val="dk1"/>
              </a:buClr>
              <a:buSzTx/>
              <a:buFont typeface="Arial"/>
              <a:buNone/>
              <a:tabLst/>
              <a:defRPr/>
            </a:pPr>
            <a:r>
              <a:rPr lang="en-US" sz="1100" b="0" i="0" u="none" strike="noStrike" cap="none" baseline="0" dirty="0" smtClean="0">
                <a:solidFill>
                  <a:schemeClr val="dk1"/>
                </a:solidFill>
                <a:latin typeface="+mn-lt"/>
                <a:ea typeface="Arial"/>
                <a:cs typeface="Arial"/>
                <a:sym typeface="Arial"/>
                <a:rtl val="0"/>
              </a:rPr>
              <a:t>Recent studies have identified genes related to skin pigmentation, metabolic traits or immune defense targeted by natural selection in the human genome.</a:t>
            </a:r>
          </a:p>
          <a:p>
            <a:pPr marL="0" marR="0" lvl="0" indent="0" algn="l" rtl="0">
              <a:spcBef>
                <a:spcPts val="0"/>
              </a:spcBef>
              <a:buClr>
                <a:schemeClr val="dk1"/>
              </a:buClr>
              <a:buFont typeface="Arial"/>
              <a:buNone/>
            </a:pPr>
            <a:r>
              <a:rPr lang="en-US" sz="1100" b="0" i="0" u="none" strike="noStrike" cap="none" baseline="0" dirty="0" smtClean="0">
                <a:solidFill>
                  <a:schemeClr val="dk1"/>
                </a:solidFill>
                <a:latin typeface="Arial"/>
                <a:ea typeface="Arial"/>
                <a:cs typeface="Arial"/>
                <a:sym typeface="Arial"/>
              </a:rPr>
              <a:t>Twofold meaning: here stress functionality</a:t>
            </a:r>
            <a:r>
              <a:rPr lang="is-IS" sz="1100" b="0" i="0" u="none" strike="noStrike" cap="none" baseline="0" dirty="0" smtClean="0">
                <a:solidFill>
                  <a:schemeClr val="dk1"/>
                </a:solidFill>
                <a:latin typeface="Arial"/>
                <a:ea typeface="Arial"/>
                <a:cs typeface="Arial"/>
                <a:sym typeface="Arial"/>
              </a:rPr>
              <a:t>… and give one example of disease-related, how evo inference caught a disease snp</a:t>
            </a:r>
            <a:endParaRPr sz="11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396" name="Shape 39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 the site frequency spectrum</a:t>
            </a:r>
            <a:r>
              <a:rPr lang="en-US" baseline="0" dirty="0" smtClean="0"/>
              <a:t> here for these cases</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 the site frequency spectrum</a:t>
            </a:r>
            <a:r>
              <a:rPr lang="en-US" baseline="0" dirty="0" smtClean="0"/>
              <a:t> here for these cases</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Show the site frequency spectrum</a:t>
            </a:r>
            <a:r>
              <a:rPr lang="en-US" baseline="0" dirty="0" smtClean="0"/>
              <a:t> here for these cases</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Shape 4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29" name="Shape 42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 run some simulations</a:t>
            </a:r>
            <a:r>
              <a:rPr lang="en-US" baseline="0" dirty="0" smtClean="0"/>
              <a:t> assuming expansion (Africans?)</a:t>
            </a:r>
            <a:r>
              <a:rPr lang="is-IS" baseline="0" dirty="0" smtClean="0"/>
              <a:t>… and show tajima’s D negative.</a:t>
            </a:r>
          </a:p>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Draw together some conclusions on the effect of pop size expansion?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t>
            </a:r>
            <a:r>
              <a:rPr lang="is-IS" baseline="0" dirty="0" smtClean="0"/>
              <a:t>hen introduce 2 ways of correcting for this, empirical and simulations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t>
            </a:r>
            <a:r>
              <a:rPr lang="is-IS" baseline="0" dirty="0" smtClean="0"/>
              <a:t>hen show what D&gt;0 means? </a:t>
            </a:r>
            <a:r>
              <a:rPr lang="en-US" baseline="0" dirty="0" smtClean="0"/>
              <a:t>B</a:t>
            </a:r>
            <a:r>
              <a:rPr lang="is-IS" baseline="0" dirty="0" smtClean="0"/>
              <a:t>alancing selection and introduce it.</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 run some simulations</a:t>
            </a:r>
            <a:r>
              <a:rPr lang="en-US" baseline="0" dirty="0" smtClean="0"/>
              <a:t> assuming expansion (Africans?)</a:t>
            </a:r>
            <a:r>
              <a:rPr lang="is-IS" baseline="0" dirty="0" smtClean="0"/>
              <a:t>… and show tajima’s D negative.</a:t>
            </a:r>
          </a:p>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Draw together some conclusions on the effect of pop size expansion?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t>
            </a:r>
            <a:r>
              <a:rPr lang="is-IS" baseline="0" dirty="0" smtClean="0"/>
              <a:t>hen introduce 2 ways of correcting for this, empirical and simulations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t>
            </a:r>
            <a:r>
              <a:rPr lang="is-IS" baseline="0" dirty="0" smtClean="0"/>
              <a:t>hen show what D&gt;0 means? </a:t>
            </a:r>
            <a:r>
              <a:rPr lang="en-US" baseline="0" dirty="0" smtClean="0"/>
              <a:t>B</a:t>
            </a:r>
            <a:r>
              <a:rPr lang="is-IS" baseline="0" dirty="0" smtClean="0"/>
              <a:t>alancing selection and introduce it.</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 run some simulations</a:t>
            </a:r>
            <a:r>
              <a:rPr lang="en-US" baseline="0" dirty="0" smtClean="0"/>
              <a:t> assuming expansion (Africans?)</a:t>
            </a:r>
            <a:r>
              <a:rPr lang="is-IS" baseline="0" dirty="0" smtClean="0"/>
              <a:t>… and show tajima’s D negative.</a:t>
            </a:r>
          </a:p>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Draw together some conclusions on the effect of pop size expansion?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t>
            </a:r>
            <a:r>
              <a:rPr lang="is-IS" baseline="0" dirty="0" smtClean="0"/>
              <a:t>hen introduce 2 ways of correcting for this, empirical and simulations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t>
            </a:r>
            <a:r>
              <a:rPr lang="is-IS" baseline="0" dirty="0" smtClean="0"/>
              <a:t>hen show what D&gt;0 means? </a:t>
            </a:r>
            <a:r>
              <a:rPr lang="en-US" baseline="0" dirty="0" smtClean="0"/>
              <a:t>B</a:t>
            </a:r>
            <a:r>
              <a:rPr lang="is-IS" baseline="0" dirty="0" smtClean="0"/>
              <a:t>alancing selection and introduce it.</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 run some simulations</a:t>
            </a:r>
            <a:r>
              <a:rPr lang="en-US" baseline="0" dirty="0" smtClean="0"/>
              <a:t> assuming expansion (Africans?)</a:t>
            </a:r>
            <a:r>
              <a:rPr lang="is-IS" baseline="0" dirty="0" smtClean="0"/>
              <a:t>… and show tajima’s D negative.</a:t>
            </a:r>
          </a:p>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Draw together some conclusions on the effect of pop size expansion?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t>
            </a:r>
            <a:r>
              <a:rPr lang="is-IS" baseline="0" dirty="0" smtClean="0"/>
              <a:t>hen introduce 2 ways of correcting for this, empirical and simulations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t>
            </a:r>
            <a:r>
              <a:rPr lang="is-IS" baseline="0" dirty="0" smtClean="0"/>
              <a:t>hen show what D&gt;0 means? </a:t>
            </a:r>
            <a:r>
              <a:rPr lang="en-US" baseline="0" dirty="0" smtClean="0"/>
              <a:t>B</a:t>
            </a:r>
            <a:r>
              <a:rPr lang="is-IS" baseline="0" dirty="0" smtClean="0"/>
              <a:t>alancing selection and introduce it.</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 run some simulations</a:t>
            </a:r>
            <a:r>
              <a:rPr lang="en-US" baseline="0" dirty="0" smtClean="0"/>
              <a:t> assuming expansion (Africans?)</a:t>
            </a:r>
            <a:r>
              <a:rPr lang="is-IS" baseline="0" dirty="0" smtClean="0"/>
              <a:t>… and show tajima’s D negative.</a:t>
            </a:r>
          </a:p>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Draw together some conclusions on the effect of pop size expansion?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t>
            </a:r>
            <a:r>
              <a:rPr lang="is-IS" baseline="0" dirty="0" smtClean="0"/>
              <a:t>hen introduce 2 ways of correcting for this, empirical and simulations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t>
            </a:r>
            <a:r>
              <a:rPr lang="is-IS" baseline="0" dirty="0" smtClean="0"/>
              <a:t>hen show what D&gt;0 means? </a:t>
            </a:r>
            <a:r>
              <a:rPr lang="en-US" baseline="0" dirty="0" smtClean="0"/>
              <a:t>B</a:t>
            </a:r>
            <a:r>
              <a:rPr lang="is-IS" baseline="0" dirty="0" smtClean="0"/>
              <a:t>alancing selection and introduce it.</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
                <a:schemeClr val="dk1"/>
              </a:buClr>
              <a:buSzTx/>
              <a:buFont typeface="Arial"/>
              <a:buNone/>
              <a:tabLst/>
              <a:defRPr/>
            </a:pPr>
            <a:r>
              <a:rPr lang="en-US" sz="1100" b="0" i="0" u="none" strike="noStrike" cap="none" baseline="0" dirty="0" smtClean="0">
                <a:solidFill>
                  <a:schemeClr val="dk1"/>
                </a:solidFill>
                <a:latin typeface="+mn-lt"/>
                <a:ea typeface="Arial"/>
                <a:cs typeface="Arial"/>
                <a:sym typeface="Arial"/>
                <a:rtl val="0"/>
              </a:rPr>
              <a:t>Recent studies have identified genes related to skin pigmentation, metabolic traits or immune defense targeted by natural selection in the human genome.</a:t>
            </a:r>
          </a:p>
          <a:p>
            <a:pPr marL="0" marR="0" lvl="0" indent="0" algn="l" rtl="0">
              <a:spcBef>
                <a:spcPts val="0"/>
              </a:spcBef>
              <a:buClr>
                <a:schemeClr val="dk1"/>
              </a:buClr>
              <a:buFont typeface="Arial"/>
              <a:buNone/>
            </a:pPr>
            <a:r>
              <a:rPr lang="en-US" sz="1100" b="0" i="0" u="none" strike="noStrike" cap="none" baseline="0" dirty="0" smtClean="0">
                <a:solidFill>
                  <a:schemeClr val="dk1"/>
                </a:solidFill>
                <a:latin typeface="Arial"/>
                <a:ea typeface="Arial"/>
                <a:cs typeface="Arial"/>
                <a:sym typeface="Arial"/>
              </a:rPr>
              <a:t>Twofold meaning: here stress functionality</a:t>
            </a:r>
            <a:r>
              <a:rPr lang="is-IS" sz="1100" b="0" i="0" u="none" strike="noStrike" cap="none" baseline="0" dirty="0" smtClean="0">
                <a:solidFill>
                  <a:schemeClr val="dk1"/>
                </a:solidFill>
                <a:latin typeface="Arial"/>
                <a:ea typeface="Arial"/>
                <a:cs typeface="Arial"/>
                <a:sym typeface="Arial"/>
              </a:rPr>
              <a:t>… and give one example of disease-related, how evo inference caught a disease snp</a:t>
            </a:r>
            <a:endParaRPr sz="11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 run some simulations</a:t>
            </a:r>
            <a:r>
              <a:rPr lang="en-US" baseline="0" dirty="0" smtClean="0"/>
              <a:t> assuming expansion (Africans?)</a:t>
            </a:r>
            <a:r>
              <a:rPr lang="is-IS" baseline="0" dirty="0" smtClean="0"/>
              <a:t>… and show tajima’s D negative.</a:t>
            </a:r>
          </a:p>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Draw together some conclusions on the effect of pop size expansion?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t>
            </a:r>
            <a:r>
              <a:rPr lang="is-IS" baseline="0" dirty="0" smtClean="0"/>
              <a:t>hen introduce 2 ways of correcting for this, empirical and simulations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t>
            </a:r>
            <a:r>
              <a:rPr lang="is-IS" baseline="0" dirty="0" smtClean="0"/>
              <a:t>hen show what D&gt;0 means? </a:t>
            </a:r>
            <a:r>
              <a:rPr lang="en-US" baseline="0" dirty="0" smtClean="0"/>
              <a:t>B</a:t>
            </a:r>
            <a:r>
              <a:rPr lang="is-IS" baseline="0" dirty="0" smtClean="0"/>
              <a:t>alancing selection and introduce it.</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 run some simulations</a:t>
            </a:r>
            <a:r>
              <a:rPr lang="en-US" baseline="0" dirty="0" smtClean="0"/>
              <a:t> assuming expansion (Africans?)</a:t>
            </a:r>
            <a:r>
              <a:rPr lang="is-IS" baseline="0" dirty="0" smtClean="0"/>
              <a:t>… and show tajima’s D negative.</a:t>
            </a:r>
          </a:p>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Draw together some conclusions on the effect of pop size expansion?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t>
            </a:r>
            <a:r>
              <a:rPr lang="is-IS" baseline="0" dirty="0" smtClean="0"/>
              <a:t>hen introduce 2 ways of correcting for this, empirical and simulations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t>
            </a:r>
            <a:r>
              <a:rPr lang="is-IS" baseline="0" dirty="0" smtClean="0"/>
              <a:t>hen show what D&gt;0 means? </a:t>
            </a:r>
            <a:r>
              <a:rPr lang="en-US" baseline="0" dirty="0" smtClean="0"/>
              <a:t>B</a:t>
            </a:r>
            <a:r>
              <a:rPr lang="is-IS" baseline="0" dirty="0" smtClean="0"/>
              <a:t>alancing selection and introduce it.</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Balancing</a:t>
            </a:r>
            <a:r>
              <a:rPr lang="en-US" baseline="0" dirty="0" smtClean="0"/>
              <a:t> selection</a:t>
            </a: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smtClean="0"/>
              <a:t>Say deep TMRCA</a:t>
            </a:r>
          </a:p>
          <a:p>
            <a:r>
              <a:rPr lang="en-US" dirty="0" smtClean="0"/>
              <a:t>And if rare?</a:t>
            </a:r>
          </a:p>
          <a:p>
            <a:r>
              <a:rPr lang="en-US" dirty="0" smtClean="0"/>
              <a:t>Mention </a:t>
            </a:r>
            <a:r>
              <a:rPr lang="en-US" dirty="0" err="1" smtClean="0"/>
              <a:t>confoudning</a:t>
            </a:r>
            <a:r>
              <a:rPr lang="en-US" dirty="0" smtClean="0"/>
              <a:t> effect of ancient pop structure?</a:t>
            </a:r>
            <a:endParaRPr lang="en-US"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28" name="Shape 328"/>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Font typeface="Arial"/>
              <a:buNone/>
            </a:pPr>
            <a:r>
              <a:rPr lang="en-US" sz="1100" b="0" i="0" u="none" strike="noStrike" cap="none" baseline="0" dirty="0" smtClean="0">
                <a:solidFill>
                  <a:schemeClr val="dk1"/>
                </a:solidFill>
                <a:latin typeface="Arial"/>
                <a:ea typeface="Arial"/>
                <a:cs typeface="Arial"/>
                <a:sym typeface="Arial"/>
              </a:rPr>
              <a:t>Another bias that may mimic balancing selection (mention also ancient pop structure)</a:t>
            </a:r>
            <a:endParaRPr sz="11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 run some simulations</a:t>
            </a:r>
            <a:r>
              <a:rPr lang="en-US" baseline="0" dirty="0" smtClean="0"/>
              <a:t> assuming expansion (Africans?)</a:t>
            </a:r>
            <a:r>
              <a:rPr lang="is-IS" baseline="0" dirty="0" smtClean="0"/>
              <a:t>… and show tajima’s D negative.</a:t>
            </a:r>
          </a:p>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Draw together some conclusions on the effect of pop size expansion?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t>
            </a:r>
            <a:r>
              <a:rPr lang="is-IS" baseline="0" dirty="0" smtClean="0"/>
              <a:t>hen introduce 2 ways of correcting for this, empirical and simulations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t>
            </a:r>
            <a:r>
              <a:rPr lang="is-IS" baseline="0" dirty="0" smtClean="0"/>
              <a:t>hen show what D&gt;0 means? </a:t>
            </a:r>
            <a:r>
              <a:rPr lang="en-US" baseline="0" dirty="0" smtClean="0"/>
              <a:t>B</a:t>
            </a:r>
            <a:r>
              <a:rPr lang="is-IS" baseline="0" dirty="0" smtClean="0"/>
              <a:t>alancing selection and introduce it.</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 run some simulations</a:t>
            </a:r>
            <a:r>
              <a:rPr lang="en-US" baseline="0" dirty="0" smtClean="0"/>
              <a:t> assuming expansion (Africans?)</a:t>
            </a:r>
            <a:r>
              <a:rPr lang="is-IS" baseline="0" dirty="0" smtClean="0"/>
              <a:t>… and show tajima’s D negative.</a:t>
            </a:r>
          </a:p>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Draw together some conclusions on the effect of pop size expansion?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t>
            </a:r>
            <a:r>
              <a:rPr lang="is-IS" baseline="0" dirty="0" smtClean="0"/>
              <a:t>hen introduce 2 ways of correcting for this, empirical and simulations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t>
            </a:r>
            <a:r>
              <a:rPr lang="is-IS" baseline="0" dirty="0" smtClean="0"/>
              <a:t>hen show what D&gt;0 means? </a:t>
            </a:r>
            <a:r>
              <a:rPr lang="en-US" baseline="0" dirty="0" smtClean="0"/>
              <a:t>B</a:t>
            </a:r>
            <a:r>
              <a:rPr lang="is-IS" baseline="0" dirty="0" smtClean="0"/>
              <a:t>alancing selection and introduce it.</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 run some simulations</a:t>
            </a:r>
            <a:r>
              <a:rPr lang="en-US" baseline="0" dirty="0" smtClean="0"/>
              <a:t> assuming expansion (Africans?)</a:t>
            </a:r>
            <a:r>
              <a:rPr lang="is-IS" baseline="0" dirty="0" smtClean="0"/>
              <a:t>… and show tajima’s D negative.</a:t>
            </a:r>
          </a:p>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Draw together some conclusions on the effect of pop size expansion?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t>
            </a:r>
            <a:r>
              <a:rPr lang="is-IS" baseline="0" dirty="0" smtClean="0"/>
              <a:t>hen introduce 2 ways of correcting for this, empirical and simulations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t>
            </a:r>
            <a:r>
              <a:rPr lang="is-IS" baseline="0" dirty="0" smtClean="0"/>
              <a:t>hen show what D&gt;0 means? </a:t>
            </a:r>
            <a:r>
              <a:rPr lang="en-US" baseline="0" dirty="0" smtClean="0"/>
              <a:t>B</a:t>
            </a:r>
            <a:r>
              <a:rPr lang="is-IS" baseline="0" dirty="0" smtClean="0"/>
              <a:t>alancing selection and introduce it.</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 run some simulations</a:t>
            </a:r>
            <a:r>
              <a:rPr lang="en-US" baseline="0" dirty="0" smtClean="0"/>
              <a:t> assuming expansion (Africans?)</a:t>
            </a:r>
            <a:r>
              <a:rPr lang="is-IS" baseline="0" dirty="0" smtClean="0"/>
              <a:t>… and show tajima’s D negative.</a:t>
            </a:r>
          </a:p>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Draw together some conclusions on the effect of pop size expansion?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t>
            </a:r>
            <a:r>
              <a:rPr lang="is-IS" baseline="0" dirty="0" smtClean="0"/>
              <a:t>hen introduce 2 ways of correcting for this, empirical and simulations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t>
            </a:r>
            <a:r>
              <a:rPr lang="is-IS" baseline="0" dirty="0" smtClean="0"/>
              <a:t>hen show what D&gt;0 means? </a:t>
            </a:r>
            <a:r>
              <a:rPr lang="en-US" baseline="0" dirty="0" smtClean="0"/>
              <a:t>B</a:t>
            </a:r>
            <a:r>
              <a:rPr lang="is-IS" baseline="0" dirty="0" smtClean="0"/>
              <a:t>alancing selection and introduce it.</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en-US" dirty="0" smtClean="0"/>
              <a:t>Gene</a:t>
            </a:r>
            <a:r>
              <a:rPr lang="en-US" baseline="0" dirty="0" smtClean="0"/>
              <a:t> ontology or pathway enrichment analyses, you will always get some outliers</a:t>
            </a:r>
          </a:p>
          <a:p>
            <a:pPr>
              <a:spcBef>
                <a:spcPts val="0"/>
              </a:spcBef>
              <a:buNone/>
            </a:pPr>
            <a:r>
              <a:rPr lang="en-US" baseline="0" dirty="0" smtClean="0"/>
              <a:t>An alternative is to use a demographic model</a:t>
            </a: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defTabSz="457200" rtl="0" eaLnBrk="1" fontAlgn="auto" latinLnBrk="0" hangingPunct="1">
              <a:lnSpc>
                <a:spcPct val="100000"/>
              </a:lnSpc>
              <a:spcBef>
                <a:spcPts val="0"/>
              </a:spcBef>
              <a:spcAft>
                <a:spcPts val="0"/>
              </a:spcAft>
              <a:buClr>
                <a:schemeClr val="dk1"/>
              </a:buClr>
              <a:buSzTx/>
              <a:buFont typeface="Arial"/>
              <a:buNone/>
              <a:tabLst/>
              <a:defRPr/>
            </a:pPr>
            <a:r>
              <a:rPr lang="en-US" sz="1100" b="0" i="0" u="none" strike="noStrike" cap="none" baseline="0" dirty="0" smtClean="0">
                <a:solidFill>
                  <a:schemeClr val="dk1"/>
                </a:solidFill>
                <a:latin typeface="+mn-lt"/>
                <a:ea typeface="Arial"/>
                <a:cs typeface="Arial"/>
                <a:sym typeface="Arial"/>
                <a:rtl val="0"/>
              </a:rPr>
              <a:t>Recent studies have identified genes related to skin pigmentation, metabolic traits or immune defense targeted by natural selection in the human genome.</a:t>
            </a:r>
          </a:p>
          <a:p>
            <a:pPr marL="0" marR="0" lvl="0" indent="0" algn="l" rtl="0">
              <a:spcBef>
                <a:spcPts val="0"/>
              </a:spcBef>
              <a:buClr>
                <a:schemeClr val="dk1"/>
              </a:buClr>
              <a:buFont typeface="Arial"/>
              <a:buNone/>
            </a:pPr>
            <a:r>
              <a:rPr lang="en-US" sz="1100" b="0" i="0" u="none" strike="noStrike" cap="none" baseline="0" dirty="0" smtClean="0">
                <a:solidFill>
                  <a:schemeClr val="dk1"/>
                </a:solidFill>
                <a:latin typeface="Arial"/>
                <a:ea typeface="Arial"/>
                <a:cs typeface="Arial"/>
                <a:sym typeface="Arial"/>
              </a:rPr>
              <a:t>Twofold meaning: here stress functionality</a:t>
            </a:r>
            <a:r>
              <a:rPr lang="is-IS" sz="1100" b="0" i="0" u="none" strike="noStrike" cap="none" baseline="0" dirty="0" smtClean="0">
                <a:solidFill>
                  <a:schemeClr val="dk1"/>
                </a:solidFill>
                <a:latin typeface="Arial"/>
                <a:ea typeface="Arial"/>
                <a:cs typeface="Arial"/>
                <a:sym typeface="Arial"/>
              </a:rPr>
              <a:t>… and give one example of disease-related, how evo inference caught a disease snp</a:t>
            </a:r>
            <a:endParaRPr sz="1100" b="0" i="0" u="none" strike="noStrike" cap="none" baseline="0" dirty="0">
              <a:solidFill>
                <a:schemeClr val="dk1"/>
              </a:solidFill>
              <a:latin typeface="Arial"/>
              <a:ea typeface="Arial"/>
              <a:cs typeface="Arial"/>
              <a:sym typeface="Aria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 run some simulations</a:t>
            </a:r>
            <a:r>
              <a:rPr lang="en-US" baseline="0" dirty="0" smtClean="0"/>
              <a:t> assuming expansion (Africans?)</a:t>
            </a:r>
            <a:r>
              <a:rPr lang="is-IS" baseline="0" dirty="0" smtClean="0"/>
              <a:t>… and show tajima’s D negative.</a:t>
            </a:r>
          </a:p>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Draw together some conclusions on the effect of pop size expansion?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t>
            </a:r>
            <a:r>
              <a:rPr lang="is-IS" baseline="0" dirty="0" smtClean="0"/>
              <a:t>hen introduce 2 ways of correcting for this, empirical and simulations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t>
            </a:r>
            <a:r>
              <a:rPr lang="is-IS" baseline="0" dirty="0" smtClean="0"/>
              <a:t>hen show what D&gt;0 means? </a:t>
            </a:r>
            <a:r>
              <a:rPr lang="en-US" baseline="0" dirty="0" smtClean="0"/>
              <a:t>B</a:t>
            </a:r>
            <a:r>
              <a:rPr lang="is-IS" baseline="0" dirty="0" smtClean="0"/>
              <a:t>alancing selection and introduce it.</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 run some simulations</a:t>
            </a:r>
            <a:r>
              <a:rPr lang="en-US" baseline="0" dirty="0" smtClean="0"/>
              <a:t> assuming expansion (Africans?)</a:t>
            </a:r>
            <a:r>
              <a:rPr lang="is-IS" baseline="0" dirty="0" smtClean="0"/>
              <a:t>… and show tajima’s D negative.</a:t>
            </a:r>
          </a:p>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Draw together some conclusions on the effect of pop size expansion?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t>
            </a:r>
            <a:r>
              <a:rPr lang="is-IS" baseline="0" dirty="0" smtClean="0"/>
              <a:t>hen introduce 2 ways of correcting for this, empirical and simulations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t>
            </a:r>
            <a:r>
              <a:rPr lang="is-IS" baseline="0" dirty="0" smtClean="0"/>
              <a:t>hen show what D&gt;0 means? </a:t>
            </a:r>
            <a:r>
              <a:rPr lang="en-US" baseline="0" dirty="0" smtClean="0"/>
              <a:t>B</a:t>
            </a:r>
            <a:r>
              <a:rPr lang="is-IS" baseline="0" dirty="0" smtClean="0"/>
              <a:t>alancing selection and introduce it.</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 run some simulations</a:t>
            </a:r>
            <a:r>
              <a:rPr lang="en-US" baseline="0" dirty="0" smtClean="0"/>
              <a:t> assuming expansion (Africans?)</a:t>
            </a:r>
            <a:r>
              <a:rPr lang="is-IS" baseline="0" dirty="0" smtClean="0"/>
              <a:t>… and show tajima’s D negative.</a:t>
            </a:r>
          </a:p>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Draw together some conclusions on the effect of pop size expansion?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t>
            </a:r>
            <a:r>
              <a:rPr lang="is-IS" baseline="0" dirty="0" smtClean="0"/>
              <a:t>hen introduce 2 ways of correcting for this, empirical and simulations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t>
            </a:r>
            <a:r>
              <a:rPr lang="is-IS" baseline="0" dirty="0" smtClean="0"/>
              <a:t>hen show what D&gt;0 means? </a:t>
            </a:r>
            <a:r>
              <a:rPr lang="en-US" baseline="0" dirty="0" smtClean="0"/>
              <a:t>B</a:t>
            </a:r>
            <a:r>
              <a:rPr lang="is-IS" baseline="0" dirty="0" smtClean="0"/>
              <a:t>alancing selection and introduce it.</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 run some simulations</a:t>
            </a:r>
            <a:r>
              <a:rPr lang="en-US" baseline="0" dirty="0" smtClean="0"/>
              <a:t> assuming expansion (Africans?)</a:t>
            </a:r>
            <a:r>
              <a:rPr lang="is-IS" baseline="0" dirty="0" smtClean="0"/>
              <a:t>… and show tajima’s D negative.</a:t>
            </a:r>
          </a:p>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Draw together some conclusions on the effect of pop size expansion?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t>
            </a:r>
            <a:r>
              <a:rPr lang="is-IS" baseline="0" dirty="0" smtClean="0"/>
              <a:t>hen introduce 2 ways of correcting for this, empirical and simulations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t>
            </a:r>
            <a:r>
              <a:rPr lang="is-IS" baseline="0" dirty="0" smtClean="0"/>
              <a:t>hen show what D&gt;0 means? </a:t>
            </a:r>
            <a:r>
              <a:rPr lang="en-US" baseline="0" dirty="0" smtClean="0"/>
              <a:t>B</a:t>
            </a:r>
            <a:r>
              <a:rPr lang="is-IS" baseline="0" dirty="0" smtClean="0"/>
              <a:t>alancing selection and introduce it.</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 run some simulations</a:t>
            </a:r>
            <a:r>
              <a:rPr lang="en-US" baseline="0" dirty="0" smtClean="0"/>
              <a:t> assuming expansion (Africans?)</a:t>
            </a:r>
            <a:r>
              <a:rPr lang="is-IS" baseline="0" dirty="0" smtClean="0"/>
              <a:t>… and show tajima’s D negative.</a:t>
            </a:r>
          </a:p>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Draw together some conclusions on the effect of pop size expansion?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t>
            </a:r>
            <a:r>
              <a:rPr lang="is-IS" baseline="0" dirty="0" smtClean="0"/>
              <a:t>hen introduce 2 ways of correcting for this, empirical and simulations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a:t>
            </a:r>
            <a:r>
              <a:rPr lang="is-IS" baseline="0" dirty="0" smtClean="0"/>
              <a:t>hen show what D&gt;0 means? </a:t>
            </a:r>
            <a:r>
              <a:rPr lang="en-US" baseline="0" dirty="0" smtClean="0"/>
              <a:t>B</a:t>
            </a:r>
            <a:r>
              <a:rPr lang="is-IS" baseline="0" dirty="0" smtClean="0"/>
              <a:t>alancing selection and introduce it.</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Not only the number of SNPs but their</a:t>
            </a:r>
            <a:r>
              <a:rPr lang="en-US" baseline="0" dirty="0" smtClean="0"/>
              <a:t> frequency as well</a:t>
            </a:r>
          </a:p>
          <a:p>
            <a:pPr marL="342900" marR="0" lvl="0" indent="-139700" algn="l" rtl="0">
              <a:lnSpc>
                <a:spcPct val="100000"/>
              </a:lnSpc>
              <a:spcBef>
                <a:spcPts val="0"/>
              </a:spcBef>
              <a:spcAft>
                <a:spcPts val="0"/>
              </a:spcAft>
              <a:buClr>
                <a:schemeClr val="dk1"/>
              </a:buClr>
              <a:buSzPct val="25000"/>
              <a:buFont typeface="Arial"/>
              <a:buNone/>
            </a:pPr>
            <a:r>
              <a:rPr lang="en-US" sz="1200" b="0" i="0" u="none" strike="noStrike" cap="none" baseline="0" dirty="0" smtClean="0">
                <a:solidFill>
                  <a:schemeClr val="dk1"/>
                </a:solidFill>
                <a:latin typeface="+mn-lt"/>
                <a:ea typeface="Arial"/>
                <a:cs typeface="Arial"/>
                <a:sym typeface="Arial"/>
                <a:rtl val="0"/>
              </a:rPr>
              <a:t>LD-based approaches:</a:t>
            </a:r>
          </a:p>
          <a:p>
            <a:pPr marL="342900" marR="0" lvl="0" indent="-139700" algn="l" rtl="0">
              <a:lnSpc>
                <a:spcPct val="100000"/>
              </a:lnSpc>
              <a:spcBef>
                <a:spcPts val="0"/>
              </a:spcBef>
              <a:spcAft>
                <a:spcPts val="0"/>
              </a:spcAft>
              <a:buClr>
                <a:schemeClr val="dk1"/>
              </a:buClr>
              <a:buFont typeface="Arial"/>
              <a:buNone/>
            </a:pPr>
            <a:endParaRPr lang="en-US" sz="1200" b="0" i="0" u="none" strike="noStrike" cap="none" baseline="0" dirty="0" smtClean="0">
              <a:solidFill>
                <a:schemeClr val="dk1"/>
              </a:solidFill>
              <a:latin typeface="+mn-lt"/>
              <a:ea typeface="Arial"/>
              <a:cs typeface="Arial"/>
              <a:sym typeface="Arial"/>
              <a:rtl val="0"/>
            </a:endParaRPr>
          </a:p>
          <a:p>
            <a:pPr marL="342900" marR="0" lvl="0" indent="-127000" algn="l" rtl="0">
              <a:lnSpc>
                <a:spcPct val="100000"/>
              </a:lnSpc>
              <a:spcBef>
                <a:spcPts val="0"/>
              </a:spcBef>
              <a:spcAft>
                <a:spcPts val="0"/>
              </a:spcAft>
              <a:buClr>
                <a:schemeClr val="dk1"/>
              </a:buClr>
              <a:buSzPct val="100000"/>
              <a:buFont typeface="Courier New"/>
              <a:buChar char="❏"/>
            </a:pPr>
            <a:r>
              <a:rPr lang="en-US" sz="1200" dirty="0" smtClean="0">
                <a:solidFill>
                  <a:schemeClr val="dk1"/>
                </a:solidFill>
                <a:rtl val="0"/>
              </a:rPr>
              <a:t> </a:t>
            </a:r>
            <a:r>
              <a:rPr lang="en-US" sz="1200" b="0" i="0" u="none" strike="noStrike" cap="none" baseline="0" dirty="0" smtClean="0">
                <a:solidFill>
                  <a:schemeClr val="dk1"/>
                </a:solidFill>
                <a:latin typeface="+mn-lt"/>
                <a:ea typeface="Arial"/>
                <a:cs typeface="Arial"/>
                <a:sym typeface="Arial"/>
                <a:rtl val="0"/>
              </a:rPr>
              <a:t>identifying variants under partial or incomplete selective sweep</a:t>
            </a:r>
          </a:p>
          <a:p>
            <a:pPr marL="0" marR="0" lvl="0" indent="0" algn="l" rtl="0">
              <a:lnSpc>
                <a:spcPct val="100000"/>
              </a:lnSpc>
              <a:spcBef>
                <a:spcPts val="0"/>
              </a:spcBef>
              <a:spcAft>
                <a:spcPts val="0"/>
              </a:spcAft>
              <a:buNone/>
            </a:pPr>
            <a:endParaRPr lang="en-US" sz="1200" b="0" i="0" u="none" strike="noStrike" cap="none" baseline="0" dirty="0" smtClean="0">
              <a:solidFill>
                <a:schemeClr val="dk1"/>
              </a:solidFill>
              <a:latin typeface="+mn-lt"/>
              <a:ea typeface="Arial"/>
              <a:cs typeface="Arial"/>
              <a:sym typeface="Arial"/>
              <a:rtl val="0"/>
            </a:endParaRPr>
          </a:p>
          <a:p>
            <a:pPr marL="342900" marR="0" lvl="0" indent="-127000" algn="l" rtl="0">
              <a:lnSpc>
                <a:spcPct val="100000"/>
              </a:lnSpc>
              <a:spcBef>
                <a:spcPts val="0"/>
              </a:spcBef>
              <a:spcAft>
                <a:spcPts val="0"/>
              </a:spcAft>
              <a:buClr>
                <a:schemeClr val="dk1"/>
              </a:buClr>
              <a:buSzPct val="100000"/>
              <a:buFont typeface="Courier New"/>
              <a:buChar char="❏"/>
            </a:pPr>
            <a:r>
              <a:rPr lang="en-US" sz="1200" dirty="0" smtClean="0">
                <a:solidFill>
                  <a:schemeClr val="dk1"/>
                </a:solidFill>
                <a:rtl val="0"/>
              </a:rPr>
              <a:t> </a:t>
            </a:r>
            <a:r>
              <a:rPr lang="en-US" sz="1200" b="0" i="0" u="none" strike="noStrike" cap="none" baseline="0" dirty="0" smtClean="0">
                <a:solidFill>
                  <a:schemeClr val="dk1"/>
                </a:solidFill>
                <a:latin typeface="+mn-lt"/>
                <a:ea typeface="Arial"/>
                <a:cs typeface="Arial"/>
                <a:sym typeface="Arial"/>
                <a:rtl val="0"/>
              </a:rPr>
              <a:t>EHH from a core allele to a specified distance</a:t>
            </a:r>
          </a:p>
          <a:p>
            <a:pPr marL="0" marR="0" lvl="0" indent="0" algn="l" rtl="0">
              <a:lnSpc>
                <a:spcPct val="100000"/>
              </a:lnSpc>
              <a:spcBef>
                <a:spcPts val="0"/>
              </a:spcBef>
              <a:spcAft>
                <a:spcPts val="0"/>
              </a:spcAft>
              <a:buNone/>
            </a:pPr>
            <a:endParaRPr lang="en-US" sz="1200" b="0" i="0" u="none" strike="noStrike" cap="none" baseline="0" dirty="0" smtClean="0">
              <a:solidFill>
                <a:schemeClr val="dk1"/>
              </a:solidFill>
              <a:latin typeface="+mn-lt"/>
              <a:ea typeface="Arial"/>
              <a:cs typeface="Arial"/>
              <a:sym typeface="Arial"/>
              <a:rtl val="0"/>
            </a:endParaRPr>
          </a:p>
          <a:p>
            <a:pPr marL="342900" marR="0" lvl="0" indent="-127000" algn="l" rtl="0">
              <a:lnSpc>
                <a:spcPct val="100000"/>
              </a:lnSpc>
              <a:spcBef>
                <a:spcPts val="0"/>
              </a:spcBef>
              <a:spcAft>
                <a:spcPts val="0"/>
              </a:spcAft>
              <a:buClr>
                <a:schemeClr val="dk1"/>
              </a:buClr>
              <a:buSzPct val="100000"/>
              <a:buFont typeface="Courier New"/>
              <a:buChar char="❏"/>
            </a:pPr>
            <a:r>
              <a:rPr lang="en-US" sz="1200" dirty="0" smtClean="0">
                <a:solidFill>
                  <a:schemeClr val="dk1"/>
                </a:solidFill>
                <a:rtl val="0"/>
              </a:rPr>
              <a:t> </a:t>
            </a:r>
            <a:r>
              <a:rPr lang="en-US" sz="1200" b="0" i="0" u="none" strike="noStrike" cap="none" baseline="0" dirty="0" smtClean="0">
                <a:solidFill>
                  <a:schemeClr val="dk1"/>
                </a:solidFill>
                <a:latin typeface="+mn-lt"/>
                <a:ea typeface="Arial"/>
                <a:cs typeface="Arial"/>
                <a:sym typeface="Arial"/>
                <a:rtl val="0"/>
              </a:rPr>
              <a:t>EHH decreases with distance by the action of recombination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How can we quantify such extension of haplotype </a:t>
            </a:r>
            <a:r>
              <a:rPr lang="en-US" dirty="0" err="1" smtClean="0"/>
              <a:t>homozygosity</a:t>
            </a:r>
            <a:r>
              <a:rPr lang="en-US" dirty="0" smtClean="0"/>
              <a:t>?</a:t>
            </a:r>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Shape 4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
        <p:nvSpPr>
          <p:cNvPr id="437" name="Shape 437"/>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In </a:t>
            </a:r>
            <a:r>
              <a:rPr lang="en-US" dirty="0" err="1" smtClean="0"/>
              <a:t>practise</a:t>
            </a:r>
            <a:r>
              <a:rPr lang="en-US" dirty="0" smtClean="0"/>
              <a:t> it is more complicated</a:t>
            </a:r>
            <a:r>
              <a:rPr lang="en-US" baseline="0" dirty="0" smtClean="0"/>
              <a:t> due to mutation</a:t>
            </a:r>
            <a:r>
              <a:rPr lang="is-IS" baseline="0" dirty="0" smtClean="0"/>
              <a:t>….</a:t>
            </a: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a:t>
            </a:r>
            <a:r>
              <a:rPr lang="en-US" baseline="0" dirty="0" smtClean="0"/>
              <a:t>and recombination.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instance, if just looking at Theta W we might get the same value as for neutrality (6 SNPs)</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Even within the same species</a:t>
            </a:r>
          </a:p>
          <a:p>
            <a:r>
              <a:rPr lang="en-US" dirty="0" smtClean="0"/>
              <a:t>How to get these? </a:t>
            </a:r>
            <a:r>
              <a:rPr lang="en-US" dirty="0" err="1" smtClean="0"/>
              <a:t>Thorugh</a:t>
            </a:r>
            <a:r>
              <a:rPr lang="en-US" dirty="0" smtClean="0"/>
              <a:t> GWAS!</a:t>
            </a:r>
            <a:endParaRPr lang="en-US" dirty="0"/>
          </a:p>
        </p:txBody>
      </p:sp>
    </p:spTree>
    <p:extLst>
      <p:ext uri="{BB962C8B-B14F-4D97-AF65-F5344CB8AC3E}">
        <p14:creationId xmlns:p14="http://schemas.microsoft.com/office/powerpoint/2010/main" val="36023946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a:t>
            </a:r>
            <a:r>
              <a:rPr lang="en-US" baseline="0" dirty="0" smtClean="0"/>
              <a:t>and recombination.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instance, if just looking at Theta W we might get the same value as for neutrality (6 SNPs)</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a:t>
            </a:r>
            <a:r>
              <a:rPr lang="en-US" baseline="0" dirty="0" smtClean="0"/>
              <a:t>and recombination.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instance, if just looking at Theta W we might get the same value as for neutrality (6 SNPs)</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a:t>
            </a:r>
            <a:r>
              <a:rPr lang="en-US" baseline="0" dirty="0" smtClean="0"/>
              <a:t>and recombination.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instance, if just looking at Theta W we might get the same value as for neutrality (6 SNPs)</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a:t>
            </a:r>
            <a:r>
              <a:rPr lang="en-US" baseline="0" dirty="0" smtClean="0"/>
              <a:t>and recombination.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instance, if just looking at Theta W we might get the same value as for neutrality (6 SNPs)</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a:t>
            </a:r>
            <a:r>
              <a:rPr lang="en-US" baseline="0" dirty="0" smtClean="0"/>
              <a:t>and recombination.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instance, if just looking at Theta W we might get the same value as for neutrality (6 SNPs)</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a:t>
            </a:r>
            <a:r>
              <a:rPr lang="en-US" baseline="0" dirty="0" smtClean="0"/>
              <a:t>and recombination.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instance, if just looking at Theta W we might get the same value as for neutrality (6 SNPs)</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a:t>
            </a:r>
            <a:r>
              <a:rPr lang="en-US" baseline="0" dirty="0" smtClean="0"/>
              <a:t>and recombination.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instance, if just looking at Theta W we might get the same value as for neutrality (6 SNPs)</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a:t>
            </a:r>
            <a:r>
              <a:rPr lang="en-US" baseline="0" dirty="0" smtClean="0"/>
              <a:t>and recombination.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instance, if just looking at Theta W we might get the same value as for neutrality (6 SNPs)</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a:t>
            </a:r>
            <a:r>
              <a:rPr lang="en-US" baseline="0" dirty="0" smtClean="0"/>
              <a:t>and recombination.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instance, if just looking at Theta W we might get the same value as for neutrality (6 SNPs)</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Shape 49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a:t>
            </a:r>
            <a:r>
              <a:rPr lang="en-US" baseline="0" dirty="0" smtClean="0"/>
              <a:t>and recombination.</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For instance, if just looking at Theta W we might get the same value as for neutrality (6 SNPs)</a:t>
            </a:r>
            <a:endParaRPr lang="en-US" dirty="0" smtClean="0"/>
          </a:p>
          <a:p>
            <a:pPr>
              <a:spcBef>
                <a:spcPts val="0"/>
              </a:spcBef>
              <a:buNone/>
            </a:pPr>
            <a:endParaRPr dirty="0"/>
          </a:p>
        </p:txBody>
      </p:sp>
      <p:sp>
        <p:nvSpPr>
          <p:cNvPr id="498" name="Shape 4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685800" y="2111123"/>
            <a:ext cx="7772400" cy="1546500"/>
          </a:xfrm>
          <a:prstGeom prst="rect">
            <a:avLst/>
          </a:prstGeom>
          <a:noFill/>
          <a:ln>
            <a:noFill/>
          </a:ln>
        </p:spPr>
        <p:txBody>
          <a:bodyPr lIns="91425" tIns="91425" rIns="91425" bIns="91425" anchor="b" anchorCtr="0"/>
          <a:lstStyle>
            <a:lvl1pPr marL="0" marR="0" indent="0" algn="ctr" rtl="0">
              <a:lnSpc>
                <a:spcPct val="100000"/>
              </a:lnSpc>
              <a:spcBef>
                <a:spcPts val="0"/>
              </a:spcBef>
              <a:spcAft>
                <a:spcPts val="0"/>
              </a:spcAft>
              <a:buClr>
                <a:schemeClr val="dk1"/>
              </a:buClr>
              <a:buFont typeface="Arial"/>
              <a:buNone/>
              <a:defRPr/>
            </a:lvl1pPr>
            <a:lvl2pPr marL="0" marR="0" indent="0" algn="ctr" rtl="0">
              <a:lnSpc>
                <a:spcPct val="100000"/>
              </a:lnSpc>
              <a:spcBef>
                <a:spcPts val="0"/>
              </a:spcBef>
              <a:spcAft>
                <a:spcPts val="0"/>
              </a:spcAft>
              <a:buClr>
                <a:schemeClr val="dk1"/>
              </a:buClr>
              <a:buFont typeface="Arial"/>
              <a:buNone/>
              <a:defRPr/>
            </a:lvl2pPr>
            <a:lvl3pPr marL="0" marR="0" indent="0" algn="ctr" rtl="0">
              <a:spcBef>
                <a:spcPts val="0"/>
              </a:spcBef>
              <a:buClr>
                <a:schemeClr val="dk1"/>
              </a:buClr>
              <a:buFont typeface="Arial"/>
              <a:buNone/>
              <a:defRPr/>
            </a:lvl3pPr>
            <a:lvl4pPr marL="0" marR="0" indent="0" algn="ctr" rtl="0">
              <a:spcBef>
                <a:spcPts val="0"/>
              </a:spcBef>
              <a:buClr>
                <a:schemeClr val="dk1"/>
              </a:buClr>
              <a:buFont typeface="Arial"/>
              <a:buNone/>
              <a:defRPr/>
            </a:lvl4pPr>
            <a:lvl5pPr marL="0" marR="0" indent="0" algn="ctr" rtl="0">
              <a:spcBef>
                <a:spcPts val="0"/>
              </a:spcBef>
              <a:buClr>
                <a:schemeClr val="dk1"/>
              </a:buClr>
              <a:buFont typeface="Arial"/>
              <a:buNone/>
              <a:defRPr/>
            </a:lvl5pPr>
            <a:lvl6pPr marL="0" marR="0" indent="0" algn="ctr" rtl="0">
              <a:spcBef>
                <a:spcPts val="0"/>
              </a:spcBef>
              <a:buClr>
                <a:schemeClr val="dk1"/>
              </a:buClr>
              <a:buFont typeface="Arial"/>
              <a:buNone/>
              <a:defRPr/>
            </a:lvl6pPr>
            <a:lvl7pPr marL="0" marR="0" indent="0" algn="ctr" rtl="0">
              <a:spcBef>
                <a:spcPts val="0"/>
              </a:spcBef>
              <a:buClr>
                <a:schemeClr val="dk1"/>
              </a:buClr>
              <a:buFont typeface="Arial"/>
              <a:buNone/>
              <a:defRPr/>
            </a:lvl7pPr>
            <a:lvl8pPr marL="0" marR="0" indent="0" algn="ctr" rtl="0">
              <a:spcBef>
                <a:spcPts val="0"/>
              </a:spcBef>
              <a:buClr>
                <a:schemeClr val="dk1"/>
              </a:buClr>
              <a:buFont typeface="Arial"/>
              <a:buNone/>
              <a:defRPr/>
            </a:lvl8pPr>
            <a:lvl9pPr marL="0" marR="0" indent="0" algn="ctr" rtl="0">
              <a:spcBef>
                <a:spcPts val="0"/>
              </a:spcBef>
              <a:buClr>
                <a:schemeClr val="dk1"/>
              </a:buClr>
              <a:buFont typeface="Arial"/>
              <a:buNone/>
              <a:defRPr/>
            </a:lvl9pPr>
          </a:lstStyle>
          <a:p>
            <a:endParaRPr/>
          </a:p>
        </p:txBody>
      </p:sp>
      <p:sp>
        <p:nvSpPr>
          <p:cNvPr id="10" name="Shape 10"/>
          <p:cNvSpPr txBox="1">
            <a:spLocks noGrp="1"/>
          </p:cNvSpPr>
          <p:nvPr>
            <p:ph type="subTitle" idx="1"/>
          </p:nvPr>
        </p:nvSpPr>
        <p:spPr>
          <a:xfrm>
            <a:off x="685800" y="3786737"/>
            <a:ext cx="7772400" cy="1046400"/>
          </a:xfrm>
          <a:prstGeom prst="rect">
            <a:avLst/>
          </a:prstGeom>
          <a:noFill/>
          <a:ln>
            <a:noFill/>
          </a:ln>
        </p:spPr>
        <p:txBody>
          <a:bodyPr lIns="91425" tIns="91425" rIns="91425" bIns="91425" anchor="t" anchorCtr="0"/>
          <a:lstStyle>
            <a:lvl1pPr marL="0" marR="0" indent="0" algn="ctr" rtl="0">
              <a:lnSpc>
                <a:spcPct val="100000"/>
              </a:lnSpc>
              <a:spcBef>
                <a:spcPts val="0"/>
              </a:spcBef>
              <a:spcAft>
                <a:spcPts val="0"/>
              </a:spcAft>
              <a:buClr>
                <a:schemeClr val="dk2"/>
              </a:buClr>
              <a:buFont typeface="Arial"/>
              <a:buNone/>
              <a:defRPr/>
            </a:lvl1pPr>
            <a:lvl2pPr marL="0" marR="0" indent="0" algn="ctr" rtl="0">
              <a:lnSpc>
                <a:spcPct val="100000"/>
              </a:lnSpc>
              <a:spcBef>
                <a:spcPts val="0"/>
              </a:spcBef>
              <a:spcAft>
                <a:spcPts val="0"/>
              </a:spcAft>
              <a:buClr>
                <a:schemeClr val="dk2"/>
              </a:buClr>
              <a:buFont typeface="Arial"/>
              <a:buNone/>
              <a:defRPr/>
            </a:lvl2pPr>
            <a:lvl3pPr marL="0" marR="0" indent="0" algn="ctr" rtl="0">
              <a:lnSpc>
                <a:spcPct val="100000"/>
              </a:lnSpc>
              <a:spcBef>
                <a:spcPts val="0"/>
              </a:spcBef>
              <a:spcAft>
                <a:spcPts val="0"/>
              </a:spcAft>
              <a:buClr>
                <a:schemeClr val="dk2"/>
              </a:buClr>
              <a:buFont typeface="Arial"/>
              <a:buNone/>
              <a:defRPr/>
            </a:lvl3pPr>
            <a:lvl4pPr marL="0" marR="0" indent="0" algn="ctr" rtl="0">
              <a:lnSpc>
                <a:spcPct val="100000"/>
              </a:lnSpc>
              <a:spcBef>
                <a:spcPts val="0"/>
              </a:spcBef>
              <a:spcAft>
                <a:spcPts val="0"/>
              </a:spcAft>
              <a:buClr>
                <a:schemeClr val="dk2"/>
              </a:buClr>
              <a:buFont typeface="Arial"/>
              <a:buNone/>
              <a:defRPr/>
            </a:lvl4pPr>
            <a:lvl5pPr marL="0" marR="0" indent="0" algn="ctr" rtl="0">
              <a:lnSpc>
                <a:spcPct val="100000"/>
              </a:lnSpc>
              <a:spcBef>
                <a:spcPts val="0"/>
              </a:spcBef>
              <a:spcAft>
                <a:spcPts val="0"/>
              </a:spcAft>
              <a:buClr>
                <a:schemeClr val="dk2"/>
              </a:buClr>
              <a:buFont typeface="Arial"/>
              <a:buNone/>
              <a:defRPr/>
            </a:lvl5pPr>
            <a:lvl6pPr marL="0" marR="0" indent="0" algn="ctr" rtl="0">
              <a:lnSpc>
                <a:spcPct val="100000"/>
              </a:lnSpc>
              <a:spcBef>
                <a:spcPts val="0"/>
              </a:spcBef>
              <a:spcAft>
                <a:spcPts val="0"/>
              </a:spcAft>
              <a:buClr>
                <a:schemeClr val="dk2"/>
              </a:buClr>
              <a:buFont typeface="Arial"/>
              <a:buNone/>
              <a:defRPr/>
            </a:lvl6pPr>
            <a:lvl7pPr marL="0" marR="0" indent="0" algn="ctr" rtl="0">
              <a:lnSpc>
                <a:spcPct val="100000"/>
              </a:lnSpc>
              <a:spcBef>
                <a:spcPts val="0"/>
              </a:spcBef>
              <a:spcAft>
                <a:spcPts val="0"/>
              </a:spcAft>
              <a:buClr>
                <a:schemeClr val="dk2"/>
              </a:buClr>
              <a:buFont typeface="Arial"/>
              <a:buNone/>
              <a:defRPr/>
            </a:lvl7pPr>
            <a:lvl8pPr marL="0" marR="0" indent="0" algn="ctr" rtl="0">
              <a:lnSpc>
                <a:spcPct val="100000"/>
              </a:lnSpc>
              <a:spcBef>
                <a:spcPts val="0"/>
              </a:spcBef>
              <a:spcAft>
                <a:spcPts val="0"/>
              </a:spcAft>
              <a:buClr>
                <a:schemeClr val="dk2"/>
              </a:buClr>
              <a:buFont typeface="Arial"/>
              <a:buNone/>
              <a:defRPr/>
            </a:lvl8pPr>
            <a:lvl9pPr marL="0" marR="0" indent="0" algn="ctr" rtl="0">
              <a:lnSpc>
                <a:spcPct val="100000"/>
              </a:lnSpc>
              <a:spcBef>
                <a:spcPts val="0"/>
              </a:spcBef>
              <a:spcAft>
                <a:spcPts val="0"/>
              </a:spcAft>
              <a:buClr>
                <a:schemeClr val="dk2"/>
              </a:buClr>
              <a:buFont typeface="Arial"/>
              <a:buNone/>
              <a:defRPr/>
            </a:lvl9pPr>
          </a:lstStyle>
          <a:p>
            <a:endParaRPr/>
          </a:p>
        </p:txBody>
      </p:sp>
      <p:sp>
        <p:nvSpPr>
          <p:cNvPr id="11" name="Shape 11"/>
          <p:cNvSpPr txBox="1">
            <a:spLocks noGrp="1"/>
          </p:cNvSpPr>
          <p:nvPr>
            <p:ph type="sldNum" idx="12"/>
          </p:nvPr>
        </p:nvSpPr>
        <p:spPr>
          <a:xfrm>
            <a:off x="8556790" y="6333133"/>
            <a:ext cx="548699" cy="524699"/>
          </a:xfrm>
          <a:prstGeom prst="rect">
            <a:avLst/>
          </a:prstGeom>
          <a:noFill/>
          <a:ln>
            <a:noFill/>
          </a:ln>
        </p:spPr>
        <p:txBody>
          <a:bodyPr lIns="91425" tIns="91425" rIns="91425" bIns="91425" anchor="ctr" anchorCtr="0">
            <a:noAutofit/>
          </a:bodyPr>
          <a:lstStyle>
            <a:lvl1pPr marL="0" marR="0" indent="0" algn="r" rtl="0">
              <a:lnSpc>
                <a:spcPct val="100000"/>
              </a:lnSpc>
              <a:spcBef>
                <a:spcPts val="0"/>
              </a:spcBef>
              <a:spcAft>
                <a:spcPts val="0"/>
              </a:spcAft>
              <a:buNone/>
              <a:defRPr sz="1300" b="0" i="0" u="none" strike="noStrike" cap="none" baseline="0">
                <a:solidFill>
                  <a:schemeClr val="dk1"/>
                </a:solidFill>
                <a:latin typeface="Arial"/>
                <a:ea typeface="Arial"/>
                <a:cs typeface="Arial"/>
                <a:sym typeface="Arial"/>
                <a:rtl val="0"/>
              </a:defRPr>
            </a:lvl1pPr>
          </a:lstStyle>
          <a:p>
            <a:pPr marL="0" lvl="0" indent="0">
              <a:spcBef>
                <a:spcPts val="0"/>
              </a:spcBef>
              <a:buClr>
                <a:schemeClr val="dk1"/>
              </a:buClr>
              <a:buSzPct val="25000"/>
              <a:buFont typeface="Arial"/>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4" name="Shape 14"/>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lstStyle>
            <a:lvl1pPr marL="342900" indent="50800" algn="l" rtl="0">
              <a:spcBef>
                <a:spcPts val="640"/>
              </a:spcBef>
              <a:buClr>
                <a:schemeClr val="dk1"/>
              </a:buClr>
              <a:buFont typeface="Arial"/>
              <a:buChar char="•"/>
              <a:defRPr/>
            </a:lvl1pPr>
            <a:lvl2pPr marL="742950" indent="444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2700" algn="l" rtl="0">
              <a:spcBef>
                <a:spcPts val="400"/>
              </a:spcBef>
              <a:buClr>
                <a:schemeClr val="dk1"/>
              </a:buClr>
              <a:buFont typeface="Arial"/>
              <a:buChar char="–"/>
              <a:defRPr/>
            </a:lvl4pPr>
            <a:lvl5pPr marL="2057400" indent="12700" algn="l" rtl="0">
              <a:spcBef>
                <a:spcPts val="400"/>
              </a:spcBef>
              <a:buClr>
                <a:schemeClr val="dk1"/>
              </a:buClr>
              <a:buFont typeface="Arial"/>
              <a:buChar char="»"/>
              <a:defRPr/>
            </a:lvl5pPr>
            <a:lvl6pPr marL="2514600" indent="12700" algn="l" rtl="0">
              <a:spcBef>
                <a:spcPts val="400"/>
              </a:spcBef>
              <a:buClr>
                <a:schemeClr val="dk1"/>
              </a:buClr>
              <a:buFont typeface="Arial"/>
              <a:buChar char="•"/>
              <a:defRPr/>
            </a:lvl6pPr>
            <a:lvl7pPr marL="2971800" indent="12700" algn="l" rtl="0">
              <a:spcBef>
                <a:spcPts val="400"/>
              </a:spcBef>
              <a:buClr>
                <a:schemeClr val="dk1"/>
              </a:buClr>
              <a:buFont typeface="Arial"/>
              <a:buChar char="•"/>
              <a:defRPr/>
            </a:lvl7pPr>
            <a:lvl8pPr marL="3429000" indent="12700" algn="l" rtl="0">
              <a:spcBef>
                <a:spcPts val="400"/>
              </a:spcBef>
              <a:buClr>
                <a:schemeClr val="dk1"/>
              </a:buClr>
              <a:buFont typeface="Arial"/>
              <a:buChar char="•"/>
              <a:defRPr/>
            </a:lvl8pPr>
            <a:lvl9pPr marL="3886200" indent="12700" algn="l" rtl="0">
              <a:spcBef>
                <a:spcPts val="400"/>
              </a:spcBef>
              <a:buClr>
                <a:schemeClr val="dk1"/>
              </a:buClr>
              <a:buFont typeface="Arial"/>
              <a:buChar char="•"/>
              <a:defRPr/>
            </a:lvl9pPr>
          </a:lstStyle>
          <a:p>
            <a:endParaRPr/>
          </a:p>
        </p:txBody>
      </p:sp>
      <p:sp>
        <p:nvSpPr>
          <p:cNvPr id="15" name="Shape 15"/>
          <p:cNvSpPr txBox="1">
            <a:spLocks noGrp="1"/>
          </p:cNvSpPr>
          <p:nvPr>
            <p:ph type="dt" idx="10"/>
          </p:nvPr>
        </p:nvSpPr>
        <p:spPr>
          <a:xfrm>
            <a:off x="457200" y="6356350"/>
            <a:ext cx="2133598" cy="365099"/>
          </a:xfrm>
          <a:prstGeom prst="rect">
            <a:avLst/>
          </a:prstGeom>
          <a:noFill/>
          <a:ln>
            <a:noFill/>
          </a:ln>
        </p:spPr>
        <p:txBody>
          <a:bodyPr lIns="91425" tIns="91425" rIns="91425" bIns="91425" anchor="ctr" anchorCtr="0"/>
          <a:lstStyle>
            <a:lvl1pPr marL="0" marR="0" indent="0" algn="l" rtl="0">
              <a:lnSpc>
                <a:spcPct val="100000"/>
              </a:lnSpc>
              <a:spcBef>
                <a:spcPts val="0"/>
              </a:spcBef>
              <a:spcAft>
                <a:spcPts val="0"/>
              </a:spcAft>
              <a:buClr>
                <a:srgbClr val="000000"/>
              </a:buClr>
              <a:buFont typeface="Arial"/>
              <a:buNone/>
              <a:defRPr/>
            </a:lvl1pPr>
            <a:lvl2pPr marL="457200" marR="0" indent="0" algn="l" rtl="0">
              <a:lnSpc>
                <a:spcPct val="100000"/>
              </a:lnSpc>
              <a:spcBef>
                <a:spcPts val="0"/>
              </a:spcBef>
              <a:spcAft>
                <a:spcPts val="0"/>
              </a:spcAft>
              <a:buClr>
                <a:srgbClr val="000000"/>
              </a:buClr>
              <a:buFont typeface="Arial"/>
              <a:buNone/>
              <a:defRPr/>
            </a:lvl2pPr>
            <a:lvl3pPr marL="914400" marR="0" indent="0" algn="l" rtl="0">
              <a:lnSpc>
                <a:spcPct val="100000"/>
              </a:lnSpc>
              <a:spcBef>
                <a:spcPts val="0"/>
              </a:spcBef>
              <a:spcAft>
                <a:spcPts val="0"/>
              </a:spcAft>
              <a:buClr>
                <a:srgbClr val="000000"/>
              </a:buClr>
              <a:buFont typeface="Arial"/>
              <a:buNone/>
              <a:defRPr/>
            </a:lvl3pPr>
            <a:lvl4pPr marL="1371600" marR="0" indent="0" algn="l" rtl="0">
              <a:lnSpc>
                <a:spcPct val="100000"/>
              </a:lnSpc>
              <a:spcBef>
                <a:spcPts val="0"/>
              </a:spcBef>
              <a:spcAft>
                <a:spcPts val="0"/>
              </a:spcAft>
              <a:buClr>
                <a:srgbClr val="000000"/>
              </a:buClr>
              <a:buFont typeface="Arial"/>
              <a:buNone/>
              <a:defRPr/>
            </a:lvl4pPr>
            <a:lvl5pPr marL="1828800" marR="0" indent="0" algn="l" rtl="0">
              <a:lnSpc>
                <a:spcPct val="100000"/>
              </a:lnSpc>
              <a:spcBef>
                <a:spcPts val="0"/>
              </a:spcBef>
              <a:spcAft>
                <a:spcPts val="0"/>
              </a:spcAft>
              <a:buClr>
                <a:srgbClr val="000000"/>
              </a:buClr>
              <a:buFont typeface="Arial"/>
              <a:buNone/>
              <a:defRPr/>
            </a:lvl5pPr>
            <a:lvl6pPr marL="2286000" marR="0" indent="0" algn="l" rtl="0">
              <a:lnSpc>
                <a:spcPct val="100000"/>
              </a:lnSpc>
              <a:spcBef>
                <a:spcPts val="0"/>
              </a:spcBef>
              <a:spcAft>
                <a:spcPts val="0"/>
              </a:spcAft>
              <a:buClr>
                <a:srgbClr val="000000"/>
              </a:buClr>
              <a:buFont typeface="Arial"/>
              <a:buNone/>
              <a:defRPr/>
            </a:lvl6pPr>
            <a:lvl7pPr marL="2743200" marR="0" indent="0" algn="l" rtl="0">
              <a:lnSpc>
                <a:spcPct val="100000"/>
              </a:lnSpc>
              <a:spcBef>
                <a:spcPts val="0"/>
              </a:spcBef>
              <a:spcAft>
                <a:spcPts val="0"/>
              </a:spcAft>
              <a:buClr>
                <a:srgbClr val="000000"/>
              </a:buClr>
              <a:buFont typeface="Arial"/>
              <a:buNone/>
              <a:defRPr/>
            </a:lvl7pPr>
            <a:lvl8pPr marL="3200400" marR="0" indent="0" algn="l" rtl="0">
              <a:lnSpc>
                <a:spcPct val="100000"/>
              </a:lnSpc>
              <a:spcBef>
                <a:spcPts val="0"/>
              </a:spcBef>
              <a:spcAft>
                <a:spcPts val="0"/>
              </a:spcAft>
              <a:buClr>
                <a:srgbClr val="000000"/>
              </a:buClr>
              <a:buFont typeface="Arial"/>
              <a:buNone/>
              <a:defRPr/>
            </a:lvl8pPr>
            <a:lvl9pPr marL="3657600" marR="0" indent="0" algn="l" rtl="0">
              <a:lnSpc>
                <a:spcPct val="100000"/>
              </a:lnSpc>
              <a:spcBef>
                <a:spcPts val="0"/>
              </a:spcBef>
              <a:spcAft>
                <a:spcPts val="0"/>
              </a:spcAft>
              <a:buClr>
                <a:srgbClr val="000000"/>
              </a:buClr>
              <a:buFont typeface="Arial"/>
              <a:buNone/>
              <a:defRPr/>
            </a:lvl9pPr>
          </a:lstStyle>
          <a:p>
            <a:endParaRPr/>
          </a:p>
        </p:txBody>
      </p:sp>
      <p:sp>
        <p:nvSpPr>
          <p:cNvPr id="16" name="Shape 16"/>
          <p:cNvSpPr txBox="1">
            <a:spLocks noGrp="1"/>
          </p:cNvSpPr>
          <p:nvPr>
            <p:ph type="ftr" idx="11"/>
          </p:nvPr>
        </p:nvSpPr>
        <p:spPr>
          <a:xfrm>
            <a:off x="3124200" y="6356350"/>
            <a:ext cx="2895600" cy="365099"/>
          </a:xfrm>
          <a:prstGeom prst="rect">
            <a:avLst/>
          </a:prstGeom>
          <a:noFill/>
          <a:ln>
            <a:noFill/>
          </a:ln>
        </p:spPr>
        <p:txBody>
          <a:bodyPr lIns="91425" tIns="91425" rIns="91425" bIns="91425" anchor="ctr" anchorCtr="0"/>
          <a:lstStyle>
            <a:lvl1pPr marL="0" marR="0" indent="0" algn="ctr" rtl="0">
              <a:lnSpc>
                <a:spcPct val="100000"/>
              </a:lnSpc>
              <a:spcBef>
                <a:spcPts val="0"/>
              </a:spcBef>
              <a:spcAft>
                <a:spcPts val="0"/>
              </a:spcAft>
              <a:buClr>
                <a:srgbClr val="000000"/>
              </a:buClr>
              <a:buFont typeface="Arial"/>
              <a:buNone/>
              <a:defRPr/>
            </a:lvl1pPr>
            <a:lvl2pPr marL="457200" marR="0" indent="0" algn="l" rtl="0">
              <a:lnSpc>
                <a:spcPct val="100000"/>
              </a:lnSpc>
              <a:spcBef>
                <a:spcPts val="0"/>
              </a:spcBef>
              <a:spcAft>
                <a:spcPts val="0"/>
              </a:spcAft>
              <a:buClr>
                <a:srgbClr val="000000"/>
              </a:buClr>
              <a:buFont typeface="Arial"/>
              <a:buNone/>
              <a:defRPr/>
            </a:lvl2pPr>
            <a:lvl3pPr marL="914400" marR="0" indent="0" algn="l" rtl="0">
              <a:lnSpc>
                <a:spcPct val="100000"/>
              </a:lnSpc>
              <a:spcBef>
                <a:spcPts val="0"/>
              </a:spcBef>
              <a:spcAft>
                <a:spcPts val="0"/>
              </a:spcAft>
              <a:buClr>
                <a:srgbClr val="000000"/>
              </a:buClr>
              <a:buFont typeface="Arial"/>
              <a:buNone/>
              <a:defRPr/>
            </a:lvl3pPr>
            <a:lvl4pPr marL="1371600" marR="0" indent="0" algn="l" rtl="0">
              <a:lnSpc>
                <a:spcPct val="100000"/>
              </a:lnSpc>
              <a:spcBef>
                <a:spcPts val="0"/>
              </a:spcBef>
              <a:spcAft>
                <a:spcPts val="0"/>
              </a:spcAft>
              <a:buClr>
                <a:srgbClr val="000000"/>
              </a:buClr>
              <a:buFont typeface="Arial"/>
              <a:buNone/>
              <a:defRPr/>
            </a:lvl4pPr>
            <a:lvl5pPr marL="1828800" marR="0" indent="0" algn="l" rtl="0">
              <a:lnSpc>
                <a:spcPct val="100000"/>
              </a:lnSpc>
              <a:spcBef>
                <a:spcPts val="0"/>
              </a:spcBef>
              <a:spcAft>
                <a:spcPts val="0"/>
              </a:spcAft>
              <a:buClr>
                <a:srgbClr val="000000"/>
              </a:buClr>
              <a:buFont typeface="Arial"/>
              <a:buNone/>
              <a:defRPr/>
            </a:lvl5pPr>
            <a:lvl6pPr marL="2286000" marR="0" indent="0" algn="l" rtl="0">
              <a:lnSpc>
                <a:spcPct val="100000"/>
              </a:lnSpc>
              <a:spcBef>
                <a:spcPts val="0"/>
              </a:spcBef>
              <a:spcAft>
                <a:spcPts val="0"/>
              </a:spcAft>
              <a:buClr>
                <a:srgbClr val="000000"/>
              </a:buClr>
              <a:buFont typeface="Arial"/>
              <a:buNone/>
              <a:defRPr/>
            </a:lvl6pPr>
            <a:lvl7pPr marL="2743200" marR="0" indent="0" algn="l" rtl="0">
              <a:lnSpc>
                <a:spcPct val="100000"/>
              </a:lnSpc>
              <a:spcBef>
                <a:spcPts val="0"/>
              </a:spcBef>
              <a:spcAft>
                <a:spcPts val="0"/>
              </a:spcAft>
              <a:buClr>
                <a:srgbClr val="000000"/>
              </a:buClr>
              <a:buFont typeface="Arial"/>
              <a:buNone/>
              <a:defRPr/>
            </a:lvl7pPr>
            <a:lvl8pPr marL="3200400" marR="0" indent="0" algn="l" rtl="0">
              <a:lnSpc>
                <a:spcPct val="100000"/>
              </a:lnSpc>
              <a:spcBef>
                <a:spcPts val="0"/>
              </a:spcBef>
              <a:spcAft>
                <a:spcPts val="0"/>
              </a:spcAft>
              <a:buClr>
                <a:srgbClr val="000000"/>
              </a:buClr>
              <a:buFont typeface="Arial"/>
              <a:buNone/>
              <a:defRPr/>
            </a:lvl8pPr>
            <a:lvl9pPr marL="3657600" marR="0" indent="0" algn="l" rtl="0">
              <a:lnSpc>
                <a:spcPct val="100000"/>
              </a:lnSpc>
              <a:spcBef>
                <a:spcPts val="0"/>
              </a:spcBef>
              <a:spcAft>
                <a:spcPts val="0"/>
              </a:spcAft>
              <a:buClr>
                <a:srgbClr val="000000"/>
              </a:buClr>
              <a:buFont typeface="Arial"/>
              <a:buNone/>
              <a:defRPr/>
            </a:lvl9pPr>
          </a:lstStyle>
          <a:p>
            <a:endParaRPr/>
          </a:p>
        </p:txBody>
      </p:sp>
      <p:sp>
        <p:nvSpPr>
          <p:cNvPr id="17" name="Shape 17"/>
          <p:cNvSpPr txBox="1">
            <a:spLocks noGrp="1"/>
          </p:cNvSpPr>
          <p:nvPr>
            <p:ph type="sldNum" idx="12"/>
          </p:nvPr>
        </p:nvSpPr>
        <p:spPr>
          <a:xfrm>
            <a:off x="6553200" y="6356350"/>
            <a:ext cx="2133598" cy="365099"/>
          </a:xfrm>
          <a:prstGeom prst="rect">
            <a:avLst/>
          </a:prstGeom>
          <a:noFill/>
          <a:ln>
            <a:noFill/>
          </a:ln>
        </p:spPr>
        <p:txBody>
          <a:bodyPr lIns="91425" tIns="45700" rIns="91425" bIns="45700" anchor="ctr" anchorCtr="0">
            <a:noAutofit/>
          </a:bodyPr>
          <a:lstStyle>
            <a:lvl1pPr marL="0" marR="0" indent="0" algn="r" rtl="0">
              <a:lnSpc>
                <a:spcPct val="100000"/>
              </a:lnSpc>
              <a:spcBef>
                <a:spcPts val="0"/>
              </a:spcBef>
              <a:spcAft>
                <a:spcPts val="0"/>
              </a:spcAft>
              <a:buNone/>
              <a:defRPr sz="1200" b="0" i="0" u="none" strike="noStrike" cap="none" baseline="0">
                <a:solidFill>
                  <a:srgbClr val="888888"/>
                </a:solidFill>
                <a:latin typeface="Calibri"/>
                <a:ea typeface="Calibri"/>
                <a:cs typeface="Calibri"/>
                <a:sym typeface="Calibri"/>
                <a:rtl val="0"/>
              </a:defRPr>
            </a:lvl1pPr>
          </a:lstStyle>
          <a:p>
            <a:pPr marL="0" lvl="0" indent="0">
              <a:spcBef>
                <a:spcPts val="0"/>
              </a:spcBef>
              <a:buClr>
                <a:srgbClr val="888888"/>
              </a:buClr>
              <a:buSzPct val="25000"/>
              <a:buFont typeface="Calibri"/>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0" name="Shape 20"/>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1" name="Shape 21"/>
          <p:cNvSpPr txBox="1">
            <a:spLocks noGrp="1"/>
          </p:cNvSpPr>
          <p:nvPr>
            <p:ph type="sldNum" idx="12"/>
          </p:nvPr>
        </p:nvSpPr>
        <p:spPr>
          <a:xfrm>
            <a:off x="8556790" y="6333133"/>
            <a:ext cx="548699" cy="524699"/>
          </a:xfrm>
          <a:prstGeom prst="rect">
            <a:avLst/>
          </a:prstGeom>
          <a:noFill/>
          <a:ln>
            <a:noFill/>
          </a:ln>
        </p:spPr>
        <p:txBody>
          <a:bodyPr lIns="91425" tIns="91425" rIns="91425" bIns="91425" anchor="ctr" anchorCtr="0">
            <a:noAutofit/>
          </a:bodyPr>
          <a:lstStyle>
            <a:lvl1pPr marL="0" marR="0" indent="0" algn="r" rtl="0">
              <a:lnSpc>
                <a:spcPct val="100000"/>
              </a:lnSpc>
              <a:spcBef>
                <a:spcPts val="0"/>
              </a:spcBef>
              <a:spcAft>
                <a:spcPts val="0"/>
              </a:spcAft>
              <a:buNone/>
              <a:defRPr sz="1300" b="0" i="0" u="none" strike="noStrike" cap="none" baseline="0">
                <a:solidFill>
                  <a:schemeClr val="dk1"/>
                </a:solidFill>
                <a:latin typeface="Arial"/>
                <a:ea typeface="Arial"/>
                <a:cs typeface="Arial"/>
                <a:sym typeface="Arial"/>
                <a:rtl val="0"/>
              </a:defRPr>
            </a:lvl1pPr>
          </a:lstStyle>
          <a:p>
            <a:pPr marL="0" lvl="0" indent="0">
              <a:spcBef>
                <a:spcPts val="0"/>
              </a:spcBef>
              <a:buClr>
                <a:schemeClr val="dk1"/>
              </a:buClr>
              <a:buSzPct val="25000"/>
              <a:buFont typeface="Arial"/>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4" name="Shape 24"/>
          <p:cNvSpPr txBox="1">
            <a:spLocks noGrp="1"/>
          </p:cNvSpPr>
          <p:nvPr>
            <p:ph type="body" idx="1"/>
          </p:nvPr>
        </p:nvSpPr>
        <p:spPr>
          <a:xfrm>
            <a:off x="457200" y="1600200"/>
            <a:ext cx="39945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5" name="Shape 25"/>
          <p:cNvSpPr txBox="1">
            <a:spLocks noGrp="1"/>
          </p:cNvSpPr>
          <p:nvPr>
            <p:ph type="body" idx="2"/>
          </p:nvPr>
        </p:nvSpPr>
        <p:spPr>
          <a:xfrm>
            <a:off x="4692273" y="1600200"/>
            <a:ext cx="3994500" cy="4967700"/>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6" name="Shape 26"/>
          <p:cNvSpPr txBox="1">
            <a:spLocks noGrp="1"/>
          </p:cNvSpPr>
          <p:nvPr>
            <p:ph type="sldNum" idx="12"/>
          </p:nvPr>
        </p:nvSpPr>
        <p:spPr>
          <a:xfrm>
            <a:off x="8556790" y="6333133"/>
            <a:ext cx="548699" cy="524699"/>
          </a:xfrm>
          <a:prstGeom prst="rect">
            <a:avLst/>
          </a:prstGeom>
          <a:noFill/>
          <a:ln>
            <a:noFill/>
          </a:ln>
        </p:spPr>
        <p:txBody>
          <a:bodyPr lIns="91425" tIns="91425" rIns="91425" bIns="91425" anchor="ctr" anchorCtr="0">
            <a:noAutofit/>
          </a:bodyPr>
          <a:lstStyle>
            <a:lvl1pPr marL="0" marR="0" indent="0" algn="r" rtl="0">
              <a:lnSpc>
                <a:spcPct val="100000"/>
              </a:lnSpc>
              <a:spcBef>
                <a:spcPts val="0"/>
              </a:spcBef>
              <a:spcAft>
                <a:spcPts val="0"/>
              </a:spcAft>
              <a:buNone/>
              <a:defRPr sz="1300" b="0" i="0" u="none" strike="noStrike" cap="none" baseline="0">
                <a:solidFill>
                  <a:schemeClr val="dk1"/>
                </a:solidFill>
                <a:latin typeface="Arial"/>
                <a:ea typeface="Arial"/>
                <a:cs typeface="Arial"/>
                <a:sym typeface="Arial"/>
                <a:rtl val="0"/>
              </a:defRPr>
            </a:lvl1pPr>
          </a:lstStyle>
          <a:p>
            <a:pPr marL="0" lvl="0" indent="0">
              <a:spcBef>
                <a:spcPts val="0"/>
              </a:spcBef>
              <a:buClr>
                <a:schemeClr val="dk1"/>
              </a:buClr>
              <a:buSzPct val="25000"/>
              <a:buFont typeface="Arial"/>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9" name="Shape 29"/>
          <p:cNvSpPr txBox="1">
            <a:spLocks noGrp="1"/>
          </p:cNvSpPr>
          <p:nvPr>
            <p:ph type="sldNum" idx="12"/>
          </p:nvPr>
        </p:nvSpPr>
        <p:spPr>
          <a:xfrm>
            <a:off x="8556790" y="6333133"/>
            <a:ext cx="548699" cy="524699"/>
          </a:xfrm>
          <a:prstGeom prst="rect">
            <a:avLst/>
          </a:prstGeom>
          <a:noFill/>
          <a:ln>
            <a:noFill/>
          </a:ln>
        </p:spPr>
        <p:txBody>
          <a:bodyPr lIns="91425" tIns="91425" rIns="91425" bIns="91425" anchor="ctr" anchorCtr="0">
            <a:noAutofit/>
          </a:bodyPr>
          <a:lstStyle>
            <a:lvl1pPr marL="0" marR="0" indent="0" algn="r" rtl="0">
              <a:lnSpc>
                <a:spcPct val="100000"/>
              </a:lnSpc>
              <a:spcBef>
                <a:spcPts val="0"/>
              </a:spcBef>
              <a:spcAft>
                <a:spcPts val="0"/>
              </a:spcAft>
              <a:buNone/>
              <a:defRPr sz="1300" b="0" i="0" u="none" strike="noStrike" cap="none" baseline="0">
                <a:solidFill>
                  <a:schemeClr val="dk1"/>
                </a:solidFill>
                <a:latin typeface="Arial"/>
                <a:ea typeface="Arial"/>
                <a:cs typeface="Arial"/>
                <a:sym typeface="Arial"/>
                <a:rtl val="0"/>
              </a:defRPr>
            </a:lvl1pPr>
          </a:lstStyle>
          <a:p>
            <a:pPr marL="0" lvl="0" indent="0">
              <a:spcBef>
                <a:spcPts val="0"/>
              </a:spcBef>
              <a:buClr>
                <a:schemeClr val="dk1"/>
              </a:buClr>
              <a:buSzPct val="25000"/>
              <a:buFont typeface="Arial"/>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ption">
    <p:spTree>
      <p:nvGrpSpPr>
        <p:cNvPr id="1" name="Shape 30"/>
        <p:cNvGrpSpPr/>
        <p:nvPr/>
      </p:nvGrpSpPr>
      <p:grpSpPr>
        <a:xfrm>
          <a:off x="0" y="0"/>
          <a:ext cx="0" cy="0"/>
          <a:chOff x="0" y="0"/>
          <a:chExt cx="0" cy="0"/>
        </a:xfrm>
      </p:grpSpPr>
      <p:sp>
        <p:nvSpPr>
          <p:cNvPr id="31" name="Shape 31"/>
          <p:cNvSpPr txBox="1">
            <a:spLocks noGrp="1"/>
          </p:cNvSpPr>
          <p:nvPr>
            <p:ph type="body" idx="1"/>
          </p:nvPr>
        </p:nvSpPr>
        <p:spPr>
          <a:xfrm>
            <a:off x="457200" y="5875078"/>
            <a:ext cx="8229600" cy="692700"/>
          </a:xfrm>
          <a:prstGeom prst="rect">
            <a:avLst/>
          </a:prstGeom>
          <a:noFill/>
          <a:ln>
            <a:noFill/>
          </a:ln>
        </p:spPr>
        <p:txBody>
          <a:bodyPr lIns="91425" tIns="91425" rIns="91425" bIns="91425" anchor="t" anchorCtr="0"/>
          <a:lstStyle>
            <a:lvl1pPr algn="ctr" rtl="0">
              <a:spcBef>
                <a:spcPts val="360"/>
              </a:spcBef>
              <a:buFont typeface="Arial"/>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2" name="Shape 32"/>
          <p:cNvSpPr txBox="1">
            <a:spLocks noGrp="1"/>
          </p:cNvSpPr>
          <p:nvPr>
            <p:ph type="sldNum" idx="12"/>
          </p:nvPr>
        </p:nvSpPr>
        <p:spPr>
          <a:xfrm>
            <a:off x="8556790" y="6333133"/>
            <a:ext cx="548699" cy="524699"/>
          </a:xfrm>
          <a:prstGeom prst="rect">
            <a:avLst/>
          </a:prstGeom>
          <a:noFill/>
          <a:ln>
            <a:noFill/>
          </a:ln>
        </p:spPr>
        <p:txBody>
          <a:bodyPr lIns="91425" tIns="91425" rIns="91425" bIns="91425" anchor="ctr" anchorCtr="0">
            <a:noAutofit/>
          </a:bodyPr>
          <a:lstStyle>
            <a:lvl1pPr marL="0" marR="0" indent="0" algn="r" rtl="0">
              <a:lnSpc>
                <a:spcPct val="100000"/>
              </a:lnSpc>
              <a:spcBef>
                <a:spcPts val="0"/>
              </a:spcBef>
              <a:spcAft>
                <a:spcPts val="0"/>
              </a:spcAft>
              <a:buNone/>
              <a:defRPr sz="1300" b="0" i="0" u="none" strike="noStrike" cap="none" baseline="0">
                <a:solidFill>
                  <a:schemeClr val="dk1"/>
                </a:solidFill>
                <a:latin typeface="Arial"/>
                <a:ea typeface="Arial"/>
                <a:cs typeface="Arial"/>
                <a:sym typeface="Arial"/>
                <a:rtl val="0"/>
              </a:defRPr>
            </a:lvl1pPr>
          </a:lstStyle>
          <a:p>
            <a:pPr marL="0" lvl="0" indent="0">
              <a:spcBef>
                <a:spcPts val="0"/>
              </a:spcBef>
              <a:buClr>
                <a:schemeClr val="dk1"/>
              </a:buClr>
              <a:buSzPct val="25000"/>
              <a:buFont typeface="Arial"/>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b" anchorCtr="0"/>
          <a:lstStyle>
            <a:lvl1pPr marL="0" marR="0" indent="0" algn="l" rtl="0">
              <a:lnSpc>
                <a:spcPct val="100000"/>
              </a:lnSpc>
              <a:spcBef>
                <a:spcPts val="0"/>
              </a:spcBef>
              <a:spcAft>
                <a:spcPts val="0"/>
              </a:spcAft>
              <a:buClr>
                <a:schemeClr val="dk1"/>
              </a:buClr>
              <a:buFont typeface="Arial"/>
              <a:buNone/>
              <a:defRPr/>
            </a:lvl1pPr>
            <a:lvl2pPr marL="0" marR="0" indent="0" algn="l" rtl="0">
              <a:lnSpc>
                <a:spcPct val="100000"/>
              </a:lnSpc>
              <a:spcBef>
                <a:spcPts val="0"/>
              </a:spcBef>
              <a:spcAft>
                <a:spcPts val="0"/>
              </a:spcAft>
              <a:buClr>
                <a:schemeClr val="dk1"/>
              </a:buClr>
              <a:buFont typeface="Arial"/>
              <a:buNone/>
              <a:defRPr/>
            </a:lvl2pPr>
            <a:lvl3pPr marL="0" marR="0" indent="0" algn="l" rtl="0">
              <a:spcBef>
                <a:spcPts val="0"/>
              </a:spcBef>
              <a:buClr>
                <a:schemeClr val="dk1"/>
              </a:buClr>
              <a:buFont typeface="Arial"/>
              <a:buNone/>
              <a:defRPr/>
            </a:lvl3pPr>
            <a:lvl4pPr marL="0" marR="0" indent="0" algn="l" rtl="0">
              <a:spcBef>
                <a:spcPts val="0"/>
              </a:spcBef>
              <a:buClr>
                <a:schemeClr val="dk1"/>
              </a:buClr>
              <a:buFont typeface="Arial"/>
              <a:buNone/>
              <a:defRPr/>
            </a:lvl4pPr>
            <a:lvl5pPr marL="0" marR="0" indent="0" algn="l" rtl="0">
              <a:spcBef>
                <a:spcPts val="0"/>
              </a:spcBef>
              <a:buClr>
                <a:schemeClr val="dk1"/>
              </a:buClr>
              <a:buFont typeface="Arial"/>
              <a:buNone/>
              <a:defRPr/>
            </a:lvl5pPr>
            <a:lvl6pPr marL="0" marR="0" indent="0" algn="l" rtl="0">
              <a:spcBef>
                <a:spcPts val="0"/>
              </a:spcBef>
              <a:buClr>
                <a:schemeClr val="dk1"/>
              </a:buClr>
              <a:buFont typeface="Arial"/>
              <a:buNone/>
              <a:defRPr/>
            </a:lvl6pPr>
            <a:lvl7pPr marL="0" marR="0" indent="0" algn="l" rtl="0">
              <a:spcBef>
                <a:spcPts val="0"/>
              </a:spcBef>
              <a:buClr>
                <a:schemeClr val="dk1"/>
              </a:buClr>
              <a:buFont typeface="Arial"/>
              <a:buNone/>
              <a:defRPr/>
            </a:lvl7pPr>
            <a:lvl8pPr marL="0" marR="0" indent="0" algn="l" rtl="0">
              <a:spcBef>
                <a:spcPts val="0"/>
              </a:spcBef>
              <a:buClr>
                <a:schemeClr val="dk1"/>
              </a:buClr>
              <a:buFont typeface="Arial"/>
              <a:buNone/>
              <a:defRPr/>
            </a:lvl8pPr>
            <a:lvl9pPr marL="0" marR="0" indent="0" algn="l" rtl="0">
              <a:spcBef>
                <a:spcPts val="0"/>
              </a:spcBef>
              <a:buClr>
                <a:schemeClr val="dk1"/>
              </a:buClr>
              <a:buFont typeface="Arial"/>
              <a:buNone/>
              <a:defRPr/>
            </a:lvl9pPr>
          </a:lstStyle>
          <a:p>
            <a:endParaRPr/>
          </a:p>
        </p:txBody>
      </p:sp>
      <p:sp>
        <p:nvSpPr>
          <p:cNvPr id="6" name="Shape 6"/>
          <p:cNvSpPr txBox="1">
            <a:spLocks noGrp="1"/>
          </p:cNvSpPr>
          <p:nvPr>
            <p:ph type="body" idx="1"/>
          </p:nvPr>
        </p:nvSpPr>
        <p:spPr>
          <a:xfrm>
            <a:off x="457200" y="1600200"/>
            <a:ext cx="8229600" cy="4967700"/>
          </a:xfrm>
          <a:prstGeom prst="rect">
            <a:avLst/>
          </a:prstGeom>
          <a:noFill/>
          <a:ln>
            <a:noFill/>
          </a:ln>
        </p:spPr>
        <p:txBody>
          <a:bodyPr lIns="91425" tIns="91425" rIns="91425" bIns="91425" anchor="t" anchorCtr="0"/>
          <a:lstStyle>
            <a:lvl1pPr marL="0" marR="0" indent="0" algn="l" rtl="0">
              <a:lnSpc>
                <a:spcPct val="100000"/>
              </a:lnSpc>
              <a:spcBef>
                <a:spcPts val="600"/>
              </a:spcBef>
              <a:spcAft>
                <a:spcPts val="0"/>
              </a:spcAft>
              <a:buClr>
                <a:schemeClr val="dk1"/>
              </a:buClr>
              <a:buFont typeface="Arial"/>
              <a:buNone/>
              <a:defRPr/>
            </a:lvl1pPr>
            <a:lvl2pPr marL="0" marR="0" indent="0" algn="l" rtl="0">
              <a:lnSpc>
                <a:spcPct val="100000"/>
              </a:lnSpc>
              <a:spcBef>
                <a:spcPts val="480"/>
              </a:spcBef>
              <a:spcAft>
                <a:spcPts val="0"/>
              </a:spcAft>
              <a:buClr>
                <a:schemeClr val="dk1"/>
              </a:buClr>
              <a:buFont typeface="Arial"/>
              <a:buNone/>
              <a:defRPr/>
            </a:lvl2pPr>
            <a:lvl3pPr marL="0" marR="0" indent="0" algn="l" rtl="0">
              <a:lnSpc>
                <a:spcPct val="100000"/>
              </a:lnSpc>
              <a:spcBef>
                <a:spcPts val="480"/>
              </a:spcBef>
              <a:spcAft>
                <a:spcPts val="0"/>
              </a:spcAft>
              <a:buClr>
                <a:schemeClr val="dk1"/>
              </a:buClr>
              <a:buFont typeface="Arial"/>
              <a:buNone/>
              <a:defRPr/>
            </a:lvl3pPr>
            <a:lvl4pPr marL="0" marR="0" indent="0" algn="l" rtl="0">
              <a:lnSpc>
                <a:spcPct val="100000"/>
              </a:lnSpc>
              <a:spcBef>
                <a:spcPts val="360"/>
              </a:spcBef>
              <a:spcAft>
                <a:spcPts val="0"/>
              </a:spcAft>
              <a:buClr>
                <a:schemeClr val="dk1"/>
              </a:buClr>
              <a:buFont typeface="Arial"/>
              <a:buNone/>
              <a:defRPr/>
            </a:lvl4pPr>
            <a:lvl5pPr marL="0" marR="0" indent="0" algn="l" rtl="0">
              <a:lnSpc>
                <a:spcPct val="100000"/>
              </a:lnSpc>
              <a:spcBef>
                <a:spcPts val="360"/>
              </a:spcBef>
              <a:spcAft>
                <a:spcPts val="0"/>
              </a:spcAft>
              <a:buClr>
                <a:schemeClr val="dk1"/>
              </a:buClr>
              <a:buFont typeface="Arial"/>
              <a:buNone/>
              <a:defRPr/>
            </a:lvl5pPr>
            <a:lvl6pPr marL="0" marR="0" indent="0" algn="l" rtl="0">
              <a:lnSpc>
                <a:spcPct val="100000"/>
              </a:lnSpc>
              <a:spcBef>
                <a:spcPts val="360"/>
              </a:spcBef>
              <a:spcAft>
                <a:spcPts val="0"/>
              </a:spcAft>
              <a:buClr>
                <a:schemeClr val="dk1"/>
              </a:buClr>
              <a:buFont typeface="Arial"/>
              <a:buNone/>
              <a:defRPr/>
            </a:lvl6pPr>
            <a:lvl7pPr marL="0" marR="0" indent="0" algn="l" rtl="0">
              <a:lnSpc>
                <a:spcPct val="100000"/>
              </a:lnSpc>
              <a:spcBef>
                <a:spcPts val="360"/>
              </a:spcBef>
              <a:spcAft>
                <a:spcPts val="0"/>
              </a:spcAft>
              <a:buClr>
                <a:schemeClr val="dk1"/>
              </a:buClr>
              <a:buFont typeface="Arial"/>
              <a:buNone/>
              <a:defRPr/>
            </a:lvl7pPr>
            <a:lvl8pPr marL="0" marR="0" indent="0" algn="l" rtl="0">
              <a:lnSpc>
                <a:spcPct val="100000"/>
              </a:lnSpc>
              <a:spcBef>
                <a:spcPts val="360"/>
              </a:spcBef>
              <a:spcAft>
                <a:spcPts val="0"/>
              </a:spcAft>
              <a:buClr>
                <a:schemeClr val="dk1"/>
              </a:buClr>
              <a:buFont typeface="Arial"/>
              <a:buNone/>
              <a:defRPr/>
            </a:lvl8pPr>
            <a:lvl9pPr marL="0" marR="0" indent="0" algn="l" rtl="0">
              <a:lnSpc>
                <a:spcPct val="100000"/>
              </a:lnSpc>
              <a:spcBef>
                <a:spcPts val="360"/>
              </a:spcBef>
              <a:spcAft>
                <a:spcPts val="0"/>
              </a:spcAft>
              <a:buClr>
                <a:schemeClr val="dk1"/>
              </a:buClr>
              <a:buFont typeface="Arial"/>
              <a:buNone/>
              <a:defRPr/>
            </a:lvl9pPr>
          </a:lstStyle>
          <a:p>
            <a:endParaRPr/>
          </a:p>
        </p:txBody>
      </p:sp>
      <p:sp>
        <p:nvSpPr>
          <p:cNvPr id="7" name="Shape 7"/>
          <p:cNvSpPr txBox="1">
            <a:spLocks noGrp="1"/>
          </p:cNvSpPr>
          <p:nvPr>
            <p:ph type="sldNum" idx="12"/>
          </p:nvPr>
        </p:nvSpPr>
        <p:spPr>
          <a:xfrm>
            <a:off x="8556790" y="6333133"/>
            <a:ext cx="548699" cy="524699"/>
          </a:xfrm>
          <a:prstGeom prst="rect">
            <a:avLst/>
          </a:prstGeom>
          <a:noFill/>
          <a:ln>
            <a:noFill/>
          </a:ln>
        </p:spPr>
        <p:txBody>
          <a:bodyPr lIns="91425" tIns="91425" rIns="91425" bIns="91425" anchor="ctr" anchorCtr="0">
            <a:noAutofit/>
          </a:bodyPr>
          <a:lstStyle>
            <a:lvl1pPr marL="0" marR="0" indent="0" algn="r" rtl="0">
              <a:lnSpc>
                <a:spcPct val="100000"/>
              </a:lnSpc>
              <a:spcBef>
                <a:spcPts val="0"/>
              </a:spcBef>
              <a:spcAft>
                <a:spcPts val="0"/>
              </a:spcAft>
              <a:buNone/>
              <a:defRPr sz="1300" b="0" i="0" u="none" strike="noStrike" cap="none" baseline="0">
                <a:solidFill>
                  <a:schemeClr val="dk1"/>
                </a:solidFill>
                <a:latin typeface="Arial"/>
                <a:ea typeface="Arial"/>
                <a:cs typeface="Arial"/>
                <a:sym typeface="Arial"/>
                <a:rtl val="0"/>
              </a:defRPr>
            </a:lvl1pPr>
          </a:lstStyle>
          <a:p>
            <a:pPr marL="0" lvl="0" indent="0">
              <a:spcBef>
                <a:spcPts val="0"/>
              </a:spcBef>
              <a:buClr>
                <a:schemeClr val="dk1"/>
              </a:buClr>
              <a:buSzPct val="25000"/>
              <a:buFont typeface="Arial"/>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98.xml"/><Relationship Id="rId4" Type="http://schemas.openxmlformats.org/officeDocument/2006/relationships/oleObject" Target="../embeddings/oleObject19.bin"/><Relationship Id="rId5" Type="http://schemas.openxmlformats.org/officeDocument/2006/relationships/image" Target="../media/image53.emf"/><Relationship Id="rId6" Type="http://schemas.openxmlformats.org/officeDocument/2006/relationships/oleObject" Target="../embeddings/oleObject20.bin"/><Relationship Id="rId7" Type="http://schemas.openxmlformats.org/officeDocument/2006/relationships/image" Target="../media/image48.emf"/><Relationship Id="rId1" Type="http://schemas.openxmlformats.org/officeDocument/2006/relationships/vmlDrawing" Target="../drawings/vmlDrawing13.vml"/><Relationship Id="rId2"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99.xml"/><Relationship Id="rId4" Type="http://schemas.openxmlformats.org/officeDocument/2006/relationships/oleObject" Target="../embeddings/oleObject21.bin"/><Relationship Id="rId5" Type="http://schemas.openxmlformats.org/officeDocument/2006/relationships/image" Target="../media/image54.emf"/><Relationship Id="rId6" Type="http://schemas.openxmlformats.org/officeDocument/2006/relationships/oleObject" Target="../embeddings/oleObject22.bin"/><Relationship Id="rId7" Type="http://schemas.openxmlformats.org/officeDocument/2006/relationships/image" Target="../media/image48.emf"/><Relationship Id="rId1" Type="http://schemas.openxmlformats.org/officeDocument/2006/relationships/vmlDrawing" Target="../drawings/vmlDrawing14.vml"/><Relationship Id="rId2"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0.xml"/><Relationship Id="rId4" Type="http://schemas.openxmlformats.org/officeDocument/2006/relationships/oleObject" Target="../embeddings/oleObject23.bin"/><Relationship Id="rId5" Type="http://schemas.openxmlformats.org/officeDocument/2006/relationships/image" Target="../media/image48.emf"/><Relationship Id="rId1" Type="http://schemas.openxmlformats.org/officeDocument/2006/relationships/vmlDrawing" Target="../drawings/vmlDrawing15.vml"/><Relationship Id="rId2"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1.xml"/><Relationship Id="rId4" Type="http://schemas.openxmlformats.org/officeDocument/2006/relationships/oleObject" Target="../embeddings/oleObject24.bin"/><Relationship Id="rId5" Type="http://schemas.openxmlformats.org/officeDocument/2006/relationships/image" Target="../media/image48.emf"/><Relationship Id="rId6" Type="http://schemas.openxmlformats.org/officeDocument/2006/relationships/oleObject" Target="../embeddings/oleObject25.bin"/><Relationship Id="rId7" Type="http://schemas.openxmlformats.org/officeDocument/2006/relationships/image" Target="../media/image55.emf"/><Relationship Id="rId1" Type="http://schemas.openxmlformats.org/officeDocument/2006/relationships/vmlDrawing" Target="../drawings/vmlDrawing16.vml"/><Relationship Id="rId2"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2.xml"/><Relationship Id="rId4" Type="http://schemas.openxmlformats.org/officeDocument/2006/relationships/oleObject" Target="../embeddings/oleObject26.bin"/><Relationship Id="rId5" Type="http://schemas.openxmlformats.org/officeDocument/2006/relationships/image" Target="../media/image48.emf"/><Relationship Id="rId6" Type="http://schemas.openxmlformats.org/officeDocument/2006/relationships/oleObject" Target="../embeddings/oleObject27.bin"/><Relationship Id="rId7" Type="http://schemas.openxmlformats.org/officeDocument/2006/relationships/image" Target="../media/image56.emf"/><Relationship Id="rId1" Type="http://schemas.openxmlformats.org/officeDocument/2006/relationships/vmlDrawing" Target="../drawings/vmlDrawing17.vml"/><Relationship Id="rId2"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103.xml"/><Relationship Id="rId4" Type="http://schemas.openxmlformats.org/officeDocument/2006/relationships/oleObject" Target="../embeddings/oleObject28.bin"/><Relationship Id="rId5" Type="http://schemas.openxmlformats.org/officeDocument/2006/relationships/image" Target="../media/image48.emf"/><Relationship Id="rId6" Type="http://schemas.openxmlformats.org/officeDocument/2006/relationships/oleObject" Target="../embeddings/oleObject29.bin"/><Relationship Id="rId7" Type="http://schemas.openxmlformats.org/officeDocument/2006/relationships/image" Target="../media/image57.emf"/><Relationship Id="rId1" Type="http://schemas.openxmlformats.org/officeDocument/2006/relationships/vmlDrawing" Target="../drawings/vmlDrawing18.vml"/><Relationship Id="rId2"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104.xml"/><Relationship Id="rId4" Type="http://schemas.openxmlformats.org/officeDocument/2006/relationships/oleObject" Target="../embeddings/oleObject30.bin"/><Relationship Id="rId5" Type="http://schemas.openxmlformats.org/officeDocument/2006/relationships/image" Target="../media/image48.emf"/><Relationship Id="rId6" Type="http://schemas.openxmlformats.org/officeDocument/2006/relationships/oleObject" Target="../embeddings/oleObject31.bin"/><Relationship Id="rId7" Type="http://schemas.openxmlformats.org/officeDocument/2006/relationships/image" Target="../media/image58.emf"/><Relationship Id="rId1" Type="http://schemas.openxmlformats.org/officeDocument/2006/relationships/vmlDrawing" Target="../drawings/vmlDrawing19.vml"/><Relationship Id="rId2"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5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5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5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6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6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6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6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3" Type="http://schemas.openxmlformats.org/officeDocument/2006/relationships/image" Target="../media/image63.jpg"/><Relationship Id="rId4" Type="http://schemas.openxmlformats.org/officeDocument/2006/relationships/image" Target="../media/image64.jpg"/><Relationship Id="rId5" Type="http://schemas.openxmlformats.org/officeDocument/2006/relationships/image" Target="../media/image65.jpg"/><Relationship Id="rId6" Type="http://schemas.openxmlformats.org/officeDocument/2006/relationships/image" Target="../media/image66.jpg"/><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21.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jpg"/><Relationship Id="rId6" Type="http://schemas.openxmlformats.org/officeDocument/2006/relationships/image" Target="../media/image70.jpg"/><Relationship Id="rId1" Type="http://schemas.openxmlformats.org/officeDocument/2006/relationships/slideLayout" Target="../slideLayouts/slideLayout3.xml"/><Relationship Id="rId2" Type="http://schemas.openxmlformats.org/officeDocument/2006/relationships/notesSlide" Target="../notesSlides/notesSlide119.xml"/></Relationships>
</file>

<file path=ppt/slides/_rels/slide122.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jpg"/><Relationship Id="rId6" Type="http://schemas.openxmlformats.org/officeDocument/2006/relationships/image" Target="../media/image70.jpg"/><Relationship Id="rId7" Type="http://schemas.openxmlformats.org/officeDocument/2006/relationships/image" Target="../media/image71.jpg"/><Relationship Id="rId8" Type="http://schemas.openxmlformats.org/officeDocument/2006/relationships/image" Target="../media/image72.jpg"/><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3.jpg"/><Relationship Id="rId1" Type="http://schemas.openxmlformats.org/officeDocument/2006/relationships/slideLayout" Target="../slideLayouts/slideLayout3.xml"/><Relationship Id="rId2" Type="http://schemas.openxmlformats.org/officeDocument/2006/relationships/notesSlide" Target="../notesSlides/notesSlide12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74.png"/></Relationships>
</file>

<file path=ppt/slides/_rels/slide125.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76.png"/></Relationships>
</file>

<file path=ppt/slides/_rels/slide127.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8.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9.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3" Type="http://schemas.openxmlformats.org/officeDocument/2006/relationships/image" Target="../media/image63.jpg"/><Relationship Id="rId4" Type="http://schemas.openxmlformats.org/officeDocument/2006/relationships/image" Target="../media/image64.jpg"/><Relationship Id="rId5" Type="http://schemas.openxmlformats.org/officeDocument/2006/relationships/image" Target="../media/image65.jpg"/><Relationship Id="rId6" Type="http://schemas.openxmlformats.org/officeDocument/2006/relationships/image" Target="../media/image66.jpg"/><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31.xml.rels><?xml version="1.0" encoding="UTF-8" standalone="yes"?>
<Relationships xmlns="http://schemas.openxmlformats.org/package/2006/relationships"><Relationship Id="rId3" Type="http://schemas.openxmlformats.org/officeDocument/2006/relationships/image" Target="../media/image78.jpg"/><Relationship Id="rId4" Type="http://schemas.openxmlformats.org/officeDocument/2006/relationships/image" Target="../media/image79.jpg"/><Relationship Id="rId5" Type="http://schemas.openxmlformats.org/officeDocument/2006/relationships/image" Target="../media/image80.jpg"/><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2.xml.rels><?xml version="1.0" encoding="UTF-8" standalone="yes"?>
<Relationships xmlns="http://schemas.openxmlformats.org/package/2006/relationships"><Relationship Id="rId3" Type="http://schemas.openxmlformats.org/officeDocument/2006/relationships/image" Target="../media/image78.jpg"/><Relationship Id="rId4" Type="http://schemas.openxmlformats.org/officeDocument/2006/relationships/image" Target="../media/image79.jpg"/><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33.xml.rels><?xml version="1.0" encoding="UTF-8" standalone="yes"?>
<Relationships xmlns="http://schemas.openxmlformats.org/package/2006/relationships"><Relationship Id="rId3" Type="http://schemas.openxmlformats.org/officeDocument/2006/relationships/image" Target="../media/image78.jpg"/><Relationship Id="rId4" Type="http://schemas.openxmlformats.org/officeDocument/2006/relationships/image" Target="../media/image79.jpg"/><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4.xml.rels><?xml version="1.0" encoding="UTF-8" standalone="yes"?>
<Relationships xmlns="http://schemas.openxmlformats.org/package/2006/relationships"><Relationship Id="rId3" Type="http://schemas.openxmlformats.org/officeDocument/2006/relationships/image" Target="../media/image78.jpg"/><Relationship Id="rId4" Type="http://schemas.openxmlformats.org/officeDocument/2006/relationships/image" Target="../media/image79.jpg"/><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5.xml.rels><?xml version="1.0" encoding="UTF-8" standalone="yes"?>
<Relationships xmlns="http://schemas.openxmlformats.org/package/2006/relationships"><Relationship Id="rId3" Type="http://schemas.openxmlformats.org/officeDocument/2006/relationships/image" Target="../media/image78.jpg"/><Relationship Id="rId4" Type="http://schemas.openxmlformats.org/officeDocument/2006/relationships/image" Target="../media/image79.jpg"/><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6.xml.rels><?xml version="1.0" encoding="UTF-8" standalone="yes"?>
<Relationships xmlns="http://schemas.openxmlformats.org/package/2006/relationships"><Relationship Id="rId3" Type="http://schemas.openxmlformats.org/officeDocument/2006/relationships/image" Target="../media/image78.jpg"/><Relationship Id="rId4" Type="http://schemas.openxmlformats.org/officeDocument/2006/relationships/image" Target="../media/image79.jpg"/><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7.xml.rels><?xml version="1.0" encoding="UTF-8" standalone="yes"?>
<Relationships xmlns="http://schemas.openxmlformats.org/package/2006/relationships"><Relationship Id="rId3" Type="http://schemas.openxmlformats.org/officeDocument/2006/relationships/image" Target="../media/image78.jpg"/><Relationship Id="rId4" Type="http://schemas.openxmlformats.org/officeDocument/2006/relationships/image" Target="../media/image79.jpg"/><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8.xml.rels><?xml version="1.0" encoding="UTF-8" standalone="yes"?>
<Relationships xmlns="http://schemas.openxmlformats.org/package/2006/relationships"><Relationship Id="rId3" Type="http://schemas.openxmlformats.org/officeDocument/2006/relationships/image" Target="../media/image78.jpg"/><Relationship Id="rId4" Type="http://schemas.openxmlformats.org/officeDocument/2006/relationships/image" Target="../media/image79.jpg"/><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9.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79.jpg"/><Relationship Id="rId5" Type="http://schemas.openxmlformats.org/officeDocument/2006/relationships/image" Target="../media/image78.jpg"/><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78.jpg"/><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41.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78.jpg"/><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2.xml.rels><?xml version="1.0" encoding="UTF-8" standalone="yes"?>
<Relationships xmlns="http://schemas.openxmlformats.org/package/2006/relationships"><Relationship Id="rId3" Type="http://schemas.openxmlformats.org/officeDocument/2006/relationships/image" Target="../media/image79.jpg"/><Relationship Id="rId4" Type="http://schemas.openxmlformats.org/officeDocument/2006/relationships/image" Target="../media/image84.jpeg"/><Relationship Id="rId5" Type="http://schemas.openxmlformats.org/officeDocument/2006/relationships/image" Target="../media/image80.jpg"/><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3.xml.rels><?xml version="1.0" encoding="UTF-8" standalone="yes"?>
<Relationships xmlns="http://schemas.openxmlformats.org/package/2006/relationships"><Relationship Id="rId3" Type="http://schemas.openxmlformats.org/officeDocument/2006/relationships/image" Target="../media/image79.jpg"/><Relationship Id="rId4" Type="http://schemas.openxmlformats.org/officeDocument/2006/relationships/image" Target="../media/image84.jpeg"/><Relationship Id="rId5" Type="http://schemas.openxmlformats.org/officeDocument/2006/relationships/image" Target="../media/image80.jpg"/><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4.xml.rels><?xml version="1.0" encoding="UTF-8" standalone="yes"?>
<Relationships xmlns="http://schemas.openxmlformats.org/package/2006/relationships"><Relationship Id="rId3" Type="http://schemas.openxmlformats.org/officeDocument/2006/relationships/image" Target="../media/image78.jpg"/><Relationship Id="rId4" Type="http://schemas.openxmlformats.org/officeDocument/2006/relationships/image" Target="../media/image79.jpg"/><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5.xml.rels><?xml version="1.0" encoding="UTF-8" standalone="yes"?>
<Relationships xmlns="http://schemas.openxmlformats.org/package/2006/relationships"><Relationship Id="rId3" Type="http://schemas.openxmlformats.org/officeDocument/2006/relationships/image" Target="../media/image78.jpg"/><Relationship Id="rId4" Type="http://schemas.openxmlformats.org/officeDocument/2006/relationships/image" Target="../media/image79.jpg"/><Relationship Id="rId1" Type="http://schemas.openxmlformats.org/officeDocument/2006/relationships/slideLayout" Target="../slideLayouts/slideLayout2.xml"/><Relationship Id="rId2" Type="http://schemas.openxmlformats.org/officeDocument/2006/relationships/notesSlide" Target="../notesSlides/notesSlide143.xml"/></Relationships>
</file>

<file path=ppt/slides/_rels/slide146.xml.rels><?xml version="1.0" encoding="UTF-8" standalone="yes"?>
<Relationships xmlns="http://schemas.openxmlformats.org/package/2006/relationships"><Relationship Id="rId3" Type="http://schemas.openxmlformats.org/officeDocument/2006/relationships/image" Target="../media/image78.jpg"/><Relationship Id="rId4" Type="http://schemas.openxmlformats.org/officeDocument/2006/relationships/image" Target="../media/image79.jpg"/><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7.xml.rels><?xml version="1.0" encoding="UTF-8" standalone="yes"?>
<Relationships xmlns="http://schemas.openxmlformats.org/package/2006/relationships"><Relationship Id="rId3" Type="http://schemas.openxmlformats.org/officeDocument/2006/relationships/image" Target="../media/image78.jpg"/><Relationship Id="rId4" Type="http://schemas.openxmlformats.org/officeDocument/2006/relationships/image" Target="../media/image79.jpg"/><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8.xml.rels><?xml version="1.0" encoding="UTF-8" standalone="yes"?>
<Relationships xmlns="http://schemas.openxmlformats.org/package/2006/relationships"><Relationship Id="rId3" Type="http://schemas.openxmlformats.org/officeDocument/2006/relationships/image" Target="../media/image78.jpg"/><Relationship Id="rId4" Type="http://schemas.openxmlformats.org/officeDocument/2006/relationships/image" Target="../media/image79.jpg"/><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49.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20.jpg"/><Relationship Id="rId5" Type="http://schemas.openxmlformats.org/officeDocument/2006/relationships/image" Target="../media/image21.jp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20.jpg"/><Relationship Id="rId4" Type="http://schemas.openxmlformats.org/officeDocument/2006/relationships/image" Target="../media/image21.jp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4" Type="http://schemas.openxmlformats.org/officeDocument/2006/relationships/oleObject" Target="../embeddings/oleObject1.bin"/><Relationship Id="rId5" Type="http://schemas.openxmlformats.org/officeDocument/2006/relationships/image" Target="../media/image30.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4" Type="http://schemas.openxmlformats.org/officeDocument/2006/relationships/oleObject" Target="../embeddings/oleObject2.bin"/><Relationship Id="rId5" Type="http://schemas.openxmlformats.org/officeDocument/2006/relationships/image" Target="../media/image31.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oleObject" Target="../embeddings/oleObject3.bin"/><Relationship Id="rId5" Type="http://schemas.openxmlformats.org/officeDocument/2006/relationships/image" Target="../media/image32.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5.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4" Type="http://schemas.openxmlformats.org/officeDocument/2006/relationships/image" Target="../media/image35.png"/><Relationship Id="rId5" Type="http://schemas.openxmlformats.org/officeDocument/2006/relationships/oleObject" Target="../embeddings/oleObject4.bin"/><Relationship Id="rId6" Type="http://schemas.openxmlformats.org/officeDocument/2006/relationships/image" Target="../media/image30.emf"/><Relationship Id="rId7" Type="http://schemas.openxmlformats.org/officeDocument/2006/relationships/oleObject" Target="../embeddings/oleObject5.bin"/><Relationship Id="rId8" Type="http://schemas.openxmlformats.org/officeDocument/2006/relationships/image" Target="../media/image31.emf"/><Relationship Id="rId9" Type="http://schemas.openxmlformats.org/officeDocument/2006/relationships/oleObject" Target="../embeddings/oleObject6.bin"/><Relationship Id="rId10" Type="http://schemas.openxmlformats.org/officeDocument/2006/relationships/image" Target="../media/image36.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38.png"/></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4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4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4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4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4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 Id="rId3" Type="http://schemas.openxmlformats.org/officeDocument/2006/relationships/image" Target="../media/image4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4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4" Type="http://schemas.openxmlformats.org/officeDocument/2006/relationships/image" Target="../media/image11.jpg"/><Relationship Id="rId5"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0.xml"/><Relationship Id="rId4" Type="http://schemas.openxmlformats.org/officeDocument/2006/relationships/oleObject" Target="../embeddings/oleObject7.bin"/><Relationship Id="rId5" Type="http://schemas.openxmlformats.org/officeDocument/2006/relationships/image" Target="../media/image48.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1.xml"/><Relationship Id="rId4" Type="http://schemas.openxmlformats.org/officeDocument/2006/relationships/oleObject" Target="../embeddings/oleObject8.bin"/><Relationship Id="rId5" Type="http://schemas.openxmlformats.org/officeDocument/2006/relationships/image" Target="../media/image48.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2.xml"/><Relationship Id="rId4" Type="http://schemas.openxmlformats.org/officeDocument/2006/relationships/oleObject" Target="../embeddings/oleObject9.bin"/><Relationship Id="rId5" Type="http://schemas.openxmlformats.org/officeDocument/2006/relationships/image" Target="../media/image48.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3.xml"/><Relationship Id="rId4" Type="http://schemas.openxmlformats.org/officeDocument/2006/relationships/oleObject" Target="../embeddings/oleObject10.bin"/><Relationship Id="rId5" Type="http://schemas.openxmlformats.org/officeDocument/2006/relationships/image" Target="../media/image48.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4.xml"/><Relationship Id="rId4" Type="http://schemas.openxmlformats.org/officeDocument/2006/relationships/oleObject" Target="../embeddings/oleObject11.bin"/><Relationship Id="rId5" Type="http://schemas.openxmlformats.org/officeDocument/2006/relationships/image" Target="../media/image48.emf"/><Relationship Id="rId6" Type="http://schemas.openxmlformats.org/officeDocument/2006/relationships/oleObject" Target="../embeddings/oleObject12.bin"/><Relationship Id="rId7" Type="http://schemas.openxmlformats.org/officeDocument/2006/relationships/image" Target="../media/image49.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95.xml"/><Relationship Id="rId4" Type="http://schemas.openxmlformats.org/officeDocument/2006/relationships/oleObject" Target="../embeddings/oleObject13.bin"/><Relationship Id="rId5" Type="http://schemas.openxmlformats.org/officeDocument/2006/relationships/image" Target="../media/image48.emf"/><Relationship Id="rId6" Type="http://schemas.openxmlformats.org/officeDocument/2006/relationships/oleObject" Target="../embeddings/oleObject14.bin"/><Relationship Id="rId7" Type="http://schemas.openxmlformats.org/officeDocument/2006/relationships/image" Target="../media/image50.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6.xml"/><Relationship Id="rId4" Type="http://schemas.openxmlformats.org/officeDocument/2006/relationships/oleObject" Target="../embeddings/oleObject15.bin"/><Relationship Id="rId5" Type="http://schemas.openxmlformats.org/officeDocument/2006/relationships/image" Target="../media/image48.emf"/><Relationship Id="rId6" Type="http://schemas.openxmlformats.org/officeDocument/2006/relationships/oleObject" Target="../embeddings/oleObject16.bin"/><Relationship Id="rId7" Type="http://schemas.openxmlformats.org/officeDocument/2006/relationships/image" Target="../media/image51.emf"/><Relationship Id="rId1" Type="http://schemas.openxmlformats.org/officeDocument/2006/relationships/vmlDrawing" Target="../drawings/vmlDrawing11.vml"/><Relationship Id="rId2"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7.xml"/><Relationship Id="rId4" Type="http://schemas.openxmlformats.org/officeDocument/2006/relationships/oleObject" Target="../embeddings/oleObject17.bin"/><Relationship Id="rId5" Type="http://schemas.openxmlformats.org/officeDocument/2006/relationships/image" Target="../media/image48.emf"/><Relationship Id="rId6" Type="http://schemas.openxmlformats.org/officeDocument/2006/relationships/oleObject" Target="../embeddings/oleObject18.bin"/><Relationship Id="rId7" Type="http://schemas.openxmlformats.org/officeDocument/2006/relationships/image" Target="../media/image52.emf"/><Relationship Id="rId1" Type="http://schemas.openxmlformats.org/officeDocument/2006/relationships/vmlDrawing" Target="../drawings/vmlDrawing12.v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sp>
        <p:nvSpPr>
          <p:cNvPr id="36" name="Shape 36"/>
          <p:cNvSpPr txBox="1">
            <a:spLocks noGrp="1"/>
          </p:cNvSpPr>
          <p:nvPr>
            <p:ph type="ctrTitle"/>
          </p:nvPr>
        </p:nvSpPr>
        <p:spPr>
          <a:xfrm>
            <a:off x="0" y="1337873"/>
            <a:ext cx="9144000" cy="1546500"/>
          </a:xfrm>
          <a:prstGeom prst="rect">
            <a:avLst/>
          </a:prstGeom>
          <a:noFill/>
          <a:ln>
            <a:noFill/>
          </a:ln>
        </p:spPr>
        <p:txBody>
          <a:bodyPr lIns="91425" tIns="45700" rIns="91425" bIns="45700" anchor="ctr" anchorCtr="0">
            <a:noAutofit/>
          </a:bodyPr>
          <a:lstStyle/>
          <a:p>
            <a:pPr lvl="0">
              <a:buSzPct val="25000"/>
            </a:pPr>
            <a:r>
              <a:rPr lang="en-US" sz="3600" b="1" i="0" u="none" strike="noStrike" cap="none" baseline="0" dirty="0" smtClean="0">
                <a:solidFill>
                  <a:schemeClr val="dk1"/>
                </a:solidFill>
                <a:latin typeface="Calibri"/>
                <a:ea typeface="Calibri"/>
                <a:cs typeface="Calibri"/>
                <a:sym typeface="Calibri"/>
                <a:rtl val="0"/>
              </a:rPr>
              <a:t>Bioinformatics for Adaptation Genomics</a:t>
            </a:r>
            <a:br>
              <a:rPr lang="en-US" sz="3600" b="1" i="0" u="none" strike="noStrike" cap="none" baseline="0" dirty="0" smtClean="0">
                <a:solidFill>
                  <a:schemeClr val="dk1"/>
                </a:solidFill>
                <a:latin typeface="Calibri"/>
                <a:ea typeface="Calibri"/>
                <a:cs typeface="Calibri"/>
                <a:sym typeface="Calibri"/>
                <a:rtl val="0"/>
              </a:rPr>
            </a:br>
            <a:r>
              <a:rPr lang="en-US" sz="3600" b="1" i="0" u="none" strike="noStrike" cap="none" baseline="0" dirty="0" smtClean="0">
                <a:solidFill>
                  <a:schemeClr val="dk1"/>
                </a:solidFill>
                <a:latin typeface="Calibri"/>
                <a:ea typeface="Calibri"/>
                <a:cs typeface="Calibri"/>
                <a:sym typeface="Calibri"/>
                <a:rtl val="0"/>
              </a:rPr>
              <a:t>Day </a:t>
            </a:r>
            <a:r>
              <a:rPr lang="en-US" sz="3600" b="1" dirty="0" smtClean="0">
                <a:solidFill>
                  <a:schemeClr val="dk1"/>
                </a:solidFill>
                <a:latin typeface="Calibri"/>
                <a:ea typeface="Calibri"/>
                <a:cs typeface="Calibri"/>
                <a:sym typeface="Calibri"/>
              </a:rPr>
              <a:t>3:</a:t>
            </a:r>
            <a:r>
              <a:rPr lang="en-US" sz="4400" b="1" dirty="0" smtClean="0">
                <a:solidFill>
                  <a:schemeClr val="dk1"/>
                </a:solidFill>
                <a:latin typeface="Calibri"/>
                <a:ea typeface="Calibri"/>
                <a:cs typeface="Calibri"/>
                <a:sym typeface="Calibri"/>
              </a:rPr>
              <a:t/>
            </a:r>
            <a:br>
              <a:rPr lang="en-US" sz="4400" b="1" dirty="0" smtClean="0">
                <a:solidFill>
                  <a:schemeClr val="dk1"/>
                </a:solidFill>
                <a:latin typeface="Calibri"/>
                <a:ea typeface="Calibri"/>
                <a:cs typeface="Calibri"/>
                <a:sym typeface="Calibri"/>
              </a:rPr>
            </a:br>
            <a:r>
              <a:rPr lang="en-US" sz="3600" dirty="0" smtClean="0">
                <a:solidFill>
                  <a:schemeClr val="dk1"/>
                </a:solidFill>
                <a:latin typeface="Calibri"/>
                <a:ea typeface="Calibri"/>
                <a:cs typeface="Calibri"/>
                <a:sym typeface="Calibri"/>
              </a:rPr>
              <a:t>Inference </a:t>
            </a:r>
            <a:r>
              <a:rPr lang="en-US" sz="3600" dirty="0">
                <a:solidFill>
                  <a:schemeClr val="dk1"/>
                </a:solidFill>
                <a:latin typeface="Calibri"/>
                <a:ea typeface="Calibri"/>
                <a:cs typeface="Calibri"/>
                <a:sym typeface="Calibri"/>
              </a:rPr>
              <a:t>on evolutionary signal from SNP data</a:t>
            </a:r>
            <a:endParaRPr lang="en-US" sz="3600" i="0" u="none" strike="noStrike" cap="none" baseline="0" dirty="0">
              <a:solidFill>
                <a:schemeClr val="dk1"/>
              </a:solidFill>
              <a:latin typeface="Calibri"/>
              <a:ea typeface="Calibri"/>
              <a:cs typeface="Calibri"/>
              <a:sym typeface="Calibri"/>
              <a:rtl val="0"/>
            </a:endParaRPr>
          </a:p>
        </p:txBody>
      </p:sp>
      <p:sp>
        <p:nvSpPr>
          <p:cNvPr id="37" name="Shape 37"/>
          <p:cNvSpPr txBox="1">
            <a:spLocks noGrp="1"/>
          </p:cNvSpPr>
          <p:nvPr>
            <p:ph type="subTitle" idx="1"/>
          </p:nvPr>
        </p:nvSpPr>
        <p:spPr>
          <a:xfrm>
            <a:off x="854725" y="3626758"/>
            <a:ext cx="7397699" cy="1752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888888"/>
              </a:buClr>
              <a:buSzPct val="25000"/>
              <a:buFont typeface="Arial"/>
              <a:buNone/>
            </a:pPr>
            <a:r>
              <a:rPr lang="en-US" sz="3200" b="0" i="0" u="none" strike="noStrike" cap="none" baseline="0" dirty="0">
                <a:solidFill>
                  <a:srgbClr val="888888"/>
                </a:solidFill>
                <a:latin typeface="Calibri"/>
                <a:ea typeface="Calibri"/>
                <a:cs typeface="Calibri"/>
                <a:sym typeface="Calibri"/>
                <a:rtl val="0"/>
              </a:rPr>
              <a:t>Detecting signatures of natural </a:t>
            </a:r>
            <a:r>
              <a:rPr lang="en-US" sz="3200" b="0" i="0" u="none" strike="noStrike" cap="none" baseline="0" dirty="0" smtClean="0">
                <a:solidFill>
                  <a:srgbClr val="888888"/>
                </a:solidFill>
                <a:latin typeface="Calibri"/>
                <a:ea typeface="Calibri"/>
                <a:cs typeface="Calibri"/>
                <a:sym typeface="Calibri"/>
                <a:rtl val="0"/>
              </a:rPr>
              <a:t>selection</a:t>
            </a:r>
          </a:p>
          <a:p>
            <a:pPr marL="0" marR="0" lvl="0" indent="0" algn="ctr" rtl="0">
              <a:lnSpc>
                <a:spcPct val="100000"/>
              </a:lnSpc>
              <a:spcBef>
                <a:spcPts val="0"/>
              </a:spcBef>
              <a:spcAft>
                <a:spcPts val="0"/>
              </a:spcAft>
              <a:buClr>
                <a:srgbClr val="888888"/>
              </a:buClr>
              <a:buSzPct val="25000"/>
              <a:buFont typeface="Arial"/>
              <a:buNone/>
            </a:pPr>
            <a:r>
              <a:rPr lang="en-US" sz="3200" dirty="0">
                <a:solidFill>
                  <a:srgbClr val="888888"/>
                </a:solidFill>
                <a:latin typeface="Calibri"/>
                <a:ea typeface="Calibri"/>
                <a:cs typeface="Calibri"/>
                <a:sym typeface="Calibri"/>
                <a:rtl val="0"/>
              </a:rPr>
              <a:t>f</a:t>
            </a:r>
            <a:r>
              <a:rPr lang="en-US" sz="3200" dirty="0" smtClean="0">
                <a:solidFill>
                  <a:srgbClr val="888888"/>
                </a:solidFill>
                <a:latin typeface="Calibri"/>
                <a:ea typeface="Calibri"/>
                <a:cs typeface="Calibri"/>
                <a:sym typeface="Calibri"/>
                <a:rtl val="0"/>
              </a:rPr>
              <a:t>rom NGS data (part 1/2)</a:t>
            </a:r>
          </a:p>
          <a:p>
            <a:pPr marL="0" marR="0" lvl="0" indent="0" algn="ctr" rtl="0">
              <a:lnSpc>
                <a:spcPct val="100000"/>
              </a:lnSpc>
              <a:spcBef>
                <a:spcPts val="0"/>
              </a:spcBef>
              <a:spcAft>
                <a:spcPts val="0"/>
              </a:spcAft>
              <a:buClr>
                <a:srgbClr val="888888"/>
              </a:buClr>
              <a:buSzPct val="25000"/>
              <a:buFont typeface="Arial"/>
              <a:buNone/>
            </a:pPr>
            <a:endParaRPr lang="en-US" sz="3200" b="0" i="0" u="none" strike="noStrike" cap="none" baseline="0" dirty="0">
              <a:solidFill>
                <a:srgbClr val="888888"/>
              </a:solidFill>
              <a:latin typeface="Calibri"/>
              <a:ea typeface="Calibri"/>
              <a:cs typeface="Calibri"/>
              <a:sym typeface="Calibri"/>
              <a:rtl val="0"/>
            </a:endParaRPr>
          </a:p>
          <a:p>
            <a:pPr marL="0" marR="0" lvl="0" indent="0" algn="ctr" rtl="0">
              <a:lnSpc>
                <a:spcPct val="100000"/>
              </a:lnSpc>
              <a:spcBef>
                <a:spcPts val="0"/>
              </a:spcBef>
              <a:spcAft>
                <a:spcPts val="0"/>
              </a:spcAft>
              <a:buClr>
                <a:srgbClr val="888888"/>
              </a:buClr>
              <a:buSzPct val="25000"/>
              <a:buFont typeface="Arial"/>
              <a:buNone/>
            </a:pPr>
            <a:r>
              <a:rPr lang="en-US" sz="3200" dirty="0" err="1" smtClean="0">
                <a:solidFill>
                  <a:srgbClr val="888888"/>
                </a:solidFill>
                <a:latin typeface="Calibri"/>
                <a:ea typeface="Calibri"/>
                <a:cs typeface="Calibri"/>
                <a:sym typeface="Calibri"/>
                <a:rtl val="0"/>
              </a:rPr>
              <a:t>Matteo</a:t>
            </a:r>
            <a:r>
              <a:rPr lang="en-US" sz="3200" dirty="0" smtClean="0">
                <a:solidFill>
                  <a:srgbClr val="888888"/>
                </a:solidFill>
                <a:latin typeface="Calibri"/>
                <a:ea typeface="Calibri"/>
                <a:cs typeface="Calibri"/>
                <a:sym typeface="Calibri"/>
                <a:rtl val="0"/>
              </a:rPr>
              <a:t> </a:t>
            </a:r>
            <a:r>
              <a:rPr lang="en-US" sz="3200" dirty="0" err="1" smtClean="0">
                <a:solidFill>
                  <a:srgbClr val="888888"/>
                </a:solidFill>
                <a:latin typeface="Calibri"/>
                <a:ea typeface="Calibri"/>
                <a:cs typeface="Calibri"/>
                <a:sym typeface="Calibri"/>
                <a:rtl val="0"/>
              </a:rPr>
              <a:t>Fumagalli</a:t>
            </a:r>
            <a:endParaRPr lang="en-US" sz="3200" b="0" i="0" u="none" strike="noStrike" cap="none" baseline="0" dirty="0">
              <a:solidFill>
                <a:srgbClr val="888888"/>
              </a:solidFill>
              <a:latin typeface="Calibri"/>
              <a:ea typeface="Calibri"/>
              <a:cs typeface="Calibri"/>
              <a:sym typeface="Calibri"/>
              <a:rtl val="0"/>
            </a:endParaRPr>
          </a:p>
          <a:p>
            <a:pPr marL="0" marR="0" lvl="0" indent="0" algn="ctr" rtl="0">
              <a:lnSpc>
                <a:spcPct val="100000"/>
              </a:lnSpc>
              <a:spcBef>
                <a:spcPts val="0"/>
              </a:spcBef>
              <a:spcAft>
                <a:spcPts val="0"/>
              </a:spcAft>
              <a:buClr>
                <a:srgbClr val="888888"/>
              </a:buClr>
              <a:buFont typeface="Arial"/>
              <a:buNone/>
            </a:pPr>
            <a:endParaRPr sz="3200" b="0" i="0" u="none" strike="noStrike" cap="none" baseline="0" dirty="0">
              <a:solidFill>
                <a:srgbClr val="888888"/>
              </a:solidFill>
              <a:latin typeface="Calibri"/>
              <a:ea typeface="Calibri"/>
              <a:cs typeface="Calibri"/>
              <a:sym typeface="Calibri"/>
              <a:rtl val="0"/>
            </a:endParaRPr>
          </a:p>
          <a:p>
            <a:pPr marL="0" marR="0" lvl="0" indent="0" algn="ctr" rtl="0">
              <a:lnSpc>
                <a:spcPct val="100000"/>
              </a:lnSpc>
              <a:spcBef>
                <a:spcPts val="0"/>
              </a:spcBef>
              <a:spcAft>
                <a:spcPts val="0"/>
              </a:spcAft>
              <a:buClr>
                <a:srgbClr val="888888"/>
              </a:buClr>
              <a:buSzPct val="25000"/>
              <a:buFont typeface="Arial"/>
              <a:buNone/>
            </a:pPr>
            <a:r>
              <a:rPr lang="en-US" sz="3200" b="0" i="0" u="none" strike="noStrike" cap="none" baseline="0" dirty="0" smtClean="0">
                <a:solidFill>
                  <a:srgbClr val="888888"/>
                </a:solidFill>
                <a:latin typeface="Calibri"/>
                <a:ea typeface="Calibri"/>
                <a:cs typeface="Calibri"/>
                <a:sym typeface="Calibri"/>
                <a:rtl val="0"/>
              </a:rPr>
              <a:t>March</a:t>
            </a:r>
            <a:r>
              <a:rPr lang="en-US" sz="3200" b="0" i="0" u="none" strike="noStrike" cap="none" dirty="0" smtClean="0">
                <a:solidFill>
                  <a:srgbClr val="888888"/>
                </a:solidFill>
                <a:latin typeface="Calibri"/>
                <a:ea typeface="Calibri"/>
                <a:cs typeface="Calibri"/>
                <a:sym typeface="Calibri"/>
                <a:rtl val="0"/>
              </a:rPr>
              <a:t> </a:t>
            </a:r>
            <a:r>
              <a:rPr lang="en-US" sz="3200" dirty="0" smtClean="0">
                <a:solidFill>
                  <a:srgbClr val="888888"/>
                </a:solidFill>
                <a:latin typeface="Calibri"/>
                <a:ea typeface="Calibri"/>
                <a:cs typeface="Calibri"/>
                <a:sym typeface="Calibri"/>
              </a:rPr>
              <a:t>2</a:t>
            </a:r>
            <a:r>
              <a:rPr lang="en-US" sz="3200" baseline="30000" dirty="0" smtClean="0">
                <a:solidFill>
                  <a:srgbClr val="888888"/>
                </a:solidFill>
                <a:latin typeface="Calibri"/>
                <a:ea typeface="Calibri"/>
                <a:cs typeface="Calibri"/>
                <a:sym typeface="Calibri"/>
              </a:rPr>
              <a:t>nd</a:t>
            </a:r>
            <a:r>
              <a:rPr lang="en-US" sz="3200" b="0" i="0" u="none" strike="noStrike" cap="none" baseline="0" dirty="0" smtClean="0">
                <a:solidFill>
                  <a:srgbClr val="888888"/>
                </a:solidFill>
                <a:latin typeface="Calibri"/>
                <a:ea typeface="Calibri"/>
                <a:cs typeface="Calibri"/>
                <a:sym typeface="Calibri"/>
                <a:rtl val="0"/>
              </a:rPr>
              <a:t> 2016</a:t>
            </a:r>
          </a:p>
          <a:p>
            <a:pPr marL="0" marR="0" lvl="0" indent="0" algn="ctr" rtl="0">
              <a:lnSpc>
                <a:spcPct val="100000"/>
              </a:lnSpc>
              <a:spcBef>
                <a:spcPts val="0"/>
              </a:spcBef>
              <a:spcAft>
                <a:spcPts val="0"/>
              </a:spcAft>
              <a:buClr>
                <a:srgbClr val="888888"/>
              </a:buClr>
              <a:buSzPct val="25000"/>
              <a:buFont typeface="Arial"/>
              <a:buNone/>
            </a:pPr>
            <a:endParaRPr lang="en-US" sz="3200" dirty="0">
              <a:solidFill>
                <a:srgbClr val="888888"/>
              </a:solidFill>
              <a:latin typeface="Calibri"/>
              <a:ea typeface="Calibri"/>
              <a:cs typeface="Calibri"/>
              <a:sym typeface="Calibri"/>
            </a:endParaRPr>
          </a:p>
          <a:p>
            <a:pPr marL="0" marR="0" lvl="0" indent="0" algn="ctr" rtl="0">
              <a:lnSpc>
                <a:spcPct val="100000"/>
              </a:lnSpc>
              <a:spcBef>
                <a:spcPts val="0"/>
              </a:spcBef>
              <a:spcAft>
                <a:spcPts val="0"/>
              </a:spcAft>
              <a:buClr>
                <a:srgbClr val="888888"/>
              </a:buClr>
              <a:buSzPct val="25000"/>
              <a:buFont typeface="Arial"/>
              <a:buNone/>
            </a:pPr>
            <a:endParaRPr lang="en-US" sz="3200" b="0" i="0" u="none" strike="noStrike" cap="none" baseline="0" dirty="0">
              <a:solidFill>
                <a:srgbClr val="888888"/>
              </a:solidFill>
              <a:latin typeface="Calibri"/>
              <a:ea typeface="Calibri"/>
              <a:cs typeface="Calibri"/>
              <a:sym typeface="Calibri"/>
              <a:rtl val="0"/>
            </a:endParaRPr>
          </a:p>
        </p:txBody>
      </p:sp>
    </p:spTree>
    <p:extLst>
      <p:ext uri="{BB962C8B-B14F-4D97-AF65-F5344CB8AC3E}">
        <p14:creationId xmlns:p14="http://schemas.microsoft.com/office/powerpoint/2010/main" val="401715953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11"/>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a:solidFill>
                  <a:schemeClr val="dk1"/>
                </a:solidFill>
                <a:latin typeface="Arial"/>
                <a:ea typeface="Arial"/>
                <a:cs typeface="Arial"/>
                <a:sym typeface="Arial"/>
                <a:rtl val="0"/>
              </a:rPr>
              <a:t>Natural selection</a:t>
            </a:r>
          </a:p>
        </p:txBody>
      </p:sp>
      <p:sp>
        <p:nvSpPr>
          <p:cNvPr id="51" name="Shape 51"/>
          <p:cNvSpPr txBox="1">
            <a:spLocks noGrp="1"/>
          </p:cNvSpPr>
          <p:nvPr>
            <p:ph type="body" idx="1"/>
          </p:nvPr>
        </p:nvSpPr>
        <p:spPr>
          <a:xfrm>
            <a:off x="457200" y="895100"/>
            <a:ext cx="8229600" cy="1317675"/>
          </a:xfrm>
          <a:prstGeom prst="rect">
            <a:avLst/>
          </a:prstGeom>
          <a:noFill/>
          <a:ln>
            <a:noFill/>
          </a:ln>
        </p:spPr>
        <p:txBody>
          <a:bodyPr lIns="91425" tIns="91425" rIns="91425" bIns="91425" anchor="t" anchorCtr="0">
            <a:noAutofit/>
          </a:bodyPr>
          <a:lstStyle/>
          <a:p>
            <a:pPr marL="342900" marR="0" lvl="0" indent="-139700" algn="l" rtl="0">
              <a:lnSpc>
                <a:spcPct val="100000"/>
              </a:lnSpc>
              <a:spcBef>
                <a:spcPts val="0"/>
              </a:spcBef>
              <a:spcAft>
                <a:spcPts val="0"/>
              </a:spcAft>
              <a:buClr>
                <a:schemeClr val="dk1"/>
              </a:buClr>
              <a:buSzPct val="25000"/>
              <a:buFont typeface="Arial"/>
              <a:buNone/>
            </a:pPr>
            <a:r>
              <a:rPr lang="en-US" sz="1800" b="0" i="0" u="none" strike="noStrike" cap="none" baseline="0" dirty="0">
                <a:solidFill>
                  <a:schemeClr val="dk1"/>
                </a:solidFill>
                <a:latin typeface="Arial"/>
                <a:ea typeface="Arial"/>
                <a:cs typeface="Arial"/>
                <a:sym typeface="Arial"/>
                <a:rtl val="0"/>
              </a:rPr>
              <a:t>Heritable traits that increase the fitness of the become more </a:t>
            </a:r>
            <a:r>
              <a:rPr lang="en-US" sz="1800" b="0" i="0" u="none" strike="noStrike" cap="none" baseline="0" dirty="0" smtClean="0">
                <a:solidFill>
                  <a:schemeClr val="dk1"/>
                </a:solidFill>
                <a:latin typeface="Arial"/>
                <a:ea typeface="Arial"/>
                <a:cs typeface="Arial"/>
                <a:sym typeface="Arial"/>
                <a:rtl val="0"/>
              </a:rPr>
              <a:t>common.</a:t>
            </a:r>
            <a:endParaRPr lang="en-US" sz="1800" b="0" i="0" u="none" strike="noStrike" cap="none" baseline="0" dirty="0">
              <a:solidFill>
                <a:schemeClr val="dk1"/>
              </a:solidFill>
              <a:latin typeface="Arial"/>
              <a:ea typeface="Arial"/>
              <a:cs typeface="Arial"/>
              <a:sym typeface="Arial"/>
              <a:rtl val="0"/>
            </a:endParaRPr>
          </a:p>
          <a:p>
            <a:pPr marL="342900" marR="0" lvl="0" indent="-13970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457200" marR="0" lvl="0" indent="-342900" algn="l" rtl="0">
              <a:lnSpc>
                <a:spcPct val="100000"/>
              </a:lnSpc>
              <a:spcBef>
                <a:spcPts val="0"/>
              </a:spcBef>
              <a:spcAft>
                <a:spcPts val="0"/>
              </a:spcAft>
              <a:buClr>
                <a:schemeClr val="dk1"/>
              </a:buClr>
              <a:buSzPct val="100000"/>
              <a:buFont typeface="Arial"/>
              <a:buAutoNum type="arabicParenR"/>
            </a:pPr>
            <a:r>
              <a:rPr lang="en-US" sz="1800" b="0" i="0" u="none" strike="noStrike" cap="none" baseline="0" dirty="0">
                <a:solidFill>
                  <a:schemeClr val="dk1"/>
                </a:solidFill>
                <a:latin typeface="Arial"/>
                <a:ea typeface="Arial"/>
                <a:cs typeface="Arial"/>
                <a:sym typeface="Arial"/>
                <a:rtl val="0"/>
              </a:rPr>
              <a:t>Mutations arise randomly and evolve according to their effect on the fitness of the carrier</a:t>
            </a:r>
          </a:p>
          <a:p>
            <a:pPr marL="457200" marR="0" lvl="0" indent="-22860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457200" marR="0" lvl="0" indent="-22860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457200" marR="0" lvl="0" indent="-22860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p:txBody>
      </p:sp>
      <p:cxnSp>
        <p:nvCxnSpPr>
          <p:cNvPr id="3" name="Straight Arrow Connector 2"/>
          <p:cNvCxnSpPr/>
          <p:nvPr/>
        </p:nvCxnSpPr>
        <p:spPr>
          <a:xfrm flipH="1" flipV="1">
            <a:off x="2629648" y="2808941"/>
            <a:ext cx="29884" cy="2286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2644589" y="5094940"/>
            <a:ext cx="36605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375646" y="4876810"/>
            <a:ext cx="284515" cy="307777"/>
          </a:xfrm>
          <a:prstGeom prst="rect">
            <a:avLst/>
          </a:prstGeom>
          <a:noFill/>
        </p:spPr>
        <p:txBody>
          <a:bodyPr wrap="none" rtlCol="0">
            <a:spAutoFit/>
          </a:bodyPr>
          <a:lstStyle/>
          <a:p>
            <a:r>
              <a:rPr lang="en-US" dirty="0" smtClean="0"/>
              <a:t>0</a:t>
            </a:r>
            <a:endParaRPr lang="en-US" dirty="0"/>
          </a:p>
        </p:txBody>
      </p:sp>
      <p:sp>
        <p:nvSpPr>
          <p:cNvPr id="12" name="TextBox 11"/>
          <p:cNvSpPr txBox="1"/>
          <p:nvPr/>
        </p:nvSpPr>
        <p:spPr>
          <a:xfrm>
            <a:off x="2361336" y="2808941"/>
            <a:ext cx="284515" cy="307777"/>
          </a:xfrm>
          <a:prstGeom prst="rect">
            <a:avLst/>
          </a:prstGeom>
          <a:noFill/>
        </p:spPr>
        <p:txBody>
          <a:bodyPr wrap="none" rtlCol="0">
            <a:spAutoFit/>
          </a:bodyPr>
          <a:lstStyle/>
          <a:p>
            <a:r>
              <a:rPr lang="en-US" dirty="0"/>
              <a:t>1</a:t>
            </a:r>
          </a:p>
        </p:txBody>
      </p:sp>
      <p:sp>
        <p:nvSpPr>
          <p:cNvPr id="9" name="TextBox 8"/>
          <p:cNvSpPr txBox="1"/>
          <p:nvPr/>
        </p:nvSpPr>
        <p:spPr>
          <a:xfrm>
            <a:off x="1284943" y="3556000"/>
            <a:ext cx="1344705" cy="523220"/>
          </a:xfrm>
          <a:prstGeom prst="rect">
            <a:avLst/>
          </a:prstGeom>
          <a:noFill/>
        </p:spPr>
        <p:txBody>
          <a:bodyPr wrap="square" rtlCol="0">
            <a:spAutoFit/>
          </a:bodyPr>
          <a:lstStyle/>
          <a:p>
            <a:r>
              <a:rPr lang="en-US" dirty="0" smtClean="0"/>
              <a:t>Frequency in the population</a:t>
            </a:r>
          </a:p>
        </p:txBody>
      </p:sp>
      <p:sp>
        <p:nvSpPr>
          <p:cNvPr id="14" name="TextBox 13"/>
          <p:cNvSpPr txBox="1"/>
          <p:nvPr/>
        </p:nvSpPr>
        <p:spPr>
          <a:xfrm>
            <a:off x="4153647" y="5402717"/>
            <a:ext cx="717174" cy="307777"/>
          </a:xfrm>
          <a:prstGeom prst="rect">
            <a:avLst/>
          </a:prstGeom>
          <a:noFill/>
        </p:spPr>
        <p:txBody>
          <a:bodyPr wrap="square" rtlCol="0">
            <a:spAutoFit/>
          </a:bodyPr>
          <a:lstStyle/>
          <a:p>
            <a:r>
              <a:rPr lang="en-US" dirty="0" smtClean="0"/>
              <a:t>Time</a:t>
            </a:r>
          </a:p>
        </p:txBody>
      </p:sp>
      <p:cxnSp>
        <p:nvCxnSpPr>
          <p:cNvPr id="11" name="Straight Connector 10"/>
          <p:cNvCxnSpPr/>
          <p:nvPr/>
        </p:nvCxnSpPr>
        <p:spPr>
          <a:xfrm flipV="1">
            <a:off x="2868706" y="4876810"/>
            <a:ext cx="209176" cy="2181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3077882" y="4658680"/>
            <a:ext cx="388471" cy="2181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466353" y="4658680"/>
            <a:ext cx="38847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854824" y="4658680"/>
            <a:ext cx="328705" cy="21813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183529" y="4876810"/>
            <a:ext cx="32870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4512234" y="4876810"/>
            <a:ext cx="627531" cy="218130"/>
          </a:xfrm>
          <a:prstGeom prst="line">
            <a:avLst/>
          </a:prstGeom>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55635" y="5103893"/>
            <a:ext cx="449061" cy="307777"/>
          </a:xfrm>
          <a:prstGeom prst="rect">
            <a:avLst/>
          </a:prstGeom>
          <a:noFill/>
        </p:spPr>
        <p:txBody>
          <a:bodyPr wrap="none" rtlCol="0">
            <a:spAutoFit/>
          </a:bodyPr>
          <a:lstStyle/>
          <a:p>
            <a:r>
              <a:rPr lang="en-US" dirty="0"/>
              <a:t>t</a:t>
            </a:r>
            <a:r>
              <a:rPr lang="en-US" dirty="0" smtClean="0"/>
              <a:t>=T</a:t>
            </a:r>
            <a:endParaRPr lang="en-US" dirty="0"/>
          </a:p>
        </p:txBody>
      </p:sp>
      <p:sp>
        <p:nvSpPr>
          <p:cNvPr id="26" name="TextBox 25"/>
          <p:cNvSpPr txBox="1"/>
          <p:nvPr/>
        </p:nvSpPr>
        <p:spPr>
          <a:xfrm>
            <a:off x="3796121" y="2351751"/>
            <a:ext cx="954107" cy="307777"/>
          </a:xfrm>
          <a:prstGeom prst="rect">
            <a:avLst/>
          </a:prstGeom>
          <a:noFill/>
        </p:spPr>
        <p:txBody>
          <a:bodyPr wrap="none" rtlCol="0">
            <a:spAutoFit/>
          </a:bodyPr>
          <a:lstStyle/>
          <a:p>
            <a:r>
              <a:rPr lang="en-US" dirty="0" smtClean="0"/>
              <a:t>Neutrality</a:t>
            </a:r>
            <a:endParaRPr lang="en-US" dirty="0"/>
          </a:p>
        </p:txBody>
      </p:sp>
      <p:cxnSp>
        <p:nvCxnSpPr>
          <p:cNvPr id="32" name="Straight Connector 31"/>
          <p:cNvCxnSpPr/>
          <p:nvPr/>
        </p:nvCxnSpPr>
        <p:spPr>
          <a:xfrm flipV="1">
            <a:off x="3077882" y="2813417"/>
            <a:ext cx="0" cy="2281523"/>
          </a:xfrm>
          <a:prstGeom prst="line">
            <a:avLst/>
          </a:prstGeom>
          <a:ln w="12700" cmpd="sng">
            <a:prstDash val="sysDash"/>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3842871" y="4422588"/>
            <a:ext cx="340658" cy="236092"/>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4186517" y="4422588"/>
            <a:ext cx="57971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5329946" y="3242235"/>
            <a:ext cx="452289" cy="971178"/>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4750228" y="4213412"/>
            <a:ext cx="579718" cy="209176"/>
          </a:xfrm>
          <a:prstGeom prst="line">
            <a:avLst/>
          </a:prstGeom>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5782235" y="3003176"/>
            <a:ext cx="209177" cy="23906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2660161" y="3003176"/>
            <a:ext cx="3644384" cy="0"/>
          </a:xfrm>
          <a:prstGeom prst="line">
            <a:avLst/>
          </a:prstGeom>
          <a:ln w="12700" cmpd="sng">
            <a:prstDash val="sysDash"/>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3857812" y="4646748"/>
            <a:ext cx="654422" cy="11932"/>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4512234" y="4658680"/>
            <a:ext cx="654422" cy="218130"/>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5127813" y="4658680"/>
            <a:ext cx="654422" cy="21813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6304545" y="2816686"/>
            <a:ext cx="0" cy="2281523"/>
          </a:xfrm>
          <a:prstGeom prst="line">
            <a:avLst/>
          </a:prstGeom>
          <a:ln w="12700" cmpd="sng">
            <a:prstDash val="sysDash"/>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6146510" y="5094940"/>
            <a:ext cx="941283" cy="307777"/>
          </a:xfrm>
          <a:prstGeom prst="rect">
            <a:avLst/>
          </a:prstGeom>
          <a:noFill/>
        </p:spPr>
        <p:txBody>
          <a:bodyPr wrap="none" rtlCol="0">
            <a:spAutoFit/>
          </a:bodyPr>
          <a:lstStyle/>
          <a:p>
            <a:r>
              <a:rPr lang="en-US" dirty="0"/>
              <a:t>t</a:t>
            </a:r>
            <a:r>
              <a:rPr lang="en-US" dirty="0" smtClean="0"/>
              <a:t>=present</a:t>
            </a:r>
            <a:endParaRPr lang="en-US" dirty="0"/>
          </a:p>
        </p:txBody>
      </p:sp>
      <p:cxnSp>
        <p:nvCxnSpPr>
          <p:cNvPr id="70" name="Straight Connector 69"/>
          <p:cNvCxnSpPr/>
          <p:nvPr/>
        </p:nvCxnSpPr>
        <p:spPr>
          <a:xfrm>
            <a:off x="5782235" y="4658680"/>
            <a:ext cx="522943" cy="11932"/>
          </a:xfrm>
          <a:prstGeom prst="line">
            <a:avLst/>
          </a:prstGeom>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4693224" y="5094940"/>
            <a:ext cx="893081" cy="307777"/>
          </a:xfrm>
          <a:prstGeom prst="rect">
            <a:avLst/>
          </a:prstGeom>
          <a:noFill/>
        </p:spPr>
        <p:txBody>
          <a:bodyPr wrap="none" rtlCol="0">
            <a:spAutoFit/>
          </a:bodyPr>
          <a:lstStyle/>
          <a:p>
            <a:r>
              <a:rPr lang="en-US" dirty="0" smtClean="0"/>
              <a:t>Removal</a:t>
            </a:r>
            <a:endParaRPr lang="en-US" dirty="0"/>
          </a:p>
        </p:txBody>
      </p:sp>
      <p:sp>
        <p:nvSpPr>
          <p:cNvPr id="73" name="TextBox 72"/>
          <p:cNvSpPr txBox="1"/>
          <p:nvPr/>
        </p:nvSpPr>
        <p:spPr>
          <a:xfrm>
            <a:off x="6289607" y="2840299"/>
            <a:ext cx="813306" cy="307777"/>
          </a:xfrm>
          <a:prstGeom prst="rect">
            <a:avLst/>
          </a:prstGeom>
          <a:noFill/>
        </p:spPr>
        <p:txBody>
          <a:bodyPr wrap="none" rtlCol="0">
            <a:spAutoFit/>
          </a:bodyPr>
          <a:lstStyle/>
          <a:p>
            <a:r>
              <a:rPr lang="en-US" dirty="0" smtClean="0"/>
              <a:t>Fixation</a:t>
            </a:r>
            <a:endParaRPr lang="en-US" dirty="0"/>
          </a:p>
        </p:txBody>
      </p:sp>
      <p:cxnSp>
        <p:nvCxnSpPr>
          <p:cNvPr id="76" name="Straight Connector 75"/>
          <p:cNvCxnSpPr>
            <a:endCxn id="73" idx="1"/>
          </p:cNvCxnSpPr>
          <p:nvPr/>
        </p:nvCxnSpPr>
        <p:spPr>
          <a:xfrm flipV="1">
            <a:off x="5991412" y="2994188"/>
            <a:ext cx="298195" cy="9009"/>
          </a:xfrm>
          <a:prstGeom prst="line">
            <a:avLst/>
          </a:prstGeom>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6305178" y="4516723"/>
            <a:ext cx="1411790" cy="307777"/>
          </a:xfrm>
          <a:prstGeom prst="rect">
            <a:avLst/>
          </a:prstGeom>
          <a:noFill/>
        </p:spPr>
        <p:txBody>
          <a:bodyPr wrap="none" rtlCol="0">
            <a:spAutoFit/>
          </a:bodyPr>
          <a:lstStyle/>
          <a:p>
            <a:r>
              <a:rPr lang="en-US" dirty="0" smtClean="0"/>
              <a:t>Polymorphisms</a:t>
            </a:r>
            <a:endParaRPr lang="en-US" dirty="0"/>
          </a:p>
        </p:txBody>
      </p:sp>
    </p:spTree>
    <p:extLst>
      <p:ext uri="{BB962C8B-B14F-4D97-AF65-F5344CB8AC3E}">
        <p14:creationId xmlns:p14="http://schemas.microsoft.com/office/powerpoint/2010/main" val="28173039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75384"/>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Extended Haplotype </a:t>
            </a:r>
            <a:r>
              <a:rPr lang="en-US" sz="2800" b="1" dirty="0" err="1" smtClean="0">
                <a:solidFill>
                  <a:schemeClr val="dk1"/>
                </a:solidFill>
              </a:rPr>
              <a:t>Homozygosity</a:t>
            </a:r>
            <a:endParaRPr lang="en-US" sz="2800" b="1" dirty="0">
              <a:solidFill>
                <a:schemeClr val="dk1"/>
              </a:solidFill>
            </a:endParaRPr>
          </a:p>
        </p:txBody>
      </p:sp>
      <p:cxnSp>
        <p:nvCxnSpPr>
          <p:cNvPr id="58" name="Straight Connector 57"/>
          <p:cNvCxnSpPr/>
          <p:nvPr/>
        </p:nvCxnSpPr>
        <p:spPr>
          <a:xfrm>
            <a:off x="2141165" y="106519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1165" y="122295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141165" y="1377896"/>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141165" y="154161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141165" y="1699378"/>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Oval 65"/>
          <p:cNvSpPr/>
          <p:nvPr/>
        </p:nvSpPr>
        <p:spPr>
          <a:xfrm>
            <a:off x="3699838" y="98530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p:nvPr/>
        </p:nvSpPr>
        <p:spPr>
          <a:xfrm>
            <a:off x="3699670" y="11577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700006" y="13101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699670" y="14625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678110" y="953035"/>
            <a:ext cx="255987" cy="246221"/>
          </a:xfrm>
          <a:prstGeom prst="rect">
            <a:avLst/>
          </a:prstGeom>
          <a:noFill/>
        </p:spPr>
        <p:txBody>
          <a:bodyPr wrap="none" rtlCol="0">
            <a:spAutoFit/>
          </a:bodyPr>
          <a:lstStyle/>
          <a:p>
            <a:r>
              <a:rPr lang="en-US" sz="1000" dirty="0" smtClean="0"/>
              <a:t>1</a:t>
            </a:r>
            <a:endParaRPr lang="en-US" sz="1000" dirty="0"/>
          </a:p>
        </p:txBody>
      </p:sp>
      <p:sp>
        <p:nvSpPr>
          <p:cNvPr id="79" name="TextBox 78"/>
          <p:cNvSpPr txBox="1"/>
          <p:nvPr/>
        </p:nvSpPr>
        <p:spPr>
          <a:xfrm>
            <a:off x="3677238" y="1116384"/>
            <a:ext cx="255987" cy="246221"/>
          </a:xfrm>
          <a:prstGeom prst="rect">
            <a:avLst/>
          </a:prstGeom>
          <a:noFill/>
        </p:spPr>
        <p:txBody>
          <a:bodyPr wrap="none" rtlCol="0">
            <a:spAutoFit/>
          </a:bodyPr>
          <a:lstStyle/>
          <a:p>
            <a:r>
              <a:rPr lang="en-US" sz="1000" dirty="0" smtClean="0"/>
              <a:t>1</a:t>
            </a:r>
            <a:endParaRPr lang="en-US" sz="1000" dirty="0"/>
          </a:p>
        </p:txBody>
      </p:sp>
      <p:sp>
        <p:nvSpPr>
          <p:cNvPr id="112" name="TextBox 111"/>
          <p:cNvSpPr txBox="1"/>
          <p:nvPr/>
        </p:nvSpPr>
        <p:spPr>
          <a:xfrm>
            <a:off x="3676366" y="1268784"/>
            <a:ext cx="255987" cy="246221"/>
          </a:xfrm>
          <a:prstGeom prst="rect">
            <a:avLst/>
          </a:prstGeom>
          <a:noFill/>
        </p:spPr>
        <p:txBody>
          <a:bodyPr wrap="none" rtlCol="0">
            <a:spAutoFit/>
          </a:bodyPr>
          <a:lstStyle/>
          <a:p>
            <a:r>
              <a:rPr lang="en-US" sz="1000" dirty="0" smtClean="0"/>
              <a:t>1</a:t>
            </a:r>
            <a:endParaRPr lang="en-US" sz="1000" dirty="0"/>
          </a:p>
        </p:txBody>
      </p:sp>
      <p:sp>
        <p:nvSpPr>
          <p:cNvPr id="113" name="TextBox 112"/>
          <p:cNvSpPr txBox="1"/>
          <p:nvPr/>
        </p:nvSpPr>
        <p:spPr>
          <a:xfrm>
            <a:off x="3675494" y="1421184"/>
            <a:ext cx="255987" cy="246221"/>
          </a:xfrm>
          <a:prstGeom prst="rect">
            <a:avLst/>
          </a:prstGeom>
          <a:noFill/>
        </p:spPr>
        <p:txBody>
          <a:bodyPr wrap="none" rtlCol="0">
            <a:spAutoFit/>
          </a:bodyPr>
          <a:lstStyle/>
          <a:p>
            <a:r>
              <a:rPr lang="en-US" sz="1000" dirty="0" smtClean="0"/>
              <a:t>1</a:t>
            </a:r>
            <a:endParaRPr lang="en-US" sz="1000" dirty="0"/>
          </a:p>
        </p:txBody>
      </p:sp>
      <p:sp>
        <p:nvSpPr>
          <p:cNvPr id="115" name="Oval 114"/>
          <p:cNvSpPr/>
          <p:nvPr/>
        </p:nvSpPr>
        <p:spPr>
          <a:xfrm>
            <a:off x="3697455" y="1614998"/>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TextBox 113"/>
          <p:cNvSpPr txBox="1"/>
          <p:nvPr/>
        </p:nvSpPr>
        <p:spPr>
          <a:xfrm>
            <a:off x="3679395" y="1571202"/>
            <a:ext cx="255987" cy="246221"/>
          </a:xfrm>
          <a:prstGeom prst="rect">
            <a:avLst/>
          </a:prstGeom>
          <a:noFill/>
        </p:spPr>
        <p:txBody>
          <a:bodyPr wrap="none" rtlCol="0">
            <a:spAutoFit/>
          </a:bodyPr>
          <a:lstStyle/>
          <a:p>
            <a:r>
              <a:rPr lang="en-US" sz="1000" dirty="0"/>
              <a:t>0</a:t>
            </a:r>
          </a:p>
        </p:txBody>
      </p:sp>
      <p:cxnSp>
        <p:nvCxnSpPr>
          <p:cNvPr id="116" name="Straight Connector 115"/>
          <p:cNvCxnSpPr/>
          <p:nvPr/>
        </p:nvCxnSpPr>
        <p:spPr>
          <a:xfrm>
            <a:off x="2141333" y="911911"/>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3700006" y="83202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TextBox 117"/>
          <p:cNvSpPr txBox="1"/>
          <p:nvPr/>
        </p:nvSpPr>
        <p:spPr>
          <a:xfrm>
            <a:off x="3677656" y="788800"/>
            <a:ext cx="255987" cy="246221"/>
          </a:xfrm>
          <a:prstGeom prst="rect">
            <a:avLst/>
          </a:prstGeom>
          <a:noFill/>
        </p:spPr>
        <p:txBody>
          <a:bodyPr wrap="none" rtlCol="0">
            <a:spAutoFit/>
          </a:bodyPr>
          <a:lstStyle/>
          <a:p>
            <a:r>
              <a:rPr lang="en-US" sz="1000" dirty="0" smtClean="0"/>
              <a:t>1</a:t>
            </a:r>
            <a:endParaRPr lang="en-US" sz="1000" dirty="0"/>
          </a:p>
        </p:txBody>
      </p:sp>
      <p:sp>
        <p:nvSpPr>
          <p:cNvPr id="23" name="Oval 22"/>
          <p:cNvSpPr/>
          <p:nvPr/>
        </p:nvSpPr>
        <p:spPr>
          <a:xfrm>
            <a:off x="4043230" y="970799"/>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043062" y="114329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043398" y="129569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043062" y="14480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021502" y="938528"/>
            <a:ext cx="255987" cy="246221"/>
          </a:xfrm>
          <a:prstGeom prst="rect">
            <a:avLst/>
          </a:prstGeom>
          <a:noFill/>
        </p:spPr>
        <p:txBody>
          <a:bodyPr wrap="none" rtlCol="0">
            <a:spAutoFit/>
          </a:bodyPr>
          <a:lstStyle/>
          <a:p>
            <a:r>
              <a:rPr lang="en-US" sz="1000" dirty="0" smtClean="0"/>
              <a:t>1</a:t>
            </a:r>
            <a:endParaRPr lang="en-US" sz="1000" dirty="0"/>
          </a:p>
        </p:txBody>
      </p:sp>
      <p:sp>
        <p:nvSpPr>
          <p:cNvPr id="28" name="TextBox 27"/>
          <p:cNvSpPr txBox="1"/>
          <p:nvPr/>
        </p:nvSpPr>
        <p:spPr>
          <a:xfrm>
            <a:off x="4020630" y="1101877"/>
            <a:ext cx="255987" cy="246221"/>
          </a:xfrm>
          <a:prstGeom prst="rect">
            <a:avLst/>
          </a:prstGeom>
          <a:noFill/>
        </p:spPr>
        <p:txBody>
          <a:bodyPr wrap="none" rtlCol="0">
            <a:spAutoFit/>
          </a:bodyPr>
          <a:lstStyle/>
          <a:p>
            <a:r>
              <a:rPr lang="en-US" sz="1000" dirty="0" smtClean="0"/>
              <a:t>1</a:t>
            </a:r>
            <a:endParaRPr lang="en-US" sz="1000" dirty="0"/>
          </a:p>
        </p:txBody>
      </p:sp>
      <p:sp>
        <p:nvSpPr>
          <p:cNvPr id="29" name="TextBox 28"/>
          <p:cNvSpPr txBox="1"/>
          <p:nvPr/>
        </p:nvSpPr>
        <p:spPr>
          <a:xfrm>
            <a:off x="4019758" y="1254277"/>
            <a:ext cx="255987" cy="246221"/>
          </a:xfrm>
          <a:prstGeom prst="rect">
            <a:avLst/>
          </a:prstGeom>
          <a:noFill/>
        </p:spPr>
        <p:txBody>
          <a:bodyPr wrap="none" rtlCol="0">
            <a:spAutoFit/>
          </a:bodyPr>
          <a:lstStyle/>
          <a:p>
            <a:r>
              <a:rPr lang="en-US" sz="1000" dirty="0" smtClean="0"/>
              <a:t>1</a:t>
            </a:r>
            <a:endParaRPr lang="en-US" sz="1000" dirty="0"/>
          </a:p>
        </p:txBody>
      </p:sp>
      <p:sp>
        <p:nvSpPr>
          <p:cNvPr id="31" name="Oval 30"/>
          <p:cNvSpPr/>
          <p:nvPr/>
        </p:nvSpPr>
        <p:spPr>
          <a:xfrm>
            <a:off x="4040847" y="16004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022787" y="1556695"/>
            <a:ext cx="255987" cy="246221"/>
          </a:xfrm>
          <a:prstGeom prst="rect">
            <a:avLst/>
          </a:prstGeom>
          <a:noFill/>
        </p:spPr>
        <p:txBody>
          <a:bodyPr wrap="none" rtlCol="0">
            <a:spAutoFit/>
          </a:bodyPr>
          <a:lstStyle/>
          <a:p>
            <a:r>
              <a:rPr lang="en-US" sz="1000" dirty="0"/>
              <a:t>0</a:t>
            </a:r>
          </a:p>
        </p:txBody>
      </p:sp>
      <p:sp>
        <p:nvSpPr>
          <p:cNvPr id="33" name="Oval 32"/>
          <p:cNvSpPr/>
          <p:nvPr/>
        </p:nvSpPr>
        <p:spPr>
          <a:xfrm>
            <a:off x="4043398" y="817513"/>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4021048" y="774293"/>
            <a:ext cx="255987" cy="246221"/>
          </a:xfrm>
          <a:prstGeom prst="rect">
            <a:avLst/>
          </a:prstGeom>
          <a:noFill/>
        </p:spPr>
        <p:txBody>
          <a:bodyPr wrap="none" rtlCol="0">
            <a:spAutoFit/>
          </a:bodyPr>
          <a:lstStyle/>
          <a:p>
            <a:r>
              <a:rPr lang="en-US" sz="1000" dirty="0" smtClean="0"/>
              <a:t>1</a:t>
            </a:r>
            <a:endParaRPr lang="en-US" sz="1000" dirty="0"/>
          </a:p>
        </p:txBody>
      </p:sp>
      <p:sp>
        <p:nvSpPr>
          <p:cNvPr id="35" name="TextBox 34"/>
          <p:cNvSpPr txBox="1"/>
          <p:nvPr/>
        </p:nvSpPr>
        <p:spPr>
          <a:xfrm>
            <a:off x="4021915" y="1413472"/>
            <a:ext cx="255987" cy="246221"/>
          </a:xfrm>
          <a:prstGeom prst="rect">
            <a:avLst/>
          </a:prstGeom>
          <a:noFill/>
        </p:spPr>
        <p:txBody>
          <a:bodyPr wrap="none" rtlCol="0">
            <a:spAutoFit/>
          </a:bodyPr>
          <a:lstStyle/>
          <a:p>
            <a:r>
              <a:rPr lang="en-US" sz="1000" dirty="0"/>
              <a:t>0</a:t>
            </a:r>
          </a:p>
        </p:txBody>
      </p:sp>
      <p:sp>
        <p:nvSpPr>
          <p:cNvPr id="2" name="Rectangle 1"/>
          <p:cNvSpPr/>
          <p:nvPr/>
        </p:nvSpPr>
        <p:spPr>
          <a:xfrm>
            <a:off x="3675494" y="785242"/>
            <a:ext cx="259888" cy="1043130"/>
          </a:xfrm>
          <a:prstGeom prst="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387215" y="96825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4387047" y="11407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387383" y="12931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4387047" y="144554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365487" y="935979"/>
            <a:ext cx="255987" cy="246221"/>
          </a:xfrm>
          <a:prstGeom prst="rect">
            <a:avLst/>
          </a:prstGeom>
          <a:noFill/>
        </p:spPr>
        <p:txBody>
          <a:bodyPr wrap="none" rtlCol="0">
            <a:spAutoFit/>
          </a:bodyPr>
          <a:lstStyle/>
          <a:p>
            <a:r>
              <a:rPr lang="en-US" sz="1000" dirty="0" smtClean="0"/>
              <a:t>1</a:t>
            </a:r>
            <a:endParaRPr lang="en-US" sz="1000" dirty="0"/>
          </a:p>
        </p:txBody>
      </p:sp>
      <p:sp>
        <p:nvSpPr>
          <p:cNvPr id="41" name="TextBox 40"/>
          <p:cNvSpPr txBox="1"/>
          <p:nvPr/>
        </p:nvSpPr>
        <p:spPr>
          <a:xfrm>
            <a:off x="4364615" y="1099328"/>
            <a:ext cx="255987" cy="246221"/>
          </a:xfrm>
          <a:prstGeom prst="rect">
            <a:avLst/>
          </a:prstGeom>
          <a:noFill/>
        </p:spPr>
        <p:txBody>
          <a:bodyPr wrap="none" rtlCol="0">
            <a:spAutoFit/>
          </a:bodyPr>
          <a:lstStyle/>
          <a:p>
            <a:r>
              <a:rPr lang="en-US" sz="1000" dirty="0" smtClean="0"/>
              <a:t>1</a:t>
            </a:r>
            <a:endParaRPr lang="en-US" sz="1000" dirty="0"/>
          </a:p>
        </p:txBody>
      </p:sp>
      <p:sp>
        <p:nvSpPr>
          <p:cNvPr id="42" name="TextBox 41"/>
          <p:cNvSpPr txBox="1"/>
          <p:nvPr/>
        </p:nvSpPr>
        <p:spPr>
          <a:xfrm>
            <a:off x="4363743" y="1251728"/>
            <a:ext cx="255987" cy="246221"/>
          </a:xfrm>
          <a:prstGeom prst="rect">
            <a:avLst/>
          </a:prstGeom>
          <a:noFill/>
        </p:spPr>
        <p:txBody>
          <a:bodyPr wrap="none" rtlCol="0">
            <a:spAutoFit/>
          </a:bodyPr>
          <a:lstStyle/>
          <a:p>
            <a:r>
              <a:rPr lang="en-US" sz="1000" dirty="0" smtClean="0"/>
              <a:t>1</a:t>
            </a:r>
            <a:endParaRPr lang="en-US" sz="1000" dirty="0"/>
          </a:p>
        </p:txBody>
      </p:sp>
      <p:sp>
        <p:nvSpPr>
          <p:cNvPr id="43" name="Oval 42"/>
          <p:cNvSpPr/>
          <p:nvPr/>
        </p:nvSpPr>
        <p:spPr>
          <a:xfrm>
            <a:off x="4384832" y="159794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4366772" y="1554146"/>
            <a:ext cx="255987" cy="246221"/>
          </a:xfrm>
          <a:prstGeom prst="rect">
            <a:avLst/>
          </a:prstGeom>
          <a:noFill/>
        </p:spPr>
        <p:txBody>
          <a:bodyPr wrap="none" rtlCol="0">
            <a:spAutoFit/>
          </a:bodyPr>
          <a:lstStyle/>
          <a:p>
            <a:r>
              <a:rPr lang="en-US" sz="1000" dirty="0"/>
              <a:t>0</a:t>
            </a:r>
          </a:p>
        </p:txBody>
      </p:sp>
      <p:sp>
        <p:nvSpPr>
          <p:cNvPr id="45" name="Oval 44"/>
          <p:cNvSpPr/>
          <p:nvPr/>
        </p:nvSpPr>
        <p:spPr>
          <a:xfrm>
            <a:off x="4387383" y="81496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TextBox 45"/>
          <p:cNvSpPr txBox="1"/>
          <p:nvPr/>
        </p:nvSpPr>
        <p:spPr>
          <a:xfrm>
            <a:off x="4365033" y="771744"/>
            <a:ext cx="255987" cy="246221"/>
          </a:xfrm>
          <a:prstGeom prst="rect">
            <a:avLst/>
          </a:prstGeom>
          <a:noFill/>
        </p:spPr>
        <p:txBody>
          <a:bodyPr wrap="none" rtlCol="0">
            <a:spAutoFit/>
          </a:bodyPr>
          <a:lstStyle/>
          <a:p>
            <a:r>
              <a:rPr lang="en-US" sz="1000" dirty="0" smtClean="0"/>
              <a:t>1</a:t>
            </a:r>
            <a:endParaRPr lang="en-US" sz="1000" dirty="0"/>
          </a:p>
        </p:txBody>
      </p:sp>
      <p:sp>
        <p:nvSpPr>
          <p:cNvPr id="47" name="TextBox 46"/>
          <p:cNvSpPr txBox="1"/>
          <p:nvPr/>
        </p:nvSpPr>
        <p:spPr>
          <a:xfrm>
            <a:off x="4365900" y="1410923"/>
            <a:ext cx="255987" cy="246221"/>
          </a:xfrm>
          <a:prstGeom prst="rect">
            <a:avLst/>
          </a:prstGeom>
          <a:noFill/>
        </p:spPr>
        <p:txBody>
          <a:bodyPr wrap="none" rtlCol="0">
            <a:spAutoFit/>
          </a:bodyPr>
          <a:lstStyle/>
          <a:p>
            <a:r>
              <a:rPr lang="en-US" sz="1000" dirty="0"/>
              <a:t>0</a:t>
            </a:r>
          </a:p>
        </p:txBody>
      </p:sp>
      <p:sp>
        <p:nvSpPr>
          <p:cNvPr id="68" name="TextBox 67"/>
          <p:cNvSpPr txBox="1"/>
          <p:nvPr/>
        </p:nvSpPr>
        <p:spPr>
          <a:xfrm>
            <a:off x="3623370" y="1858604"/>
            <a:ext cx="394997" cy="246221"/>
          </a:xfrm>
          <a:prstGeom prst="rect">
            <a:avLst/>
          </a:prstGeom>
          <a:noFill/>
        </p:spPr>
        <p:txBody>
          <a:bodyPr wrap="none" rtlCol="0">
            <a:spAutoFit/>
          </a:bodyPr>
          <a:lstStyle/>
          <a:p>
            <a:r>
              <a:rPr lang="en-US" sz="1000" dirty="0" smtClean="0"/>
              <a:t>x=0</a:t>
            </a:r>
            <a:endParaRPr lang="en-US" sz="1000" dirty="0"/>
          </a:p>
        </p:txBody>
      </p:sp>
      <p:sp>
        <p:nvSpPr>
          <p:cNvPr id="69" name="TextBox 68"/>
          <p:cNvSpPr txBox="1"/>
          <p:nvPr/>
        </p:nvSpPr>
        <p:spPr>
          <a:xfrm>
            <a:off x="3975159" y="1844097"/>
            <a:ext cx="469888" cy="246221"/>
          </a:xfrm>
          <a:prstGeom prst="rect">
            <a:avLst/>
          </a:prstGeom>
          <a:noFill/>
        </p:spPr>
        <p:txBody>
          <a:bodyPr wrap="none" rtlCol="0">
            <a:spAutoFit/>
          </a:bodyPr>
          <a:lstStyle/>
          <a:p>
            <a:r>
              <a:rPr lang="en-US" sz="1000" dirty="0"/>
              <a:t>x</a:t>
            </a:r>
            <a:r>
              <a:rPr lang="en-US" sz="1000" dirty="0" smtClean="0"/>
              <a:t>=+1</a:t>
            </a:r>
            <a:endParaRPr lang="en-US" sz="1000" dirty="0"/>
          </a:p>
        </p:txBody>
      </p:sp>
      <p:cxnSp>
        <p:nvCxnSpPr>
          <p:cNvPr id="70" name="Straight Arrow Connector 69"/>
          <p:cNvCxnSpPr/>
          <p:nvPr/>
        </p:nvCxnSpPr>
        <p:spPr>
          <a:xfrm>
            <a:off x="3825903" y="3207973"/>
            <a:ext cx="15163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3820869" y="2126723"/>
            <a:ext cx="0" cy="1081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3820869" y="2353973"/>
            <a:ext cx="31733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3601474" y="2233534"/>
            <a:ext cx="255987" cy="246221"/>
          </a:xfrm>
          <a:prstGeom prst="rect">
            <a:avLst/>
          </a:prstGeom>
          <a:noFill/>
        </p:spPr>
        <p:txBody>
          <a:bodyPr wrap="none" rtlCol="0">
            <a:spAutoFit/>
          </a:bodyPr>
          <a:lstStyle/>
          <a:p>
            <a:r>
              <a:rPr lang="en-US" sz="1000" dirty="0" smtClean="0"/>
              <a:t>1</a:t>
            </a:r>
            <a:endParaRPr lang="en-US" sz="1000" dirty="0"/>
          </a:p>
        </p:txBody>
      </p:sp>
      <p:sp>
        <p:nvSpPr>
          <p:cNvPr id="76" name="TextBox 75"/>
          <p:cNvSpPr txBox="1"/>
          <p:nvPr/>
        </p:nvSpPr>
        <p:spPr>
          <a:xfrm>
            <a:off x="3600602" y="3038395"/>
            <a:ext cx="255987" cy="246221"/>
          </a:xfrm>
          <a:prstGeom prst="rect">
            <a:avLst/>
          </a:prstGeom>
          <a:noFill/>
        </p:spPr>
        <p:txBody>
          <a:bodyPr wrap="none" rtlCol="0">
            <a:spAutoFit/>
          </a:bodyPr>
          <a:lstStyle/>
          <a:p>
            <a:r>
              <a:rPr lang="en-US" sz="1000" dirty="0"/>
              <a:t>0</a:t>
            </a:r>
          </a:p>
        </p:txBody>
      </p:sp>
      <p:graphicFrame>
        <p:nvGraphicFramePr>
          <p:cNvPr id="78" name="Object 77"/>
          <p:cNvGraphicFramePr>
            <a:graphicFrameLocks noChangeAspect="1"/>
          </p:cNvGraphicFramePr>
          <p:nvPr>
            <p:extLst>
              <p:ext uri="{D42A27DB-BD31-4B8C-83A1-F6EECF244321}">
                <p14:modId xmlns:p14="http://schemas.microsoft.com/office/powerpoint/2010/main" val="873062542"/>
              </p:ext>
            </p:extLst>
          </p:nvPr>
        </p:nvGraphicFramePr>
        <p:xfrm>
          <a:off x="3690938" y="4257675"/>
          <a:ext cx="1768475" cy="330200"/>
        </p:xfrm>
        <a:graphic>
          <a:graphicData uri="http://schemas.openxmlformats.org/presentationml/2006/ole">
            <mc:AlternateContent xmlns:mc="http://schemas.openxmlformats.org/markup-compatibility/2006">
              <mc:Choice xmlns:v="urn:schemas-microsoft-com:vml" Requires="v">
                <p:oleObj spid="_x0000_s12133" name="Equation" r:id="rId4" imgW="1155700" imgH="215900" progId="Equation.3">
                  <p:embed/>
                </p:oleObj>
              </mc:Choice>
              <mc:Fallback>
                <p:oleObj name="Equation" r:id="rId4" imgW="1155700" imgH="215900" progId="Equation.3">
                  <p:embed/>
                  <p:pic>
                    <p:nvPicPr>
                      <p:cNvPr id="0" name=""/>
                      <p:cNvPicPr/>
                      <p:nvPr/>
                    </p:nvPicPr>
                    <p:blipFill>
                      <a:blip r:embed="rId5"/>
                      <a:stretch>
                        <a:fillRect/>
                      </a:stretch>
                    </p:blipFill>
                    <p:spPr>
                      <a:xfrm>
                        <a:off x="3690938" y="4257675"/>
                        <a:ext cx="1768475" cy="330200"/>
                      </a:xfrm>
                      <a:prstGeom prst="rect">
                        <a:avLst/>
                      </a:prstGeom>
                    </p:spPr>
                  </p:pic>
                </p:oleObj>
              </mc:Fallback>
            </mc:AlternateContent>
          </a:graphicData>
        </a:graphic>
      </p:graphicFrame>
      <p:cxnSp>
        <p:nvCxnSpPr>
          <p:cNvPr id="80" name="Straight Connector 79"/>
          <p:cNvCxnSpPr/>
          <p:nvPr/>
        </p:nvCxnSpPr>
        <p:spPr>
          <a:xfrm>
            <a:off x="4138201" y="2353973"/>
            <a:ext cx="0" cy="33941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4138201" y="2693383"/>
            <a:ext cx="306846"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aphicFrame>
        <p:nvGraphicFramePr>
          <p:cNvPr id="82" name="Object 81"/>
          <p:cNvGraphicFramePr>
            <a:graphicFrameLocks noChangeAspect="1"/>
          </p:cNvGraphicFramePr>
          <p:nvPr>
            <p:extLst>
              <p:ext uri="{D42A27DB-BD31-4B8C-83A1-F6EECF244321}">
                <p14:modId xmlns:p14="http://schemas.microsoft.com/office/powerpoint/2010/main" val="1091261348"/>
              </p:ext>
            </p:extLst>
          </p:nvPr>
        </p:nvGraphicFramePr>
        <p:xfrm>
          <a:off x="6150814" y="814924"/>
          <a:ext cx="2353739" cy="1390314"/>
        </p:xfrm>
        <a:graphic>
          <a:graphicData uri="http://schemas.openxmlformats.org/presentationml/2006/ole">
            <mc:AlternateContent xmlns:mc="http://schemas.openxmlformats.org/markup-compatibility/2006">
              <mc:Choice xmlns:v="urn:schemas-microsoft-com:vml" Requires="v">
                <p:oleObj spid="_x0000_s12134" name="Equation" r:id="rId6" imgW="1447800" imgH="901700" progId="Equation.3">
                  <p:embed/>
                </p:oleObj>
              </mc:Choice>
              <mc:Fallback>
                <p:oleObj name="Equation" r:id="rId6" imgW="1447800" imgH="901700" progId="Equation.3">
                  <p:embed/>
                  <p:pic>
                    <p:nvPicPr>
                      <p:cNvPr id="0" name=""/>
                      <p:cNvPicPr/>
                      <p:nvPr/>
                    </p:nvPicPr>
                    <p:blipFill>
                      <a:blip r:embed="rId7"/>
                      <a:stretch>
                        <a:fillRect/>
                      </a:stretch>
                    </p:blipFill>
                    <p:spPr>
                      <a:xfrm>
                        <a:off x="6150814" y="814924"/>
                        <a:ext cx="2353739" cy="1390314"/>
                      </a:xfrm>
                      <a:prstGeom prst="rect">
                        <a:avLst/>
                      </a:prstGeom>
                    </p:spPr>
                  </p:pic>
                </p:oleObj>
              </mc:Fallback>
            </mc:AlternateContent>
          </a:graphicData>
        </a:graphic>
      </p:graphicFrame>
      <p:sp>
        <p:nvSpPr>
          <p:cNvPr id="83" name="TextBox 82"/>
          <p:cNvSpPr txBox="1"/>
          <p:nvPr/>
        </p:nvSpPr>
        <p:spPr>
          <a:xfrm>
            <a:off x="4311180" y="1839379"/>
            <a:ext cx="469888" cy="246221"/>
          </a:xfrm>
          <a:prstGeom prst="rect">
            <a:avLst/>
          </a:prstGeom>
          <a:noFill/>
        </p:spPr>
        <p:txBody>
          <a:bodyPr wrap="none" rtlCol="0">
            <a:spAutoFit/>
          </a:bodyPr>
          <a:lstStyle/>
          <a:p>
            <a:r>
              <a:rPr lang="en-US" sz="1000" dirty="0"/>
              <a:t>x</a:t>
            </a:r>
            <a:r>
              <a:rPr lang="en-US" sz="1000" dirty="0" smtClean="0"/>
              <a:t>=+2</a:t>
            </a:r>
            <a:endParaRPr lang="en-US" sz="1000" dirty="0"/>
          </a:p>
        </p:txBody>
      </p:sp>
    </p:spTree>
    <p:extLst>
      <p:ext uri="{BB962C8B-B14F-4D97-AF65-F5344CB8AC3E}">
        <p14:creationId xmlns:p14="http://schemas.microsoft.com/office/powerpoint/2010/main" val="358747571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75384"/>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Extended Haplotype </a:t>
            </a:r>
            <a:r>
              <a:rPr lang="en-US" sz="2800" b="1" dirty="0" err="1" smtClean="0">
                <a:solidFill>
                  <a:schemeClr val="dk1"/>
                </a:solidFill>
              </a:rPr>
              <a:t>Homozygosity</a:t>
            </a:r>
            <a:endParaRPr lang="en-US" sz="2800" b="1" dirty="0">
              <a:solidFill>
                <a:schemeClr val="dk1"/>
              </a:solidFill>
            </a:endParaRPr>
          </a:p>
        </p:txBody>
      </p:sp>
      <p:cxnSp>
        <p:nvCxnSpPr>
          <p:cNvPr id="58" name="Straight Connector 57"/>
          <p:cNvCxnSpPr/>
          <p:nvPr/>
        </p:nvCxnSpPr>
        <p:spPr>
          <a:xfrm>
            <a:off x="2141165" y="106519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1165" y="122295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141165" y="1377896"/>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141165" y="154161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141165" y="1699378"/>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Oval 65"/>
          <p:cNvSpPr/>
          <p:nvPr/>
        </p:nvSpPr>
        <p:spPr>
          <a:xfrm>
            <a:off x="3699838" y="98530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p:nvPr/>
        </p:nvSpPr>
        <p:spPr>
          <a:xfrm>
            <a:off x="3699670" y="11577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700006" y="13101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699670" y="14625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678110" y="953035"/>
            <a:ext cx="255987" cy="246221"/>
          </a:xfrm>
          <a:prstGeom prst="rect">
            <a:avLst/>
          </a:prstGeom>
          <a:noFill/>
        </p:spPr>
        <p:txBody>
          <a:bodyPr wrap="none" rtlCol="0">
            <a:spAutoFit/>
          </a:bodyPr>
          <a:lstStyle/>
          <a:p>
            <a:r>
              <a:rPr lang="en-US" sz="1000" dirty="0" smtClean="0"/>
              <a:t>1</a:t>
            </a:r>
            <a:endParaRPr lang="en-US" sz="1000" dirty="0"/>
          </a:p>
        </p:txBody>
      </p:sp>
      <p:sp>
        <p:nvSpPr>
          <p:cNvPr id="79" name="TextBox 78"/>
          <p:cNvSpPr txBox="1"/>
          <p:nvPr/>
        </p:nvSpPr>
        <p:spPr>
          <a:xfrm>
            <a:off x="3677238" y="1116384"/>
            <a:ext cx="255987" cy="246221"/>
          </a:xfrm>
          <a:prstGeom prst="rect">
            <a:avLst/>
          </a:prstGeom>
          <a:noFill/>
        </p:spPr>
        <p:txBody>
          <a:bodyPr wrap="none" rtlCol="0">
            <a:spAutoFit/>
          </a:bodyPr>
          <a:lstStyle/>
          <a:p>
            <a:r>
              <a:rPr lang="en-US" sz="1000" dirty="0" smtClean="0"/>
              <a:t>1</a:t>
            </a:r>
            <a:endParaRPr lang="en-US" sz="1000" dirty="0"/>
          </a:p>
        </p:txBody>
      </p:sp>
      <p:sp>
        <p:nvSpPr>
          <p:cNvPr id="112" name="TextBox 111"/>
          <p:cNvSpPr txBox="1"/>
          <p:nvPr/>
        </p:nvSpPr>
        <p:spPr>
          <a:xfrm>
            <a:off x="3676366" y="1268784"/>
            <a:ext cx="255987" cy="246221"/>
          </a:xfrm>
          <a:prstGeom prst="rect">
            <a:avLst/>
          </a:prstGeom>
          <a:noFill/>
        </p:spPr>
        <p:txBody>
          <a:bodyPr wrap="none" rtlCol="0">
            <a:spAutoFit/>
          </a:bodyPr>
          <a:lstStyle/>
          <a:p>
            <a:r>
              <a:rPr lang="en-US" sz="1000" dirty="0" smtClean="0"/>
              <a:t>1</a:t>
            </a:r>
            <a:endParaRPr lang="en-US" sz="1000" dirty="0"/>
          </a:p>
        </p:txBody>
      </p:sp>
      <p:sp>
        <p:nvSpPr>
          <p:cNvPr id="113" name="TextBox 112"/>
          <p:cNvSpPr txBox="1"/>
          <p:nvPr/>
        </p:nvSpPr>
        <p:spPr>
          <a:xfrm>
            <a:off x="3675494" y="1421184"/>
            <a:ext cx="255987" cy="246221"/>
          </a:xfrm>
          <a:prstGeom prst="rect">
            <a:avLst/>
          </a:prstGeom>
          <a:noFill/>
        </p:spPr>
        <p:txBody>
          <a:bodyPr wrap="none" rtlCol="0">
            <a:spAutoFit/>
          </a:bodyPr>
          <a:lstStyle/>
          <a:p>
            <a:r>
              <a:rPr lang="en-US" sz="1000" dirty="0" smtClean="0"/>
              <a:t>1</a:t>
            </a:r>
            <a:endParaRPr lang="en-US" sz="1000" dirty="0"/>
          </a:p>
        </p:txBody>
      </p:sp>
      <p:sp>
        <p:nvSpPr>
          <p:cNvPr id="115" name="Oval 114"/>
          <p:cNvSpPr/>
          <p:nvPr/>
        </p:nvSpPr>
        <p:spPr>
          <a:xfrm>
            <a:off x="3697455" y="1614998"/>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TextBox 113"/>
          <p:cNvSpPr txBox="1"/>
          <p:nvPr/>
        </p:nvSpPr>
        <p:spPr>
          <a:xfrm>
            <a:off x="3679395" y="1571202"/>
            <a:ext cx="255987" cy="246221"/>
          </a:xfrm>
          <a:prstGeom prst="rect">
            <a:avLst/>
          </a:prstGeom>
          <a:noFill/>
        </p:spPr>
        <p:txBody>
          <a:bodyPr wrap="none" rtlCol="0">
            <a:spAutoFit/>
          </a:bodyPr>
          <a:lstStyle/>
          <a:p>
            <a:r>
              <a:rPr lang="en-US" sz="1000" dirty="0"/>
              <a:t>0</a:t>
            </a:r>
          </a:p>
        </p:txBody>
      </p:sp>
      <p:cxnSp>
        <p:nvCxnSpPr>
          <p:cNvPr id="116" name="Straight Connector 115"/>
          <p:cNvCxnSpPr/>
          <p:nvPr/>
        </p:nvCxnSpPr>
        <p:spPr>
          <a:xfrm>
            <a:off x="2141333" y="911911"/>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3700006" y="83202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TextBox 117"/>
          <p:cNvSpPr txBox="1"/>
          <p:nvPr/>
        </p:nvSpPr>
        <p:spPr>
          <a:xfrm>
            <a:off x="3677656" y="788800"/>
            <a:ext cx="255987" cy="246221"/>
          </a:xfrm>
          <a:prstGeom prst="rect">
            <a:avLst/>
          </a:prstGeom>
          <a:noFill/>
        </p:spPr>
        <p:txBody>
          <a:bodyPr wrap="none" rtlCol="0">
            <a:spAutoFit/>
          </a:bodyPr>
          <a:lstStyle/>
          <a:p>
            <a:r>
              <a:rPr lang="en-US" sz="1000" dirty="0" smtClean="0"/>
              <a:t>1</a:t>
            </a:r>
            <a:endParaRPr lang="en-US" sz="1000" dirty="0"/>
          </a:p>
        </p:txBody>
      </p:sp>
      <p:sp>
        <p:nvSpPr>
          <p:cNvPr id="23" name="Oval 22"/>
          <p:cNvSpPr/>
          <p:nvPr/>
        </p:nvSpPr>
        <p:spPr>
          <a:xfrm>
            <a:off x="4043230" y="970799"/>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043062" y="114329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043398" y="129569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043062" y="14480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021502" y="938528"/>
            <a:ext cx="255987" cy="246221"/>
          </a:xfrm>
          <a:prstGeom prst="rect">
            <a:avLst/>
          </a:prstGeom>
          <a:noFill/>
        </p:spPr>
        <p:txBody>
          <a:bodyPr wrap="none" rtlCol="0">
            <a:spAutoFit/>
          </a:bodyPr>
          <a:lstStyle/>
          <a:p>
            <a:r>
              <a:rPr lang="en-US" sz="1000" dirty="0" smtClean="0"/>
              <a:t>1</a:t>
            </a:r>
            <a:endParaRPr lang="en-US" sz="1000" dirty="0"/>
          </a:p>
        </p:txBody>
      </p:sp>
      <p:sp>
        <p:nvSpPr>
          <p:cNvPr id="28" name="TextBox 27"/>
          <p:cNvSpPr txBox="1"/>
          <p:nvPr/>
        </p:nvSpPr>
        <p:spPr>
          <a:xfrm>
            <a:off x="4020630" y="1101877"/>
            <a:ext cx="255987" cy="246221"/>
          </a:xfrm>
          <a:prstGeom prst="rect">
            <a:avLst/>
          </a:prstGeom>
          <a:noFill/>
        </p:spPr>
        <p:txBody>
          <a:bodyPr wrap="none" rtlCol="0">
            <a:spAutoFit/>
          </a:bodyPr>
          <a:lstStyle/>
          <a:p>
            <a:r>
              <a:rPr lang="en-US" sz="1000" dirty="0" smtClean="0"/>
              <a:t>1</a:t>
            </a:r>
            <a:endParaRPr lang="en-US" sz="1000" dirty="0"/>
          </a:p>
        </p:txBody>
      </p:sp>
      <p:sp>
        <p:nvSpPr>
          <p:cNvPr id="29" name="TextBox 28"/>
          <p:cNvSpPr txBox="1"/>
          <p:nvPr/>
        </p:nvSpPr>
        <p:spPr>
          <a:xfrm>
            <a:off x="4019758" y="1254277"/>
            <a:ext cx="255987" cy="246221"/>
          </a:xfrm>
          <a:prstGeom prst="rect">
            <a:avLst/>
          </a:prstGeom>
          <a:noFill/>
        </p:spPr>
        <p:txBody>
          <a:bodyPr wrap="none" rtlCol="0">
            <a:spAutoFit/>
          </a:bodyPr>
          <a:lstStyle/>
          <a:p>
            <a:r>
              <a:rPr lang="en-US" sz="1000" dirty="0" smtClean="0"/>
              <a:t>1</a:t>
            </a:r>
            <a:endParaRPr lang="en-US" sz="1000" dirty="0"/>
          </a:p>
        </p:txBody>
      </p:sp>
      <p:sp>
        <p:nvSpPr>
          <p:cNvPr id="31" name="Oval 30"/>
          <p:cNvSpPr/>
          <p:nvPr/>
        </p:nvSpPr>
        <p:spPr>
          <a:xfrm>
            <a:off x="4040847" y="16004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022787" y="1556695"/>
            <a:ext cx="255987" cy="246221"/>
          </a:xfrm>
          <a:prstGeom prst="rect">
            <a:avLst/>
          </a:prstGeom>
          <a:noFill/>
        </p:spPr>
        <p:txBody>
          <a:bodyPr wrap="none" rtlCol="0">
            <a:spAutoFit/>
          </a:bodyPr>
          <a:lstStyle/>
          <a:p>
            <a:r>
              <a:rPr lang="en-US" sz="1000" dirty="0"/>
              <a:t>0</a:t>
            </a:r>
          </a:p>
        </p:txBody>
      </p:sp>
      <p:sp>
        <p:nvSpPr>
          <p:cNvPr id="33" name="Oval 32"/>
          <p:cNvSpPr/>
          <p:nvPr/>
        </p:nvSpPr>
        <p:spPr>
          <a:xfrm>
            <a:off x="4043398" y="817513"/>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4021048" y="774293"/>
            <a:ext cx="255987" cy="246221"/>
          </a:xfrm>
          <a:prstGeom prst="rect">
            <a:avLst/>
          </a:prstGeom>
          <a:noFill/>
        </p:spPr>
        <p:txBody>
          <a:bodyPr wrap="none" rtlCol="0">
            <a:spAutoFit/>
          </a:bodyPr>
          <a:lstStyle/>
          <a:p>
            <a:r>
              <a:rPr lang="en-US" sz="1000" dirty="0" smtClean="0"/>
              <a:t>1</a:t>
            </a:r>
            <a:endParaRPr lang="en-US" sz="1000" dirty="0"/>
          </a:p>
        </p:txBody>
      </p:sp>
      <p:sp>
        <p:nvSpPr>
          <p:cNvPr id="35" name="TextBox 34"/>
          <p:cNvSpPr txBox="1"/>
          <p:nvPr/>
        </p:nvSpPr>
        <p:spPr>
          <a:xfrm>
            <a:off x="4021915" y="1413472"/>
            <a:ext cx="255987" cy="246221"/>
          </a:xfrm>
          <a:prstGeom prst="rect">
            <a:avLst/>
          </a:prstGeom>
          <a:noFill/>
        </p:spPr>
        <p:txBody>
          <a:bodyPr wrap="none" rtlCol="0">
            <a:spAutoFit/>
          </a:bodyPr>
          <a:lstStyle/>
          <a:p>
            <a:r>
              <a:rPr lang="en-US" sz="1000" dirty="0"/>
              <a:t>0</a:t>
            </a:r>
          </a:p>
        </p:txBody>
      </p:sp>
      <p:sp>
        <p:nvSpPr>
          <p:cNvPr id="2" name="Rectangle 1"/>
          <p:cNvSpPr/>
          <p:nvPr/>
        </p:nvSpPr>
        <p:spPr>
          <a:xfrm>
            <a:off x="3675494" y="785242"/>
            <a:ext cx="259888" cy="1043130"/>
          </a:xfrm>
          <a:prstGeom prst="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387215" y="96825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4387047" y="11407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387383" y="12931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4387047" y="144554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365487" y="935979"/>
            <a:ext cx="255987" cy="246221"/>
          </a:xfrm>
          <a:prstGeom prst="rect">
            <a:avLst/>
          </a:prstGeom>
          <a:noFill/>
        </p:spPr>
        <p:txBody>
          <a:bodyPr wrap="none" rtlCol="0">
            <a:spAutoFit/>
          </a:bodyPr>
          <a:lstStyle/>
          <a:p>
            <a:r>
              <a:rPr lang="en-US" sz="1000" dirty="0" smtClean="0"/>
              <a:t>1</a:t>
            </a:r>
            <a:endParaRPr lang="en-US" sz="1000" dirty="0"/>
          </a:p>
        </p:txBody>
      </p:sp>
      <p:sp>
        <p:nvSpPr>
          <p:cNvPr id="41" name="TextBox 40"/>
          <p:cNvSpPr txBox="1"/>
          <p:nvPr/>
        </p:nvSpPr>
        <p:spPr>
          <a:xfrm>
            <a:off x="4364615" y="1099328"/>
            <a:ext cx="255987" cy="246221"/>
          </a:xfrm>
          <a:prstGeom prst="rect">
            <a:avLst/>
          </a:prstGeom>
          <a:noFill/>
        </p:spPr>
        <p:txBody>
          <a:bodyPr wrap="none" rtlCol="0">
            <a:spAutoFit/>
          </a:bodyPr>
          <a:lstStyle/>
          <a:p>
            <a:r>
              <a:rPr lang="en-US" sz="1000" dirty="0" smtClean="0"/>
              <a:t>1</a:t>
            </a:r>
            <a:endParaRPr lang="en-US" sz="1000" dirty="0"/>
          </a:p>
        </p:txBody>
      </p:sp>
      <p:sp>
        <p:nvSpPr>
          <p:cNvPr id="42" name="TextBox 41"/>
          <p:cNvSpPr txBox="1"/>
          <p:nvPr/>
        </p:nvSpPr>
        <p:spPr>
          <a:xfrm>
            <a:off x="4363743" y="1251728"/>
            <a:ext cx="255987" cy="246221"/>
          </a:xfrm>
          <a:prstGeom prst="rect">
            <a:avLst/>
          </a:prstGeom>
          <a:noFill/>
        </p:spPr>
        <p:txBody>
          <a:bodyPr wrap="none" rtlCol="0">
            <a:spAutoFit/>
          </a:bodyPr>
          <a:lstStyle/>
          <a:p>
            <a:r>
              <a:rPr lang="en-US" sz="1000" dirty="0" smtClean="0"/>
              <a:t>1</a:t>
            </a:r>
            <a:endParaRPr lang="en-US" sz="1000" dirty="0"/>
          </a:p>
        </p:txBody>
      </p:sp>
      <p:sp>
        <p:nvSpPr>
          <p:cNvPr id="43" name="Oval 42"/>
          <p:cNvSpPr/>
          <p:nvPr/>
        </p:nvSpPr>
        <p:spPr>
          <a:xfrm>
            <a:off x="4384832" y="159794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4366772" y="1554146"/>
            <a:ext cx="255987" cy="246221"/>
          </a:xfrm>
          <a:prstGeom prst="rect">
            <a:avLst/>
          </a:prstGeom>
          <a:noFill/>
        </p:spPr>
        <p:txBody>
          <a:bodyPr wrap="none" rtlCol="0">
            <a:spAutoFit/>
          </a:bodyPr>
          <a:lstStyle/>
          <a:p>
            <a:r>
              <a:rPr lang="en-US" sz="1000" dirty="0"/>
              <a:t>0</a:t>
            </a:r>
          </a:p>
        </p:txBody>
      </p:sp>
      <p:sp>
        <p:nvSpPr>
          <p:cNvPr id="45" name="Oval 44"/>
          <p:cNvSpPr/>
          <p:nvPr/>
        </p:nvSpPr>
        <p:spPr>
          <a:xfrm>
            <a:off x="4387383" y="81496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TextBox 45"/>
          <p:cNvSpPr txBox="1"/>
          <p:nvPr/>
        </p:nvSpPr>
        <p:spPr>
          <a:xfrm>
            <a:off x="4365033" y="771744"/>
            <a:ext cx="255987" cy="246221"/>
          </a:xfrm>
          <a:prstGeom prst="rect">
            <a:avLst/>
          </a:prstGeom>
          <a:noFill/>
        </p:spPr>
        <p:txBody>
          <a:bodyPr wrap="none" rtlCol="0">
            <a:spAutoFit/>
          </a:bodyPr>
          <a:lstStyle/>
          <a:p>
            <a:r>
              <a:rPr lang="en-US" sz="1000" dirty="0" smtClean="0"/>
              <a:t>1</a:t>
            </a:r>
            <a:endParaRPr lang="en-US" sz="1000" dirty="0"/>
          </a:p>
        </p:txBody>
      </p:sp>
      <p:sp>
        <p:nvSpPr>
          <p:cNvPr id="47" name="TextBox 46"/>
          <p:cNvSpPr txBox="1"/>
          <p:nvPr/>
        </p:nvSpPr>
        <p:spPr>
          <a:xfrm>
            <a:off x="4365900" y="1410923"/>
            <a:ext cx="255987" cy="246221"/>
          </a:xfrm>
          <a:prstGeom prst="rect">
            <a:avLst/>
          </a:prstGeom>
          <a:noFill/>
        </p:spPr>
        <p:txBody>
          <a:bodyPr wrap="none" rtlCol="0">
            <a:spAutoFit/>
          </a:bodyPr>
          <a:lstStyle/>
          <a:p>
            <a:r>
              <a:rPr lang="en-US" sz="1000" dirty="0"/>
              <a:t>0</a:t>
            </a:r>
          </a:p>
        </p:txBody>
      </p:sp>
      <p:sp>
        <p:nvSpPr>
          <p:cNvPr id="68" name="TextBox 67"/>
          <p:cNvSpPr txBox="1"/>
          <p:nvPr/>
        </p:nvSpPr>
        <p:spPr>
          <a:xfrm>
            <a:off x="3623370" y="1858604"/>
            <a:ext cx="394997" cy="246221"/>
          </a:xfrm>
          <a:prstGeom prst="rect">
            <a:avLst/>
          </a:prstGeom>
          <a:noFill/>
        </p:spPr>
        <p:txBody>
          <a:bodyPr wrap="none" rtlCol="0">
            <a:spAutoFit/>
          </a:bodyPr>
          <a:lstStyle/>
          <a:p>
            <a:r>
              <a:rPr lang="en-US" sz="1000" dirty="0" smtClean="0"/>
              <a:t>x=0</a:t>
            </a:r>
            <a:endParaRPr lang="en-US" sz="1000" dirty="0"/>
          </a:p>
        </p:txBody>
      </p:sp>
      <p:sp>
        <p:nvSpPr>
          <p:cNvPr id="69" name="TextBox 68"/>
          <p:cNvSpPr txBox="1"/>
          <p:nvPr/>
        </p:nvSpPr>
        <p:spPr>
          <a:xfrm>
            <a:off x="3975159" y="1844097"/>
            <a:ext cx="469888" cy="246221"/>
          </a:xfrm>
          <a:prstGeom prst="rect">
            <a:avLst/>
          </a:prstGeom>
          <a:noFill/>
        </p:spPr>
        <p:txBody>
          <a:bodyPr wrap="none" rtlCol="0">
            <a:spAutoFit/>
          </a:bodyPr>
          <a:lstStyle/>
          <a:p>
            <a:r>
              <a:rPr lang="en-US" sz="1000" dirty="0"/>
              <a:t>x</a:t>
            </a:r>
            <a:r>
              <a:rPr lang="en-US" sz="1000" dirty="0" smtClean="0"/>
              <a:t>=+1</a:t>
            </a:r>
            <a:endParaRPr lang="en-US" sz="1000" dirty="0"/>
          </a:p>
        </p:txBody>
      </p:sp>
      <p:cxnSp>
        <p:nvCxnSpPr>
          <p:cNvPr id="70" name="Straight Arrow Connector 69"/>
          <p:cNvCxnSpPr/>
          <p:nvPr/>
        </p:nvCxnSpPr>
        <p:spPr>
          <a:xfrm>
            <a:off x="3825903" y="3207973"/>
            <a:ext cx="15163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3820869" y="2126723"/>
            <a:ext cx="0" cy="1081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3820869" y="2353973"/>
            <a:ext cx="31733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3601474" y="2233534"/>
            <a:ext cx="255987" cy="246221"/>
          </a:xfrm>
          <a:prstGeom prst="rect">
            <a:avLst/>
          </a:prstGeom>
          <a:noFill/>
        </p:spPr>
        <p:txBody>
          <a:bodyPr wrap="none" rtlCol="0">
            <a:spAutoFit/>
          </a:bodyPr>
          <a:lstStyle/>
          <a:p>
            <a:r>
              <a:rPr lang="en-US" sz="1000" dirty="0" smtClean="0"/>
              <a:t>1</a:t>
            </a:r>
            <a:endParaRPr lang="en-US" sz="1000" dirty="0"/>
          </a:p>
        </p:txBody>
      </p:sp>
      <p:sp>
        <p:nvSpPr>
          <p:cNvPr id="76" name="TextBox 75"/>
          <p:cNvSpPr txBox="1"/>
          <p:nvPr/>
        </p:nvSpPr>
        <p:spPr>
          <a:xfrm>
            <a:off x="3600602" y="3038395"/>
            <a:ext cx="255987" cy="246221"/>
          </a:xfrm>
          <a:prstGeom prst="rect">
            <a:avLst/>
          </a:prstGeom>
          <a:noFill/>
        </p:spPr>
        <p:txBody>
          <a:bodyPr wrap="none" rtlCol="0">
            <a:spAutoFit/>
          </a:bodyPr>
          <a:lstStyle/>
          <a:p>
            <a:r>
              <a:rPr lang="en-US" sz="1000" dirty="0"/>
              <a:t>0</a:t>
            </a:r>
          </a:p>
        </p:txBody>
      </p:sp>
      <p:graphicFrame>
        <p:nvGraphicFramePr>
          <p:cNvPr id="78" name="Object 77"/>
          <p:cNvGraphicFramePr>
            <a:graphicFrameLocks noChangeAspect="1"/>
          </p:cNvGraphicFramePr>
          <p:nvPr>
            <p:extLst>
              <p:ext uri="{D42A27DB-BD31-4B8C-83A1-F6EECF244321}">
                <p14:modId xmlns:p14="http://schemas.microsoft.com/office/powerpoint/2010/main" val="1312937239"/>
              </p:ext>
            </p:extLst>
          </p:nvPr>
        </p:nvGraphicFramePr>
        <p:xfrm>
          <a:off x="2749550" y="4257675"/>
          <a:ext cx="3652838" cy="330200"/>
        </p:xfrm>
        <a:graphic>
          <a:graphicData uri="http://schemas.openxmlformats.org/presentationml/2006/ole">
            <mc:AlternateContent xmlns:mc="http://schemas.openxmlformats.org/markup-compatibility/2006">
              <mc:Choice xmlns:v="urn:schemas-microsoft-com:vml" Requires="v">
                <p:oleObj spid="_x0000_s13155" name="Equation" r:id="rId4" imgW="2387600" imgH="215900" progId="Equation.3">
                  <p:embed/>
                </p:oleObj>
              </mc:Choice>
              <mc:Fallback>
                <p:oleObj name="Equation" r:id="rId4" imgW="2387600" imgH="215900" progId="Equation.3">
                  <p:embed/>
                  <p:pic>
                    <p:nvPicPr>
                      <p:cNvPr id="0" name=""/>
                      <p:cNvPicPr/>
                      <p:nvPr/>
                    </p:nvPicPr>
                    <p:blipFill>
                      <a:blip r:embed="rId5"/>
                      <a:stretch>
                        <a:fillRect/>
                      </a:stretch>
                    </p:blipFill>
                    <p:spPr>
                      <a:xfrm>
                        <a:off x="2749550" y="4257675"/>
                        <a:ext cx="3652838" cy="330200"/>
                      </a:xfrm>
                      <a:prstGeom prst="rect">
                        <a:avLst/>
                      </a:prstGeom>
                    </p:spPr>
                  </p:pic>
                </p:oleObj>
              </mc:Fallback>
            </mc:AlternateContent>
          </a:graphicData>
        </a:graphic>
      </p:graphicFrame>
      <p:cxnSp>
        <p:nvCxnSpPr>
          <p:cNvPr id="80" name="Straight Connector 79"/>
          <p:cNvCxnSpPr/>
          <p:nvPr/>
        </p:nvCxnSpPr>
        <p:spPr>
          <a:xfrm>
            <a:off x="4138201" y="2353973"/>
            <a:ext cx="0" cy="33941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4138201" y="2693383"/>
            <a:ext cx="64286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aphicFrame>
        <p:nvGraphicFramePr>
          <p:cNvPr id="82" name="Object 81"/>
          <p:cNvGraphicFramePr>
            <a:graphicFrameLocks noChangeAspect="1"/>
          </p:cNvGraphicFramePr>
          <p:nvPr>
            <p:extLst>
              <p:ext uri="{D42A27DB-BD31-4B8C-83A1-F6EECF244321}">
                <p14:modId xmlns:p14="http://schemas.microsoft.com/office/powerpoint/2010/main" val="1126184887"/>
              </p:ext>
            </p:extLst>
          </p:nvPr>
        </p:nvGraphicFramePr>
        <p:xfrm>
          <a:off x="6150814" y="814924"/>
          <a:ext cx="2353739" cy="1390314"/>
        </p:xfrm>
        <a:graphic>
          <a:graphicData uri="http://schemas.openxmlformats.org/presentationml/2006/ole">
            <mc:AlternateContent xmlns:mc="http://schemas.openxmlformats.org/markup-compatibility/2006">
              <mc:Choice xmlns:v="urn:schemas-microsoft-com:vml" Requires="v">
                <p:oleObj spid="_x0000_s13156" name="Equation" r:id="rId6" imgW="1447800" imgH="901700" progId="Equation.3">
                  <p:embed/>
                </p:oleObj>
              </mc:Choice>
              <mc:Fallback>
                <p:oleObj name="Equation" r:id="rId6" imgW="1447800" imgH="901700" progId="Equation.3">
                  <p:embed/>
                  <p:pic>
                    <p:nvPicPr>
                      <p:cNvPr id="0" name=""/>
                      <p:cNvPicPr/>
                      <p:nvPr/>
                    </p:nvPicPr>
                    <p:blipFill>
                      <a:blip r:embed="rId7"/>
                      <a:stretch>
                        <a:fillRect/>
                      </a:stretch>
                    </p:blipFill>
                    <p:spPr>
                      <a:xfrm>
                        <a:off x="6150814" y="814924"/>
                        <a:ext cx="2353739" cy="1390314"/>
                      </a:xfrm>
                      <a:prstGeom prst="rect">
                        <a:avLst/>
                      </a:prstGeom>
                    </p:spPr>
                  </p:pic>
                </p:oleObj>
              </mc:Fallback>
            </mc:AlternateContent>
          </a:graphicData>
        </a:graphic>
      </p:graphicFrame>
      <p:sp>
        <p:nvSpPr>
          <p:cNvPr id="83" name="TextBox 82"/>
          <p:cNvSpPr txBox="1"/>
          <p:nvPr/>
        </p:nvSpPr>
        <p:spPr>
          <a:xfrm>
            <a:off x="4311180" y="1839379"/>
            <a:ext cx="469888" cy="246221"/>
          </a:xfrm>
          <a:prstGeom prst="rect">
            <a:avLst/>
          </a:prstGeom>
          <a:noFill/>
        </p:spPr>
        <p:txBody>
          <a:bodyPr wrap="none" rtlCol="0">
            <a:spAutoFit/>
          </a:bodyPr>
          <a:lstStyle/>
          <a:p>
            <a:r>
              <a:rPr lang="en-US" sz="1000" dirty="0"/>
              <a:t>x</a:t>
            </a:r>
            <a:r>
              <a:rPr lang="en-US" sz="1000" dirty="0" smtClean="0"/>
              <a:t>=+2</a:t>
            </a:r>
            <a:endParaRPr lang="en-US" sz="1000" dirty="0"/>
          </a:p>
        </p:txBody>
      </p:sp>
    </p:spTree>
    <p:extLst>
      <p:ext uri="{BB962C8B-B14F-4D97-AF65-F5344CB8AC3E}">
        <p14:creationId xmlns:p14="http://schemas.microsoft.com/office/powerpoint/2010/main" val="385538238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75384"/>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Extended Haplotype </a:t>
            </a:r>
            <a:r>
              <a:rPr lang="en-US" sz="2800" b="1" dirty="0" err="1" smtClean="0">
                <a:solidFill>
                  <a:schemeClr val="dk1"/>
                </a:solidFill>
              </a:rPr>
              <a:t>Homozygosity</a:t>
            </a:r>
            <a:endParaRPr lang="en-US" sz="2800" b="1" dirty="0">
              <a:solidFill>
                <a:schemeClr val="dk1"/>
              </a:solidFill>
            </a:endParaRPr>
          </a:p>
        </p:txBody>
      </p:sp>
      <p:cxnSp>
        <p:nvCxnSpPr>
          <p:cNvPr id="58" name="Straight Connector 57"/>
          <p:cNvCxnSpPr/>
          <p:nvPr/>
        </p:nvCxnSpPr>
        <p:spPr>
          <a:xfrm>
            <a:off x="2141165" y="106519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1165" y="122295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141165" y="1377896"/>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141165" y="154161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141165" y="1699378"/>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Oval 65"/>
          <p:cNvSpPr/>
          <p:nvPr/>
        </p:nvSpPr>
        <p:spPr>
          <a:xfrm>
            <a:off x="3699838" y="98530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p:nvPr/>
        </p:nvSpPr>
        <p:spPr>
          <a:xfrm>
            <a:off x="3699670" y="11577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700006" y="13101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699670" y="14625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678110" y="953035"/>
            <a:ext cx="255987" cy="246221"/>
          </a:xfrm>
          <a:prstGeom prst="rect">
            <a:avLst/>
          </a:prstGeom>
          <a:noFill/>
        </p:spPr>
        <p:txBody>
          <a:bodyPr wrap="none" rtlCol="0">
            <a:spAutoFit/>
          </a:bodyPr>
          <a:lstStyle/>
          <a:p>
            <a:r>
              <a:rPr lang="en-US" sz="1000" dirty="0" smtClean="0"/>
              <a:t>1</a:t>
            </a:r>
            <a:endParaRPr lang="en-US" sz="1000" dirty="0"/>
          </a:p>
        </p:txBody>
      </p:sp>
      <p:sp>
        <p:nvSpPr>
          <p:cNvPr id="79" name="TextBox 78"/>
          <p:cNvSpPr txBox="1"/>
          <p:nvPr/>
        </p:nvSpPr>
        <p:spPr>
          <a:xfrm>
            <a:off x="3677238" y="1116384"/>
            <a:ext cx="255987" cy="246221"/>
          </a:xfrm>
          <a:prstGeom prst="rect">
            <a:avLst/>
          </a:prstGeom>
          <a:noFill/>
        </p:spPr>
        <p:txBody>
          <a:bodyPr wrap="none" rtlCol="0">
            <a:spAutoFit/>
          </a:bodyPr>
          <a:lstStyle/>
          <a:p>
            <a:r>
              <a:rPr lang="en-US" sz="1000" dirty="0" smtClean="0"/>
              <a:t>1</a:t>
            </a:r>
            <a:endParaRPr lang="en-US" sz="1000" dirty="0"/>
          </a:p>
        </p:txBody>
      </p:sp>
      <p:sp>
        <p:nvSpPr>
          <p:cNvPr id="112" name="TextBox 111"/>
          <p:cNvSpPr txBox="1"/>
          <p:nvPr/>
        </p:nvSpPr>
        <p:spPr>
          <a:xfrm>
            <a:off x="3676366" y="1268784"/>
            <a:ext cx="255987" cy="246221"/>
          </a:xfrm>
          <a:prstGeom prst="rect">
            <a:avLst/>
          </a:prstGeom>
          <a:noFill/>
        </p:spPr>
        <p:txBody>
          <a:bodyPr wrap="none" rtlCol="0">
            <a:spAutoFit/>
          </a:bodyPr>
          <a:lstStyle/>
          <a:p>
            <a:r>
              <a:rPr lang="en-US" sz="1000" dirty="0" smtClean="0"/>
              <a:t>1</a:t>
            </a:r>
            <a:endParaRPr lang="en-US" sz="1000" dirty="0"/>
          </a:p>
        </p:txBody>
      </p:sp>
      <p:sp>
        <p:nvSpPr>
          <p:cNvPr id="113" name="TextBox 112"/>
          <p:cNvSpPr txBox="1"/>
          <p:nvPr/>
        </p:nvSpPr>
        <p:spPr>
          <a:xfrm>
            <a:off x="3675494" y="1421184"/>
            <a:ext cx="255987" cy="246221"/>
          </a:xfrm>
          <a:prstGeom prst="rect">
            <a:avLst/>
          </a:prstGeom>
          <a:noFill/>
        </p:spPr>
        <p:txBody>
          <a:bodyPr wrap="none" rtlCol="0">
            <a:spAutoFit/>
          </a:bodyPr>
          <a:lstStyle/>
          <a:p>
            <a:r>
              <a:rPr lang="en-US" sz="1000" dirty="0" smtClean="0"/>
              <a:t>1</a:t>
            </a:r>
            <a:endParaRPr lang="en-US" sz="1000" dirty="0"/>
          </a:p>
        </p:txBody>
      </p:sp>
      <p:sp>
        <p:nvSpPr>
          <p:cNvPr id="115" name="Oval 114"/>
          <p:cNvSpPr/>
          <p:nvPr/>
        </p:nvSpPr>
        <p:spPr>
          <a:xfrm>
            <a:off x="3697455" y="1614998"/>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TextBox 113"/>
          <p:cNvSpPr txBox="1"/>
          <p:nvPr/>
        </p:nvSpPr>
        <p:spPr>
          <a:xfrm>
            <a:off x="3679395" y="1571202"/>
            <a:ext cx="255987" cy="246221"/>
          </a:xfrm>
          <a:prstGeom prst="rect">
            <a:avLst/>
          </a:prstGeom>
          <a:noFill/>
        </p:spPr>
        <p:txBody>
          <a:bodyPr wrap="none" rtlCol="0">
            <a:spAutoFit/>
          </a:bodyPr>
          <a:lstStyle/>
          <a:p>
            <a:r>
              <a:rPr lang="en-US" sz="1000" dirty="0"/>
              <a:t>0</a:t>
            </a:r>
          </a:p>
        </p:txBody>
      </p:sp>
      <p:cxnSp>
        <p:nvCxnSpPr>
          <p:cNvPr id="116" name="Straight Connector 115"/>
          <p:cNvCxnSpPr/>
          <p:nvPr/>
        </p:nvCxnSpPr>
        <p:spPr>
          <a:xfrm>
            <a:off x="2141333" y="911911"/>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3700006" y="83202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TextBox 117"/>
          <p:cNvSpPr txBox="1"/>
          <p:nvPr/>
        </p:nvSpPr>
        <p:spPr>
          <a:xfrm>
            <a:off x="3677656" y="788800"/>
            <a:ext cx="255987" cy="246221"/>
          </a:xfrm>
          <a:prstGeom prst="rect">
            <a:avLst/>
          </a:prstGeom>
          <a:noFill/>
        </p:spPr>
        <p:txBody>
          <a:bodyPr wrap="none" rtlCol="0">
            <a:spAutoFit/>
          </a:bodyPr>
          <a:lstStyle/>
          <a:p>
            <a:r>
              <a:rPr lang="en-US" sz="1000" dirty="0" smtClean="0"/>
              <a:t>1</a:t>
            </a:r>
            <a:endParaRPr lang="en-US" sz="1000" dirty="0"/>
          </a:p>
        </p:txBody>
      </p:sp>
      <p:sp>
        <p:nvSpPr>
          <p:cNvPr id="23" name="Oval 22"/>
          <p:cNvSpPr/>
          <p:nvPr/>
        </p:nvSpPr>
        <p:spPr>
          <a:xfrm>
            <a:off x="4043230" y="970799"/>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043062" y="114329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043398" y="129569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043062" y="14480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021502" y="938528"/>
            <a:ext cx="255987" cy="246221"/>
          </a:xfrm>
          <a:prstGeom prst="rect">
            <a:avLst/>
          </a:prstGeom>
          <a:noFill/>
        </p:spPr>
        <p:txBody>
          <a:bodyPr wrap="none" rtlCol="0">
            <a:spAutoFit/>
          </a:bodyPr>
          <a:lstStyle/>
          <a:p>
            <a:r>
              <a:rPr lang="en-US" sz="1000" dirty="0" smtClean="0"/>
              <a:t>1</a:t>
            </a:r>
            <a:endParaRPr lang="en-US" sz="1000" dirty="0"/>
          </a:p>
        </p:txBody>
      </p:sp>
      <p:sp>
        <p:nvSpPr>
          <p:cNvPr id="28" name="TextBox 27"/>
          <p:cNvSpPr txBox="1"/>
          <p:nvPr/>
        </p:nvSpPr>
        <p:spPr>
          <a:xfrm>
            <a:off x="4020630" y="1101877"/>
            <a:ext cx="255987" cy="246221"/>
          </a:xfrm>
          <a:prstGeom prst="rect">
            <a:avLst/>
          </a:prstGeom>
          <a:noFill/>
        </p:spPr>
        <p:txBody>
          <a:bodyPr wrap="none" rtlCol="0">
            <a:spAutoFit/>
          </a:bodyPr>
          <a:lstStyle/>
          <a:p>
            <a:r>
              <a:rPr lang="en-US" sz="1000" dirty="0" smtClean="0"/>
              <a:t>1</a:t>
            </a:r>
            <a:endParaRPr lang="en-US" sz="1000" dirty="0"/>
          </a:p>
        </p:txBody>
      </p:sp>
      <p:sp>
        <p:nvSpPr>
          <p:cNvPr id="29" name="TextBox 28"/>
          <p:cNvSpPr txBox="1"/>
          <p:nvPr/>
        </p:nvSpPr>
        <p:spPr>
          <a:xfrm>
            <a:off x="4019758" y="1254277"/>
            <a:ext cx="255987" cy="246221"/>
          </a:xfrm>
          <a:prstGeom prst="rect">
            <a:avLst/>
          </a:prstGeom>
          <a:noFill/>
        </p:spPr>
        <p:txBody>
          <a:bodyPr wrap="none" rtlCol="0">
            <a:spAutoFit/>
          </a:bodyPr>
          <a:lstStyle/>
          <a:p>
            <a:r>
              <a:rPr lang="en-US" sz="1000" dirty="0" smtClean="0"/>
              <a:t>1</a:t>
            </a:r>
            <a:endParaRPr lang="en-US" sz="1000" dirty="0"/>
          </a:p>
        </p:txBody>
      </p:sp>
      <p:sp>
        <p:nvSpPr>
          <p:cNvPr id="31" name="Oval 30"/>
          <p:cNvSpPr/>
          <p:nvPr/>
        </p:nvSpPr>
        <p:spPr>
          <a:xfrm>
            <a:off x="4040847" y="16004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022787" y="1556695"/>
            <a:ext cx="255987" cy="246221"/>
          </a:xfrm>
          <a:prstGeom prst="rect">
            <a:avLst/>
          </a:prstGeom>
          <a:noFill/>
        </p:spPr>
        <p:txBody>
          <a:bodyPr wrap="none" rtlCol="0">
            <a:spAutoFit/>
          </a:bodyPr>
          <a:lstStyle/>
          <a:p>
            <a:r>
              <a:rPr lang="en-US" sz="1000" dirty="0"/>
              <a:t>0</a:t>
            </a:r>
          </a:p>
        </p:txBody>
      </p:sp>
      <p:sp>
        <p:nvSpPr>
          <p:cNvPr id="33" name="Oval 32"/>
          <p:cNvSpPr/>
          <p:nvPr/>
        </p:nvSpPr>
        <p:spPr>
          <a:xfrm>
            <a:off x="4043398" y="817513"/>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4021048" y="774293"/>
            <a:ext cx="255987" cy="246221"/>
          </a:xfrm>
          <a:prstGeom prst="rect">
            <a:avLst/>
          </a:prstGeom>
          <a:noFill/>
        </p:spPr>
        <p:txBody>
          <a:bodyPr wrap="none" rtlCol="0">
            <a:spAutoFit/>
          </a:bodyPr>
          <a:lstStyle/>
          <a:p>
            <a:r>
              <a:rPr lang="en-US" sz="1000" dirty="0" smtClean="0"/>
              <a:t>1</a:t>
            </a:r>
            <a:endParaRPr lang="en-US" sz="1000" dirty="0"/>
          </a:p>
        </p:txBody>
      </p:sp>
      <p:sp>
        <p:nvSpPr>
          <p:cNvPr id="35" name="TextBox 34"/>
          <p:cNvSpPr txBox="1"/>
          <p:nvPr/>
        </p:nvSpPr>
        <p:spPr>
          <a:xfrm>
            <a:off x="4021915" y="1413472"/>
            <a:ext cx="255987" cy="246221"/>
          </a:xfrm>
          <a:prstGeom prst="rect">
            <a:avLst/>
          </a:prstGeom>
          <a:noFill/>
        </p:spPr>
        <p:txBody>
          <a:bodyPr wrap="none" rtlCol="0">
            <a:spAutoFit/>
          </a:bodyPr>
          <a:lstStyle/>
          <a:p>
            <a:r>
              <a:rPr lang="en-US" sz="1000" dirty="0"/>
              <a:t>0</a:t>
            </a:r>
          </a:p>
        </p:txBody>
      </p:sp>
      <p:sp>
        <p:nvSpPr>
          <p:cNvPr id="2" name="Rectangle 1"/>
          <p:cNvSpPr/>
          <p:nvPr/>
        </p:nvSpPr>
        <p:spPr>
          <a:xfrm>
            <a:off x="3675494" y="785242"/>
            <a:ext cx="259888" cy="1043130"/>
          </a:xfrm>
          <a:prstGeom prst="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387215" y="96825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4387047" y="11407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387383" y="12931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4387047" y="144554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365487" y="935979"/>
            <a:ext cx="255987" cy="246221"/>
          </a:xfrm>
          <a:prstGeom prst="rect">
            <a:avLst/>
          </a:prstGeom>
          <a:noFill/>
        </p:spPr>
        <p:txBody>
          <a:bodyPr wrap="none" rtlCol="0">
            <a:spAutoFit/>
          </a:bodyPr>
          <a:lstStyle/>
          <a:p>
            <a:r>
              <a:rPr lang="en-US" sz="1000" dirty="0" smtClean="0"/>
              <a:t>1</a:t>
            </a:r>
            <a:endParaRPr lang="en-US" sz="1000" dirty="0"/>
          </a:p>
        </p:txBody>
      </p:sp>
      <p:sp>
        <p:nvSpPr>
          <p:cNvPr id="41" name="TextBox 40"/>
          <p:cNvSpPr txBox="1"/>
          <p:nvPr/>
        </p:nvSpPr>
        <p:spPr>
          <a:xfrm>
            <a:off x="4364615" y="1099328"/>
            <a:ext cx="255987" cy="246221"/>
          </a:xfrm>
          <a:prstGeom prst="rect">
            <a:avLst/>
          </a:prstGeom>
          <a:noFill/>
        </p:spPr>
        <p:txBody>
          <a:bodyPr wrap="none" rtlCol="0">
            <a:spAutoFit/>
          </a:bodyPr>
          <a:lstStyle/>
          <a:p>
            <a:r>
              <a:rPr lang="en-US" sz="1000" dirty="0" smtClean="0"/>
              <a:t>1</a:t>
            </a:r>
            <a:endParaRPr lang="en-US" sz="1000" dirty="0"/>
          </a:p>
        </p:txBody>
      </p:sp>
      <p:sp>
        <p:nvSpPr>
          <p:cNvPr id="42" name="TextBox 41"/>
          <p:cNvSpPr txBox="1"/>
          <p:nvPr/>
        </p:nvSpPr>
        <p:spPr>
          <a:xfrm>
            <a:off x="4363743" y="1251728"/>
            <a:ext cx="255987" cy="246221"/>
          </a:xfrm>
          <a:prstGeom prst="rect">
            <a:avLst/>
          </a:prstGeom>
          <a:noFill/>
        </p:spPr>
        <p:txBody>
          <a:bodyPr wrap="none" rtlCol="0">
            <a:spAutoFit/>
          </a:bodyPr>
          <a:lstStyle/>
          <a:p>
            <a:r>
              <a:rPr lang="en-US" sz="1000" dirty="0" smtClean="0"/>
              <a:t>1</a:t>
            </a:r>
            <a:endParaRPr lang="en-US" sz="1000" dirty="0"/>
          </a:p>
        </p:txBody>
      </p:sp>
      <p:sp>
        <p:nvSpPr>
          <p:cNvPr id="43" name="Oval 42"/>
          <p:cNvSpPr/>
          <p:nvPr/>
        </p:nvSpPr>
        <p:spPr>
          <a:xfrm>
            <a:off x="4384832" y="159794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4366772" y="1554146"/>
            <a:ext cx="255987" cy="246221"/>
          </a:xfrm>
          <a:prstGeom prst="rect">
            <a:avLst/>
          </a:prstGeom>
          <a:noFill/>
        </p:spPr>
        <p:txBody>
          <a:bodyPr wrap="none" rtlCol="0">
            <a:spAutoFit/>
          </a:bodyPr>
          <a:lstStyle/>
          <a:p>
            <a:r>
              <a:rPr lang="en-US" sz="1000" dirty="0"/>
              <a:t>0</a:t>
            </a:r>
          </a:p>
        </p:txBody>
      </p:sp>
      <p:sp>
        <p:nvSpPr>
          <p:cNvPr id="45" name="Oval 44"/>
          <p:cNvSpPr/>
          <p:nvPr/>
        </p:nvSpPr>
        <p:spPr>
          <a:xfrm>
            <a:off x="4387383" y="81496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TextBox 45"/>
          <p:cNvSpPr txBox="1"/>
          <p:nvPr/>
        </p:nvSpPr>
        <p:spPr>
          <a:xfrm>
            <a:off x="4365033" y="771744"/>
            <a:ext cx="255987" cy="246221"/>
          </a:xfrm>
          <a:prstGeom prst="rect">
            <a:avLst/>
          </a:prstGeom>
          <a:noFill/>
        </p:spPr>
        <p:txBody>
          <a:bodyPr wrap="none" rtlCol="0">
            <a:spAutoFit/>
          </a:bodyPr>
          <a:lstStyle/>
          <a:p>
            <a:r>
              <a:rPr lang="en-US" sz="1000" dirty="0" smtClean="0"/>
              <a:t>1</a:t>
            </a:r>
            <a:endParaRPr lang="en-US" sz="1000" dirty="0"/>
          </a:p>
        </p:txBody>
      </p:sp>
      <p:sp>
        <p:nvSpPr>
          <p:cNvPr id="47" name="TextBox 46"/>
          <p:cNvSpPr txBox="1"/>
          <p:nvPr/>
        </p:nvSpPr>
        <p:spPr>
          <a:xfrm>
            <a:off x="4365900" y="1410923"/>
            <a:ext cx="255987" cy="246221"/>
          </a:xfrm>
          <a:prstGeom prst="rect">
            <a:avLst/>
          </a:prstGeom>
          <a:noFill/>
        </p:spPr>
        <p:txBody>
          <a:bodyPr wrap="none" rtlCol="0">
            <a:spAutoFit/>
          </a:bodyPr>
          <a:lstStyle/>
          <a:p>
            <a:r>
              <a:rPr lang="en-US" sz="1000" dirty="0"/>
              <a:t>0</a:t>
            </a:r>
          </a:p>
        </p:txBody>
      </p:sp>
      <p:sp>
        <p:nvSpPr>
          <p:cNvPr id="48" name="Oval 47"/>
          <p:cNvSpPr/>
          <p:nvPr/>
        </p:nvSpPr>
        <p:spPr>
          <a:xfrm>
            <a:off x="4779599" y="98920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4779431" y="1161694"/>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779767" y="131409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779431" y="1466494"/>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4756127" y="1272680"/>
            <a:ext cx="255987" cy="246221"/>
          </a:xfrm>
          <a:prstGeom prst="rect">
            <a:avLst/>
          </a:prstGeom>
          <a:noFill/>
        </p:spPr>
        <p:txBody>
          <a:bodyPr wrap="none" rtlCol="0">
            <a:spAutoFit/>
          </a:bodyPr>
          <a:lstStyle/>
          <a:p>
            <a:r>
              <a:rPr lang="en-US" sz="1000" dirty="0" smtClean="0"/>
              <a:t>1</a:t>
            </a:r>
            <a:endParaRPr lang="en-US" sz="1000" dirty="0"/>
          </a:p>
        </p:txBody>
      </p:sp>
      <p:sp>
        <p:nvSpPr>
          <p:cNvPr id="55" name="Oval 54"/>
          <p:cNvSpPr/>
          <p:nvPr/>
        </p:nvSpPr>
        <p:spPr>
          <a:xfrm>
            <a:off x="4777216" y="1618894"/>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759156" y="1575098"/>
            <a:ext cx="255987" cy="246221"/>
          </a:xfrm>
          <a:prstGeom prst="rect">
            <a:avLst/>
          </a:prstGeom>
          <a:noFill/>
        </p:spPr>
        <p:txBody>
          <a:bodyPr wrap="none" rtlCol="0">
            <a:spAutoFit/>
          </a:bodyPr>
          <a:lstStyle/>
          <a:p>
            <a:r>
              <a:rPr lang="en-US" sz="1000" dirty="0"/>
              <a:t>0</a:t>
            </a:r>
          </a:p>
        </p:txBody>
      </p:sp>
      <p:sp>
        <p:nvSpPr>
          <p:cNvPr id="57" name="Oval 56"/>
          <p:cNvSpPr/>
          <p:nvPr/>
        </p:nvSpPr>
        <p:spPr>
          <a:xfrm>
            <a:off x="4779767" y="83591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TextBox 62"/>
          <p:cNvSpPr txBox="1"/>
          <p:nvPr/>
        </p:nvSpPr>
        <p:spPr>
          <a:xfrm>
            <a:off x="4757417" y="792696"/>
            <a:ext cx="255987" cy="246221"/>
          </a:xfrm>
          <a:prstGeom prst="rect">
            <a:avLst/>
          </a:prstGeom>
          <a:noFill/>
        </p:spPr>
        <p:txBody>
          <a:bodyPr wrap="none" rtlCol="0">
            <a:spAutoFit/>
          </a:bodyPr>
          <a:lstStyle/>
          <a:p>
            <a:r>
              <a:rPr lang="en-US" sz="1000" dirty="0" smtClean="0"/>
              <a:t>1</a:t>
            </a:r>
            <a:endParaRPr lang="en-US" sz="1000" dirty="0"/>
          </a:p>
        </p:txBody>
      </p:sp>
      <p:sp>
        <p:nvSpPr>
          <p:cNvPr id="64" name="TextBox 63"/>
          <p:cNvSpPr txBox="1"/>
          <p:nvPr/>
        </p:nvSpPr>
        <p:spPr>
          <a:xfrm>
            <a:off x="4758284" y="1431875"/>
            <a:ext cx="255987" cy="246221"/>
          </a:xfrm>
          <a:prstGeom prst="rect">
            <a:avLst/>
          </a:prstGeom>
          <a:noFill/>
        </p:spPr>
        <p:txBody>
          <a:bodyPr wrap="none" rtlCol="0">
            <a:spAutoFit/>
          </a:bodyPr>
          <a:lstStyle/>
          <a:p>
            <a:r>
              <a:rPr lang="en-US" sz="1000" dirty="0"/>
              <a:t>0</a:t>
            </a:r>
          </a:p>
        </p:txBody>
      </p:sp>
      <p:sp>
        <p:nvSpPr>
          <p:cNvPr id="65" name="TextBox 64"/>
          <p:cNvSpPr txBox="1"/>
          <p:nvPr/>
        </p:nvSpPr>
        <p:spPr>
          <a:xfrm>
            <a:off x="4757417" y="960363"/>
            <a:ext cx="255987" cy="246221"/>
          </a:xfrm>
          <a:prstGeom prst="rect">
            <a:avLst/>
          </a:prstGeom>
          <a:noFill/>
        </p:spPr>
        <p:txBody>
          <a:bodyPr wrap="none" rtlCol="0">
            <a:spAutoFit/>
          </a:bodyPr>
          <a:lstStyle/>
          <a:p>
            <a:r>
              <a:rPr lang="en-US" sz="1000" dirty="0"/>
              <a:t>0</a:t>
            </a:r>
          </a:p>
        </p:txBody>
      </p:sp>
      <p:sp>
        <p:nvSpPr>
          <p:cNvPr id="67" name="TextBox 66"/>
          <p:cNvSpPr txBox="1"/>
          <p:nvPr/>
        </p:nvSpPr>
        <p:spPr>
          <a:xfrm>
            <a:off x="4761708" y="1112763"/>
            <a:ext cx="255987" cy="246221"/>
          </a:xfrm>
          <a:prstGeom prst="rect">
            <a:avLst/>
          </a:prstGeom>
          <a:noFill/>
        </p:spPr>
        <p:txBody>
          <a:bodyPr wrap="none" rtlCol="0">
            <a:spAutoFit/>
          </a:bodyPr>
          <a:lstStyle/>
          <a:p>
            <a:r>
              <a:rPr lang="en-US" sz="1000" dirty="0"/>
              <a:t>0</a:t>
            </a:r>
          </a:p>
        </p:txBody>
      </p:sp>
      <p:graphicFrame>
        <p:nvGraphicFramePr>
          <p:cNvPr id="68" name="Object 67"/>
          <p:cNvGraphicFramePr>
            <a:graphicFrameLocks noChangeAspect="1"/>
          </p:cNvGraphicFramePr>
          <p:nvPr>
            <p:extLst>
              <p:ext uri="{D42A27DB-BD31-4B8C-83A1-F6EECF244321}">
                <p14:modId xmlns:p14="http://schemas.microsoft.com/office/powerpoint/2010/main" val="3829918796"/>
              </p:ext>
            </p:extLst>
          </p:nvPr>
        </p:nvGraphicFramePr>
        <p:xfrm>
          <a:off x="6150814" y="814924"/>
          <a:ext cx="2353739" cy="1390314"/>
        </p:xfrm>
        <a:graphic>
          <a:graphicData uri="http://schemas.openxmlformats.org/presentationml/2006/ole">
            <mc:AlternateContent xmlns:mc="http://schemas.openxmlformats.org/markup-compatibility/2006">
              <mc:Choice xmlns:v="urn:schemas-microsoft-com:vml" Requires="v">
                <p:oleObj spid="_x0000_s13750" name="Equation" r:id="rId4" imgW="1447800" imgH="901700" progId="Equation.3">
                  <p:embed/>
                </p:oleObj>
              </mc:Choice>
              <mc:Fallback>
                <p:oleObj name="Equation" r:id="rId4" imgW="1447800" imgH="901700" progId="Equation.3">
                  <p:embed/>
                  <p:pic>
                    <p:nvPicPr>
                      <p:cNvPr id="0" name=""/>
                      <p:cNvPicPr/>
                      <p:nvPr/>
                    </p:nvPicPr>
                    <p:blipFill>
                      <a:blip r:embed="rId5"/>
                      <a:stretch>
                        <a:fillRect/>
                      </a:stretch>
                    </p:blipFill>
                    <p:spPr>
                      <a:xfrm>
                        <a:off x="6150814" y="814924"/>
                        <a:ext cx="2353739" cy="1390314"/>
                      </a:xfrm>
                      <a:prstGeom prst="rect">
                        <a:avLst/>
                      </a:prstGeom>
                    </p:spPr>
                  </p:pic>
                </p:oleObj>
              </mc:Fallback>
            </mc:AlternateContent>
          </a:graphicData>
        </a:graphic>
      </p:graphicFrame>
      <p:cxnSp>
        <p:nvCxnSpPr>
          <p:cNvPr id="69" name="Straight Arrow Connector 68"/>
          <p:cNvCxnSpPr/>
          <p:nvPr/>
        </p:nvCxnSpPr>
        <p:spPr>
          <a:xfrm>
            <a:off x="3825903" y="3207973"/>
            <a:ext cx="15163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3820869" y="2126723"/>
            <a:ext cx="0" cy="1081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820869" y="2353973"/>
            <a:ext cx="31733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3601474" y="2233534"/>
            <a:ext cx="255987" cy="246221"/>
          </a:xfrm>
          <a:prstGeom prst="rect">
            <a:avLst/>
          </a:prstGeom>
          <a:noFill/>
        </p:spPr>
        <p:txBody>
          <a:bodyPr wrap="none" rtlCol="0">
            <a:spAutoFit/>
          </a:bodyPr>
          <a:lstStyle/>
          <a:p>
            <a:r>
              <a:rPr lang="en-US" sz="1000" dirty="0" smtClean="0"/>
              <a:t>1</a:t>
            </a:r>
            <a:endParaRPr lang="en-US" sz="1000" dirty="0"/>
          </a:p>
        </p:txBody>
      </p:sp>
      <p:sp>
        <p:nvSpPr>
          <p:cNvPr id="75" name="TextBox 74"/>
          <p:cNvSpPr txBox="1"/>
          <p:nvPr/>
        </p:nvSpPr>
        <p:spPr>
          <a:xfrm>
            <a:off x="3600602" y="3038395"/>
            <a:ext cx="255987" cy="246221"/>
          </a:xfrm>
          <a:prstGeom prst="rect">
            <a:avLst/>
          </a:prstGeom>
          <a:noFill/>
        </p:spPr>
        <p:txBody>
          <a:bodyPr wrap="none" rtlCol="0">
            <a:spAutoFit/>
          </a:bodyPr>
          <a:lstStyle/>
          <a:p>
            <a:r>
              <a:rPr lang="en-US" sz="1000" dirty="0"/>
              <a:t>0</a:t>
            </a:r>
          </a:p>
        </p:txBody>
      </p:sp>
      <p:cxnSp>
        <p:nvCxnSpPr>
          <p:cNvPr id="76" name="Straight Connector 75"/>
          <p:cNvCxnSpPr/>
          <p:nvPr/>
        </p:nvCxnSpPr>
        <p:spPr>
          <a:xfrm>
            <a:off x="4138201" y="2353973"/>
            <a:ext cx="0" cy="33941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4138201" y="2693383"/>
            <a:ext cx="64286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3623370" y="1858604"/>
            <a:ext cx="394997" cy="246221"/>
          </a:xfrm>
          <a:prstGeom prst="rect">
            <a:avLst/>
          </a:prstGeom>
          <a:noFill/>
        </p:spPr>
        <p:txBody>
          <a:bodyPr wrap="none" rtlCol="0">
            <a:spAutoFit/>
          </a:bodyPr>
          <a:lstStyle/>
          <a:p>
            <a:r>
              <a:rPr lang="en-US" sz="1000" dirty="0" smtClean="0"/>
              <a:t>x=0</a:t>
            </a:r>
            <a:endParaRPr lang="en-US" sz="1000" dirty="0"/>
          </a:p>
        </p:txBody>
      </p:sp>
      <p:sp>
        <p:nvSpPr>
          <p:cNvPr id="81" name="TextBox 80"/>
          <p:cNvSpPr txBox="1"/>
          <p:nvPr/>
        </p:nvSpPr>
        <p:spPr>
          <a:xfrm>
            <a:off x="3975159" y="1844097"/>
            <a:ext cx="469888" cy="246221"/>
          </a:xfrm>
          <a:prstGeom prst="rect">
            <a:avLst/>
          </a:prstGeom>
          <a:noFill/>
        </p:spPr>
        <p:txBody>
          <a:bodyPr wrap="none" rtlCol="0">
            <a:spAutoFit/>
          </a:bodyPr>
          <a:lstStyle/>
          <a:p>
            <a:r>
              <a:rPr lang="en-US" sz="1000" dirty="0"/>
              <a:t>x</a:t>
            </a:r>
            <a:r>
              <a:rPr lang="en-US" sz="1000" dirty="0" smtClean="0"/>
              <a:t>=+1</a:t>
            </a:r>
            <a:endParaRPr lang="en-US" sz="1000" dirty="0"/>
          </a:p>
        </p:txBody>
      </p:sp>
      <p:sp>
        <p:nvSpPr>
          <p:cNvPr id="82" name="TextBox 81"/>
          <p:cNvSpPr txBox="1"/>
          <p:nvPr/>
        </p:nvSpPr>
        <p:spPr>
          <a:xfrm>
            <a:off x="4311180" y="1839379"/>
            <a:ext cx="469888" cy="246221"/>
          </a:xfrm>
          <a:prstGeom prst="rect">
            <a:avLst/>
          </a:prstGeom>
          <a:noFill/>
        </p:spPr>
        <p:txBody>
          <a:bodyPr wrap="none" rtlCol="0">
            <a:spAutoFit/>
          </a:bodyPr>
          <a:lstStyle/>
          <a:p>
            <a:r>
              <a:rPr lang="en-US" sz="1000" dirty="0"/>
              <a:t>x</a:t>
            </a:r>
            <a:r>
              <a:rPr lang="en-US" sz="1000" dirty="0" smtClean="0"/>
              <a:t>=+2</a:t>
            </a:r>
            <a:endParaRPr lang="en-US" sz="1000" dirty="0"/>
          </a:p>
        </p:txBody>
      </p:sp>
      <p:sp>
        <p:nvSpPr>
          <p:cNvPr id="83" name="TextBox 82"/>
          <p:cNvSpPr txBox="1"/>
          <p:nvPr/>
        </p:nvSpPr>
        <p:spPr>
          <a:xfrm>
            <a:off x="4704291" y="1838435"/>
            <a:ext cx="758435" cy="246221"/>
          </a:xfrm>
          <a:prstGeom prst="rect">
            <a:avLst/>
          </a:prstGeom>
          <a:noFill/>
        </p:spPr>
        <p:txBody>
          <a:bodyPr wrap="square" rtlCol="0">
            <a:spAutoFit/>
          </a:bodyPr>
          <a:lstStyle/>
          <a:p>
            <a:r>
              <a:rPr lang="en-US" sz="1000" dirty="0"/>
              <a:t>x</a:t>
            </a:r>
            <a:r>
              <a:rPr lang="en-US" sz="1000" dirty="0" smtClean="0"/>
              <a:t>=+3</a:t>
            </a:r>
            <a:endParaRPr lang="en-US" sz="1000" dirty="0"/>
          </a:p>
        </p:txBody>
      </p:sp>
      <p:sp>
        <p:nvSpPr>
          <p:cNvPr id="84" name="TextBox 83"/>
          <p:cNvSpPr txBox="1"/>
          <p:nvPr/>
        </p:nvSpPr>
        <p:spPr>
          <a:xfrm>
            <a:off x="2452267" y="3624024"/>
            <a:ext cx="4445936" cy="523220"/>
          </a:xfrm>
          <a:prstGeom prst="rect">
            <a:avLst/>
          </a:prstGeom>
          <a:noFill/>
        </p:spPr>
        <p:txBody>
          <a:bodyPr wrap="none" rtlCol="0">
            <a:spAutoFit/>
          </a:bodyPr>
          <a:lstStyle/>
          <a:p>
            <a:r>
              <a:rPr lang="en-US" dirty="0" smtClean="0"/>
              <a:t>How many unique haplotypes carrying the core SNP?</a:t>
            </a:r>
          </a:p>
          <a:p>
            <a:r>
              <a:rPr lang="en-US" dirty="0" smtClean="0"/>
              <a:t>What is their frequency?</a:t>
            </a:r>
            <a:endParaRPr lang="en-US" dirty="0"/>
          </a:p>
        </p:txBody>
      </p:sp>
    </p:spTree>
    <p:extLst>
      <p:ext uri="{BB962C8B-B14F-4D97-AF65-F5344CB8AC3E}">
        <p14:creationId xmlns:p14="http://schemas.microsoft.com/office/powerpoint/2010/main" val="384108727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75384"/>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Extended Haplotype </a:t>
            </a:r>
            <a:r>
              <a:rPr lang="en-US" sz="2800" b="1" dirty="0" err="1" smtClean="0">
                <a:solidFill>
                  <a:schemeClr val="dk1"/>
                </a:solidFill>
              </a:rPr>
              <a:t>Homozygosity</a:t>
            </a:r>
            <a:endParaRPr lang="en-US" sz="2800" b="1" dirty="0">
              <a:solidFill>
                <a:schemeClr val="dk1"/>
              </a:solidFill>
            </a:endParaRPr>
          </a:p>
        </p:txBody>
      </p:sp>
      <p:cxnSp>
        <p:nvCxnSpPr>
          <p:cNvPr id="58" name="Straight Connector 57"/>
          <p:cNvCxnSpPr/>
          <p:nvPr/>
        </p:nvCxnSpPr>
        <p:spPr>
          <a:xfrm>
            <a:off x="2141165" y="106519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1165" y="122295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141165" y="1377896"/>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141165" y="154161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141165" y="1699378"/>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Oval 65"/>
          <p:cNvSpPr/>
          <p:nvPr/>
        </p:nvSpPr>
        <p:spPr>
          <a:xfrm>
            <a:off x="3699838" y="98530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p:nvPr/>
        </p:nvSpPr>
        <p:spPr>
          <a:xfrm>
            <a:off x="3699670" y="11577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700006" y="13101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699670" y="14625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678110" y="953035"/>
            <a:ext cx="255987" cy="246221"/>
          </a:xfrm>
          <a:prstGeom prst="rect">
            <a:avLst/>
          </a:prstGeom>
          <a:noFill/>
        </p:spPr>
        <p:txBody>
          <a:bodyPr wrap="none" rtlCol="0">
            <a:spAutoFit/>
          </a:bodyPr>
          <a:lstStyle/>
          <a:p>
            <a:r>
              <a:rPr lang="en-US" sz="1000" dirty="0" smtClean="0"/>
              <a:t>1</a:t>
            </a:r>
            <a:endParaRPr lang="en-US" sz="1000" dirty="0"/>
          </a:p>
        </p:txBody>
      </p:sp>
      <p:sp>
        <p:nvSpPr>
          <p:cNvPr id="79" name="TextBox 78"/>
          <p:cNvSpPr txBox="1"/>
          <p:nvPr/>
        </p:nvSpPr>
        <p:spPr>
          <a:xfrm>
            <a:off x="3677238" y="1116384"/>
            <a:ext cx="255987" cy="246221"/>
          </a:xfrm>
          <a:prstGeom prst="rect">
            <a:avLst/>
          </a:prstGeom>
          <a:noFill/>
        </p:spPr>
        <p:txBody>
          <a:bodyPr wrap="none" rtlCol="0">
            <a:spAutoFit/>
          </a:bodyPr>
          <a:lstStyle/>
          <a:p>
            <a:r>
              <a:rPr lang="en-US" sz="1000" dirty="0" smtClean="0"/>
              <a:t>1</a:t>
            </a:r>
            <a:endParaRPr lang="en-US" sz="1000" dirty="0"/>
          </a:p>
        </p:txBody>
      </p:sp>
      <p:sp>
        <p:nvSpPr>
          <p:cNvPr id="112" name="TextBox 111"/>
          <p:cNvSpPr txBox="1"/>
          <p:nvPr/>
        </p:nvSpPr>
        <p:spPr>
          <a:xfrm>
            <a:off x="3676366" y="1268784"/>
            <a:ext cx="255987" cy="246221"/>
          </a:xfrm>
          <a:prstGeom prst="rect">
            <a:avLst/>
          </a:prstGeom>
          <a:noFill/>
        </p:spPr>
        <p:txBody>
          <a:bodyPr wrap="none" rtlCol="0">
            <a:spAutoFit/>
          </a:bodyPr>
          <a:lstStyle/>
          <a:p>
            <a:r>
              <a:rPr lang="en-US" sz="1000" dirty="0" smtClean="0"/>
              <a:t>1</a:t>
            </a:r>
            <a:endParaRPr lang="en-US" sz="1000" dirty="0"/>
          </a:p>
        </p:txBody>
      </p:sp>
      <p:sp>
        <p:nvSpPr>
          <p:cNvPr id="113" name="TextBox 112"/>
          <p:cNvSpPr txBox="1"/>
          <p:nvPr/>
        </p:nvSpPr>
        <p:spPr>
          <a:xfrm>
            <a:off x="3675494" y="1421184"/>
            <a:ext cx="255987" cy="246221"/>
          </a:xfrm>
          <a:prstGeom prst="rect">
            <a:avLst/>
          </a:prstGeom>
          <a:noFill/>
        </p:spPr>
        <p:txBody>
          <a:bodyPr wrap="none" rtlCol="0">
            <a:spAutoFit/>
          </a:bodyPr>
          <a:lstStyle/>
          <a:p>
            <a:r>
              <a:rPr lang="en-US" sz="1000" dirty="0" smtClean="0"/>
              <a:t>1</a:t>
            </a:r>
            <a:endParaRPr lang="en-US" sz="1000" dirty="0"/>
          </a:p>
        </p:txBody>
      </p:sp>
      <p:sp>
        <p:nvSpPr>
          <p:cNvPr id="115" name="Oval 114"/>
          <p:cNvSpPr/>
          <p:nvPr/>
        </p:nvSpPr>
        <p:spPr>
          <a:xfrm>
            <a:off x="3697455" y="1614998"/>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TextBox 113"/>
          <p:cNvSpPr txBox="1"/>
          <p:nvPr/>
        </p:nvSpPr>
        <p:spPr>
          <a:xfrm>
            <a:off x="3679395" y="1571202"/>
            <a:ext cx="255987" cy="246221"/>
          </a:xfrm>
          <a:prstGeom prst="rect">
            <a:avLst/>
          </a:prstGeom>
          <a:noFill/>
        </p:spPr>
        <p:txBody>
          <a:bodyPr wrap="none" rtlCol="0">
            <a:spAutoFit/>
          </a:bodyPr>
          <a:lstStyle/>
          <a:p>
            <a:r>
              <a:rPr lang="en-US" sz="1000" dirty="0"/>
              <a:t>0</a:t>
            </a:r>
          </a:p>
        </p:txBody>
      </p:sp>
      <p:cxnSp>
        <p:nvCxnSpPr>
          <p:cNvPr id="116" name="Straight Connector 115"/>
          <p:cNvCxnSpPr/>
          <p:nvPr/>
        </p:nvCxnSpPr>
        <p:spPr>
          <a:xfrm>
            <a:off x="2141333" y="911911"/>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3700006" y="83202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TextBox 117"/>
          <p:cNvSpPr txBox="1"/>
          <p:nvPr/>
        </p:nvSpPr>
        <p:spPr>
          <a:xfrm>
            <a:off x="3677656" y="788800"/>
            <a:ext cx="255987" cy="246221"/>
          </a:xfrm>
          <a:prstGeom prst="rect">
            <a:avLst/>
          </a:prstGeom>
          <a:noFill/>
        </p:spPr>
        <p:txBody>
          <a:bodyPr wrap="none" rtlCol="0">
            <a:spAutoFit/>
          </a:bodyPr>
          <a:lstStyle/>
          <a:p>
            <a:r>
              <a:rPr lang="en-US" sz="1000" dirty="0" smtClean="0"/>
              <a:t>1</a:t>
            </a:r>
            <a:endParaRPr lang="en-US" sz="1000" dirty="0"/>
          </a:p>
        </p:txBody>
      </p:sp>
      <p:sp>
        <p:nvSpPr>
          <p:cNvPr id="23" name="Oval 22"/>
          <p:cNvSpPr/>
          <p:nvPr/>
        </p:nvSpPr>
        <p:spPr>
          <a:xfrm>
            <a:off x="4043230" y="970799"/>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043062" y="114329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043398" y="129569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043062" y="14480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021502" y="938528"/>
            <a:ext cx="255987" cy="246221"/>
          </a:xfrm>
          <a:prstGeom prst="rect">
            <a:avLst/>
          </a:prstGeom>
          <a:noFill/>
        </p:spPr>
        <p:txBody>
          <a:bodyPr wrap="none" rtlCol="0">
            <a:spAutoFit/>
          </a:bodyPr>
          <a:lstStyle/>
          <a:p>
            <a:r>
              <a:rPr lang="en-US" sz="1000" dirty="0" smtClean="0"/>
              <a:t>1</a:t>
            </a:r>
            <a:endParaRPr lang="en-US" sz="1000" dirty="0"/>
          </a:p>
        </p:txBody>
      </p:sp>
      <p:sp>
        <p:nvSpPr>
          <p:cNvPr id="28" name="TextBox 27"/>
          <p:cNvSpPr txBox="1"/>
          <p:nvPr/>
        </p:nvSpPr>
        <p:spPr>
          <a:xfrm>
            <a:off x="4020630" y="1101877"/>
            <a:ext cx="255987" cy="246221"/>
          </a:xfrm>
          <a:prstGeom prst="rect">
            <a:avLst/>
          </a:prstGeom>
          <a:noFill/>
        </p:spPr>
        <p:txBody>
          <a:bodyPr wrap="none" rtlCol="0">
            <a:spAutoFit/>
          </a:bodyPr>
          <a:lstStyle/>
          <a:p>
            <a:r>
              <a:rPr lang="en-US" sz="1000" dirty="0" smtClean="0"/>
              <a:t>1</a:t>
            </a:r>
            <a:endParaRPr lang="en-US" sz="1000" dirty="0"/>
          </a:p>
        </p:txBody>
      </p:sp>
      <p:sp>
        <p:nvSpPr>
          <p:cNvPr id="29" name="TextBox 28"/>
          <p:cNvSpPr txBox="1"/>
          <p:nvPr/>
        </p:nvSpPr>
        <p:spPr>
          <a:xfrm>
            <a:off x="4019758" y="1254277"/>
            <a:ext cx="255987" cy="246221"/>
          </a:xfrm>
          <a:prstGeom prst="rect">
            <a:avLst/>
          </a:prstGeom>
          <a:noFill/>
        </p:spPr>
        <p:txBody>
          <a:bodyPr wrap="none" rtlCol="0">
            <a:spAutoFit/>
          </a:bodyPr>
          <a:lstStyle/>
          <a:p>
            <a:r>
              <a:rPr lang="en-US" sz="1000" dirty="0" smtClean="0"/>
              <a:t>1</a:t>
            </a:r>
            <a:endParaRPr lang="en-US" sz="1000" dirty="0"/>
          </a:p>
        </p:txBody>
      </p:sp>
      <p:sp>
        <p:nvSpPr>
          <p:cNvPr id="31" name="Oval 30"/>
          <p:cNvSpPr/>
          <p:nvPr/>
        </p:nvSpPr>
        <p:spPr>
          <a:xfrm>
            <a:off x="4040847" y="16004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022787" y="1556695"/>
            <a:ext cx="255987" cy="246221"/>
          </a:xfrm>
          <a:prstGeom prst="rect">
            <a:avLst/>
          </a:prstGeom>
          <a:noFill/>
        </p:spPr>
        <p:txBody>
          <a:bodyPr wrap="none" rtlCol="0">
            <a:spAutoFit/>
          </a:bodyPr>
          <a:lstStyle/>
          <a:p>
            <a:r>
              <a:rPr lang="en-US" sz="1000" dirty="0"/>
              <a:t>0</a:t>
            </a:r>
          </a:p>
        </p:txBody>
      </p:sp>
      <p:sp>
        <p:nvSpPr>
          <p:cNvPr id="33" name="Oval 32"/>
          <p:cNvSpPr/>
          <p:nvPr/>
        </p:nvSpPr>
        <p:spPr>
          <a:xfrm>
            <a:off x="4043398" y="817513"/>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4021048" y="774293"/>
            <a:ext cx="255987" cy="246221"/>
          </a:xfrm>
          <a:prstGeom prst="rect">
            <a:avLst/>
          </a:prstGeom>
          <a:noFill/>
        </p:spPr>
        <p:txBody>
          <a:bodyPr wrap="none" rtlCol="0">
            <a:spAutoFit/>
          </a:bodyPr>
          <a:lstStyle/>
          <a:p>
            <a:r>
              <a:rPr lang="en-US" sz="1000" dirty="0" smtClean="0"/>
              <a:t>1</a:t>
            </a:r>
            <a:endParaRPr lang="en-US" sz="1000" dirty="0"/>
          </a:p>
        </p:txBody>
      </p:sp>
      <p:sp>
        <p:nvSpPr>
          <p:cNvPr id="35" name="TextBox 34"/>
          <p:cNvSpPr txBox="1"/>
          <p:nvPr/>
        </p:nvSpPr>
        <p:spPr>
          <a:xfrm>
            <a:off x="4021915" y="1413472"/>
            <a:ext cx="255987" cy="246221"/>
          </a:xfrm>
          <a:prstGeom prst="rect">
            <a:avLst/>
          </a:prstGeom>
          <a:noFill/>
        </p:spPr>
        <p:txBody>
          <a:bodyPr wrap="none" rtlCol="0">
            <a:spAutoFit/>
          </a:bodyPr>
          <a:lstStyle/>
          <a:p>
            <a:r>
              <a:rPr lang="en-US" sz="1000" dirty="0"/>
              <a:t>0</a:t>
            </a:r>
          </a:p>
        </p:txBody>
      </p:sp>
      <p:sp>
        <p:nvSpPr>
          <p:cNvPr id="2" name="Rectangle 1"/>
          <p:cNvSpPr/>
          <p:nvPr/>
        </p:nvSpPr>
        <p:spPr>
          <a:xfrm>
            <a:off x="3675494" y="785242"/>
            <a:ext cx="259888" cy="1043130"/>
          </a:xfrm>
          <a:prstGeom prst="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387215" y="96825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4387047" y="11407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387383" y="12931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4387047" y="144554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365487" y="935979"/>
            <a:ext cx="255987" cy="246221"/>
          </a:xfrm>
          <a:prstGeom prst="rect">
            <a:avLst/>
          </a:prstGeom>
          <a:noFill/>
        </p:spPr>
        <p:txBody>
          <a:bodyPr wrap="none" rtlCol="0">
            <a:spAutoFit/>
          </a:bodyPr>
          <a:lstStyle/>
          <a:p>
            <a:r>
              <a:rPr lang="en-US" sz="1000" dirty="0" smtClean="0"/>
              <a:t>1</a:t>
            </a:r>
            <a:endParaRPr lang="en-US" sz="1000" dirty="0"/>
          </a:p>
        </p:txBody>
      </p:sp>
      <p:sp>
        <p:nvSpPr>
          <p:cNvPr id="41" name="TextBox 40"/>
          <p:cNvSpPr txBox="1"/>
          <p:nvPr/>
        </p:nvSpPr>
        <p:spPr>
          <a:xfrm>
            <a:off x="4364615" y="1099328"/>
            <a:ext cx="255987" cy="246221"/>
          </a:xfrm>
          <a:prstGeom prst="rect">
            <a:avLst/>
          </a:prstGeom>
          <a:noFill/>
        </p:spPr>
        <p:txBody>
          <a:bodyPr wrap="none" rtlCol="0">
            <a:spAutoFit/>
          </a:bodyPr>
          <a:lstStyle/>
          <a:p>
            <a:r>
              <a:rPr lang="en-US" sz="1000" dirty="0" smtClean="0"/>
              <a:t>1</a:t>
            </a:r>
            <a:endParaRPr lang="en-US" sz="1000" dirty="0"/>
          </a:p>
        </p:txBody>
      </p:sp>
      <p:sp>
        <p:nvSpPr>
          <p:cNvPr id="42" name="TextBox 41"/>
          <p:cNvSpPr txBox="1"/>
          <p:nvPr/>
        </p:nvSpPr>
        <p:spPr>
          <a:xfrm>
            <a:off x="4363743" y="1251728"/>
            <a:ext cx="255987" cy="246221"/>
          </a:xfrm>
          <a:prstGeom prst="rect">
            <a:avLst/>
          </a:prstGeom>
          <a:noFill/>
        </p:spPr>
        <p:txBody>
          <a:bodyPr wrap="none" rtlCol="0">
            <a:spAutoFit/>
          </a:bodyPr>
          <a:lstStyle/>
          <a:p>
            <a:r>
              <a:rPr lang="en-US" sz="1000" dirty="0" smtClean="0"/>
              <a:t>1</a:t>
            </a:r>
            <a:endParaRPr lang="en-US" sz="1000" dirty="0"/>
          </a:p>
        </p:txBody>
      </p:sp>
      <p:sp>
        <p:nvSpPr>
          <p:cNvPr id="43" name="Oval 42"/>
          <p:cNvSpPr/>
          <p:nvPr/>
        </p:nvSpPr>
        <p:spPr>
          <a:xfrm>
            <a:off x="4384832" y="159794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4366772" y="1554146"/>
            <a:ext cx="255987" cy="246221"/>
          </a:xfrm>
          <a:prstGeom prst="rect">
            <a:avLst/>
          </a:prstGeom>
          <a:noFill/>
        </p:spPr>
        <p:txBody>
          <a:bodyPr wrap="none" rtlCol="0">
            <a:spAutoFit/>
          </a:bodyPr>
          <a:lstStyle/>
          <a:p>
            <a:r>
              <a:rPr lang="en-US" sz="1000" dirty="0"/>
              <a:t>0</a:t>
            </a:r>
          </a:p>
        </p:txBody>
      </p:sp>
      <p:sp>
        <p:nvSpPr>
          <p:cNvPr id="45" name="Oval 44"/>
          <p:cNvSpPr/>
          <p:nvPr/>
        </p:nvSpPr>
        <p:spPr>
          <a:xfrm>
            <a:off x="4387383" y="81496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TextBox 45"/>
          <p:cNvSpPr txBox="1"/>
          <p:nvPr/>
        </p:nvSpPr>
        <p:spPr>
          <a:xfrm>
            <a:off x="4365033" y="771744"/>
            <a:ext cx="255987" cy="246221"/>
          </a:xfrm>
          <a:prstGeom prst="rect">
            <a:avLst/>
          </a:prstGeom>
          <a:noFill/>
        </p:spPr>
        <p:txBody>
          <a:bodyPr wrap="none" rtlCol="0">
            <a:spAutoFit/>
          </a:bodyPr>
          <a:lstStyle/>
          <a:p>
            <a:r>
              <a:rPr lang="en-US" sz="1000" dirty="0" smtClean="0"/>
              <a:t>1</a:t>
            </a:r>
            <a:endParaRPr lang="en-US" sz="1000" dirty="0"/>
          </a:p>
        </p:txBody>
      </p:sp>
      <p:sp>
        <p:nvSpPr>
          <p:cNvPr id="47" name="TextBox 46"/>
          <p:cNvSpPr txBox="1"/>
          <p:nvPr/>
        </p:nvSpPr>
        <p:spPr>
          <a:xfrm>
            <a:off x="4365900" y="1410923"/>
            <a:ext cx="255987" cy="246221"/>
          </a:xfrm>
          <a:prstGeom prst="rect">
            <a:avLst/>
          </a:prstGeom>
          <a:noFill/>
        </p:spPr>
        <p:txBody>
          <a:bodyPr wrap="none" rtlCol="0">
            <a:spAutoFit/>
          </a:bodyPr>
          <a:lstStyle/>
          <a:p>
            <a:r>
              <a:rPr lang="en-US" sz="1000" dirty="0"/>
              <a:t>0</a:t>
            </a:r>
          </a:p>
        </p:txBody>
      </p:sp>
      <p:sp>
        <p:nvSpPr>
          <p:cNvPr id="48" name="Oval 47"/>
          <p:cNvSpPr/>
          <p:nvPr/>
        </p:nvSpPr>
        <p:spPr>
          <a:xfrm>
            <a:off x="4779599" y="98920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4779431" y="1161694"/>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779767" y="131409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779431" y="1466494"/>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4756127" y="1272680"/>
            <a:ext cx="255987" cy="246221"/>
          </a:xfrm>
          <a:prstGeom prst="rect">
            <a:avLst/>
          </a:prstGeom>
          <a:noFill/>
        </p:spPr>
        <p:txBody>
          <a:bodyPr wrap="none" rtlCol="0">
            <a:spAutoFit/>
          </a:bodyPr>
          <a:lstStyle/>
          <a:p>
            <a:r>
              <a:rPr lang="en-US" sz="1000" dirty="0" smtClean="0"/>
              <a:t>1</a:t>
            </a:r>
            <a:endParaRPr lang="en-US" sz="1000" dirty="0"/>
          </a:p>
        </p:txBody>
      </p:sp>
      <p:sp>
        <p:nvSpPr>
          <p:cNvPr id="55" name="Oval 54"/>
          <p:cNvSpPr/>
          <p:nvPr/>
        </p:nvSpPr>
        <p:spPr>
          <a:xfrm>
            <a:off x="4777216" y="1618894"/>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759156" y="1575098"/>
            <a:ext cx="255987" cy="246221"/>
          </a:xfrm>
          <a:prstGeom prst="rect">
            <a:avLst/>
          </a:prstGeom>
          <a:noFill/>
        </p:spPr>
        <p:txBody>
          <a:bodyPr wrap="none" rtlCol="0">
            <a:spAutoFit/>
          </a:bodyPr>
          <a:lstStyle/>
          <a:p>
            <a:r>
              <a:rPr lang="en-US" sz="1000" dirty="0"/>
              <a:t>0</a:t>
            </a:r>
          </a:p>
        </p:txBody>
      </p:sp>
      <p:sp>
        <p:nvSpPr>
          <p:cNvPr id="57" name="Oval 56"/>
          <p:cNvSpPr/>
          <p:nvPr/>
        </p:nvSpPr>
        <p:spPr>
          <a:xfrm>
            <a:off x="4779767" y="83591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TextBox 62"/>
          <p:cNvSpPr txBox="1"/>
          <p:nvPr/>
        </p:nvSpPr>
        <p:spPr>
          <a:xfrm>
            <a:off x="4757417" y="792696"/>
            <a:ext cx="255987" cy="246221"/>
          </a:xfrm>
          <a:prstGeom prst="rect">
            <a:avLst/>
          </a:prstGeom>
          <a:noFill/>
        </p:spPr>
        <p:txBody>
          <a:bodyPr wrap="none" rtlCol="0">
            <a:spAutoFit/>
          </a:bodyPr>
          <a:lstStyle/>
          <a:p>
            <a:r>
              <a:rPr lang="en-US" sz="1000" dirty="0" smtClean="0"/>
              <a:t>1</a:t>
            </a:r>
            <a:endParaRPr lang="en-US" sz="1000" dirty="0"/>
          </a:p>
        </p:txBody>
      </p:sp>
      <p:sp>
        <p:nvSpPr>
          <p:cNvPr id="64" name="TextBox 63"/>
          <p:cNvSpPr txBox="1"/>
          <p:nvPr/>
        </p:nvSpPr>
        <p:spPr>
          <a:xfrm>
            <a:off x="4758284" y="1431875"/>
            <a:ext cx="255987" cy="246221"/>
          </a:xfrm>
          <a:prstGeom prst="rect">
            <a:avLst/>
          </a:prstGeom>
          <a:noFill/>
        </p:spPr>
        <p:txBody>
          <a:bodyPr wrap="none" rtlCol="0">
            <a:spAutoFit/>
          </a:bodyPr>
          <a:lstStyle/>
          <a:p>
            <a:r>
              <a:rPr lang="en-US" sz="1000" dirty="0"/>
              <a:t>0</a:t>
            </a:r>
          </a:p>
        </p:txBody>
      </p:sp>
      <p:sp>
        <p:nvSpPr>
          <p:cNvPr id="65" name="TextBox 64"/>
          <p:cNvSpPr txBox="1"/>
          <p:nvPr/>
        </p:nvSpPr>
        <p:spPr>
          <a:xfrm>
            <a:off x="4757417" y="960363"/>
            <a:ext cx="255987" cy="246221"/>
          </a:xfrm>
          <a:prstGeom prst="rect">
            <a:avLst/>
          </a:prstGeom>
          <a:noFill/>
        </p:spPr>
        <p:txBody>
          <a:bodyPr wrap="none" rtlCol="0">
            <a:spAutoFit/>
          </a:bodyPr>
          <a:lstStyle/>
          <a:p>
            <a:r>
              <a:rPr lang="en-US" sz="1000" dirty="0"/>
              <a:t>0</a:t>
            </a:r>
          </a:p>
        </p:txBody>
      </p:sp>
      <p:sp>
        <p:nvSpPr>
          <p:cNvPr id="67" name="TextBox 66"/>
          <p:cNvSpPr txBox="1"/>
          <p:nvPr/>
        </p:nvSpPr>
        <p:spPr>
          <a:xfrm>
            <a:off x="4761708" y="1112763"/>
            <a:ext cx="255987" cy="246221"/>
          </a:xfrm>
          <a:prstGeom prst="rect">
            <a:avLst/>
          </a:prstGeom>
          <a:noFill/>
        </p:spPr>
        <p:txBody>
          <a:bodyPr wrap="none" rtlCol="0">
            <a:spAutoFit/>
          </a:bodyPr>
          <a:lstStyle/>
          <a:p>
            <a:r>
              <a:rPr lang="en-US" sz="1000" dirty="0"/>
              <a:t>0</a:t>
            </a:r>
          </a:p>
        </p:txBody>
      </p:sp>
      <p:graphicFrame>
        <p:nvGraphicFramePr>
          <p:cNvPr id="68" name="Object 67"/>
          <p:cNvGraphicFramePr>
            <a:graphicFrameLocks noChangeAspect="1"/>
          </p:cNvGraphicFramePr>
          <p:nvPr>
            <p:extLst>
              <p:ext uri="{D42A27DB-BD31-4B8C-83A1-F6EECF244321}">
                <p14:modId xmlns:p14="http://schemas.microsoft.com/office/powerpoint/2010/main" val="4153447143"/>
              </p:ext>
            </p:extLst>
          </p:nvPr>
        </p:nvGraphicFramePr>
        <p:xfrm>
          <a:off x="6150814" y="814924"/>
          <a:ext cx="2353739" cy="1390314"/>
        </p:xfrm>
        <a:graphic>
          <a:graphicData uri="http://schemas.openxmlformats.org/presentationml/2006/ole">
            <mc:AlternateContent xmlns:mc="http://schemas.openxmlformats.org/markup-compatibility/2006">
              <mc:Choice xmlns:v="urn:schemas-microsoft-com:vml" Requires="v">
                <p:oleObj spid="_x0000_s15198" name="Equation" r:id="rId4" imgW="1447800" imgH="901700" progId="Equation.3">
                  <p:embed/>
                </p:oleObj>
              </mc:Choice>
              <mc:Fallback>
                <p:oleObj name="Equation" r:id="rId4" imgW="1447800" imgH="901700" progId="Equation.3">
                  <p:embed/>
                  <p:pic>
                    <p:nvPicPr>
                      <p:cNvPr id="0" name=""/>
                      <p:cNvPicPr/>
                      <p:nvPr/>
                    </p:nvPicPr>
                    <p:blipFill>
                      <a:blip r:embed="rId5"/>
                      <a:stretch>
                        <a:fillRect/>
                      </a:stretch>
                    </p:blipFill>
                    <p:spPr>
                      <a:xfrm>
                        <a:off x="6150814" y="814924"/>
                        <a:ext cx="2353739" cy="1390314"/>
                      </a:xfrm>
                      <a:prstGeom prst="rect">
                        <a:avLst/>
                      </a:prstGeom>
                    </p:spPr>
                  </p:pic>
                </p:oleObj>
              </mc:Fallback>
            </mc:AlternateContent>
          </a:graphicData>
        </a:graphic>
      </p:graphicFrame>
      <p:cxnSp>
        <p:nvCxnSpPr>
          <p:cNvPr id="69" name="Straight Arrow Connector 68"/>
          <p:cNvCxnSpPr/>
          <p:nvPr/>
        </p:nvCxnSpPr>
        <p:spPr>
          <a:xfrm>
            <a:off x="3825903" y="3207973"/>
            <a:ext cx="15163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3820869" y="2126723"/>
            <a:ext cx="0" cy="1081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820869" y="2353973"/>
            <a:ext cx="31733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3601474" y="2233534"/>
            <a:ext cx="255987" cy="246221"/>
          </a:xfrm>
          <a:prstGeom prst="rect">
            <a:avLst/>
          </a:prstGeom>
          <a:noFill/>
        </p:spPr>
        <p:txBody>
          <a:bodyPr wrap="none" rtlCol="0">
            <a:spAutoFit/>
          </a:bodyPr>
          <a:lstStyle/>
          <a:p>
            <a:r>
              <a:rPr lang="en-US" sz="1000" dirty="0" smtClean="0"/>
              <a:t>1</a:t>
            </a:r>
            <a:endParaRPr lang="en-US" sz="1000" dirty="0"/>
          </a:p>
        </p:txBody>
      </p:sp>
      <p:sp>
        <p:nvSpPr>
          <p:cNvPr id="75" name="TextBox 74"/>
          <p:cNvSpPr txBox="1"/>
          <p:nvPr/>
        </p:nvSpPr>
        <p:spPr>
          <a:xfrm>
            <a:off x="3600602" y="3038395"/>
            <a:ext cx="255987" cy="246221"/>
          </a:xfrm>
          <a:prstGeom prst="rect">
            <a:avLst/>
          </a:prstGeom>
          <a:noFill/>
        </p:spPr>
        <p:txBody>
          <a:bodyPr wrap="none" rtlCol="0">
            <a:spAutoFit/>
          </a:bodyPr>
          <a:lstStyle/>
          <a:p>
            <a:r>
              <a:rPr lang="en-US" sz="1000" dirty="0"/>
              <a:t>0</a:t>
            </a:r>
          </a:p>
        </p:txBody>
      </p:sp>
      <p:cxnSp>
        <p:nvCxnSpPr>
          <p:cNvPr id="76" name="Straight Connector 75"/>
          <p:cNvCxnSpPr/>
          <p:nvPr/>
        </p:nvCxnSpPr>
        <p:spPr>
          <a:xfrm>
            <a:off x="4138201" y="2353973"/>
            <a:ext cx="0" cy="33941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4138201" y="2693383"/>
            <a:ext cx="64286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3623370" y="1858604"/>
            <a:ext cx="394997" cy="246221"/>
          </a:xfrm>
          <a:prstGeom prst="rect">
            <a:avLst/>
          </a:prstGeom>
          <a:noFill/>
        </p:spPr>
        <p:txBody>
          <a:bodyPr wrap="none" rtlCol="0">
            <a:spAutoFit/>
          </a:bodyPr>
          <a:lstStyle/>
          <a:p>
            <a:r>
              <a:rPr lang="en-US" sz="1000" dirty="0" smtClean="0"/>
              <a:t>x=0</a:t>
            </a:r>
            <a:endParaRPr lang="en-US" sz="1000" dirty="0"/>
          </a:p>
        </p:txBody>
      </p:sp>
      <p:sp>
        <p:nvSpPr>
          <p:cNvPr id="81" name="TextBox 80"/>
          <p:cNvSpPr txBox="1"/>
          <p:nvPr/>
        </p:nvSpPr>
        <p:spPr>
          <a:xfrm>
            <a:off x="3975159" y="1844097"/>
            <a:ext cx="469888" cy="246221"/>
          </a:xfrm>
          <a:prstGeom prst="rect">
            <a:avLst/>
          </a:prstGeom>
          <a:noFill/>
        </p:spPr>
        <p:txBody>
          <a:bodyPr wrap="none" rtlCol="0">
            <a:spAutoFit/>
          </a:bodyPr>
          <a:lstStyle/>
          <a:p>
            <a:r>
              <a:rPr lang="en-US" sz="1000" dirty="0"/>
              <a:t>x</a:t>
            </a:r>
            <a:r>
              <a:rPr lang="en-US" sz="1000" dirty="0" smtClean="0"/>
              <a:t>=+1</a:t>
            </a:r>
            <a:endParaRPr lang="en-US" sz="1000" dirty="0"/>
          </a:p>
        </p:txBody>
      </p:sp>
      <p:sp>
        <p:nvSpPr>
          <p:cNvPr id="82" name="TextBox 81"/>
          <p:cNvSpPr txBox="1"/>
          <p:nvPr/>
        </p:nvSpPr>
        <p:spPr>
          <a:xfrm>
            <a:off x="4311180" y="1839379"/>
            <a:ext cx="469888" cy="246221"/>
          </a:xfrm>
          <a:prstGeom prst="rect">
            <a:avLst/>
          </a:prstGeom>
          <a:noFill/>
        </p:spPr>
        <p:txBody>
          <a:bodyPr wrap="none" rtlCol="0">
            <a:spAutoFit/>
          </a:bodyPr>
          <a:lstStyle/>
          <a:p>
            <a:r>
              <a:rPr lang="en-US" sz="1000" dirty="0"/>
              <a:t>x</a:t>
            </a:r>
            <a:r>
              <a:rPr lang="en-US" sz="1000" dirty="0" smtClean="0"/>
              <a:t>=+2</a:t>
            </a:r>
            <a:endParaRPr lang="en-US" sz="1000" dirty="0"/>
          </a:p>
        </p:txBody>
      </p:sp>
      <p:sp>
        <p:nvSpPr>
          <p:cNvPr id="83" name="TextBox 82"/>
          <p:cNvSpPr txBox="1"/>
          <p:nvPr/>
        </p:nvSpPr>
        <p:spPr>
          <a:xfrm>
            <a:off x="4704291" y="1838435"/>
            <a:ext cx="758435" cy="246221"/>
          </a:xfrm>
          <a:prstGeom prst="rect">
            <a:avLst/>
          </a:prstGeom>
          <a:noFill/>
        </p:spPr>
        <p:txBody>
          <a:bodyPr wrap="square" rtlCol="0">
            <a:spAutoFit/>
          </a:bodyPr>
          <a:lstStyle/>
          <a:p>
            <a:r>
              <a:rPr lang="en-US" sz="1000" dirty="0"/>
              <a:t>x</a:t>
            </a:r>
            <a:r>
              <a:rPr lang="en-US" sz="1000" dirty="0" smtClean="0"/>
              <a:t>=+3</a:t>
            </a:r>
            <a:endParaRPr lang="en-US" sz="1000" dirty="0"/>
          </a:p>
        </p:txBody>
      </p:sp>
      <p:sp>
        <p:nvSpPr>
          <p:cNvPr id="84" name="TextBox 83"/>
          <p:cNvSpPr txBox="1"/>
          <p:nvPr/>
        </p:nvSpPr>
        <p:spPr>
          <a:xfrm>
            <a:off x="2452267" y="3624024"/>
            <a:ext cx="4445936" cy="1384995"/>
          </a:xfrm>
          <a:prstGeom prst="rect">
            <a:avLst/>
          </a:prstGeom>
          <a:noFill/>
        </p:spPr>
        <p:txBody>
          <a:bodyPr wrap="none" rtlCol="0">
            <a:spAutoFit/>
          </a:bodyPr>
          <a:lstStyle/>
          <a:p>
            <a:r>
              <a:rPr lang="en-US" dirty="0" smtClean="0"/>
              <a:t>How many unique haplotypes carrying the core SNP?</a:t>
            </a:r>
          </a:p>
          <a:p>
            <a:r>
              <a:rPr lang="en-US" dirty="0" smtClean="0"/>
              <a:t>What is their frequency?</a:t>
            </a:r>
          </a:p>
          <a:p>
            <a:r>
              <a:rPr lang="en-US" dirty="0" smtClean="0"/>
              <a:t>1111 with </a:t>
            </a:r>
            <a:r>
              <a:rPr lang="en-US" dirty="0" err="1" smtClean="0"/>
              <a:t>freq</a:t>
            </a:r>
            <a:r>
              <a:rPr lang="en-US" dirty="0" smtClean="0"/>
              <a:t>=2</a:t>
            </a:r>
            <a:endParaRPr lang="en-US" dirty="0"/>
          </a:p>
          <a:p>
            <a:r>
              <a:rPr lang="en-US" dirty="0" smtClean="0"/>
              <a:t>1110 with </a:t>
            </a:r>
            <a:r>
              <a:rPr lang="en-US" dirty="0" err="1" smtClean="0"/>
              <a:t>freq</a:t>
            </a:r>
            <a:r>
              <a:rPr lang="en-US" dirty="0" smtClean="0"/>
              <a:t>=2</a:t>
            </a:r>
          </a:p>
          <a:p>
            <a:r>
              <a:rPr lang="en-US" dirty="0" smtClean="0"/>
              <a:t>1000 with </a:t>
            </a:r>
            <a:r>
              <a:rPr lang="en-US" dirty="0" err="1" smtClean="0"/>
              <a:t>freq</a:t>
            </a:r>
            <a:r>
              <a:rPr lang="en-US" dirty="0" smtClean="0"/>
              <a:t>=1</a:t>
            </a:r>
            <a:endParaRPr lang="en-US" dirty="0"/>
          </a:p>
          <a:p>
            <a:endParaRPr lang="en-US" dirty="0"/>
          </a:p>
        </p:txBody>
      </p:sp>
      <p:graphicFrame>
        <p:nvGraphicFramePr>
          <p:cNvPr id="85" name="Object 84"/>
          <p:cNvGraphicFramePr>
            <a:graphicFrameLocks noChangeAspect="1"/>
          </p:cNvGraphicFramePr>
          <p:nvPr>
            <p:extLst>
              <p:ext uri="{D42A27DB-BD31-4B8C-83A1-F6EECF244321}">
                <p14:modId xmlns:p14="http://schemas.microsoft.com/office/powerpoint/2010/main" val="3780931366"/>
              </p:ext>
            </p:extLst>
          </p:nvPr>
        </p:nvGraphicFramePr>
        <p:xfrm>
          <a:off x="3582988" y="5111750"/>
          <a:ext cx="1749425" cy="330200"/>
        </p:xfrm>
        <a:graphic>
          <a:graphicData uri="http://schemas.openxmlformats.org/presentationml/2006/ole">
            <mc:AlternateContent xmlns:mc="http://schemas.openxmlformats.org/markup-compatibility/2006">
              <mc:Choice xmlns:v="urn:schemas-microsoft-com:vml" Requires="v">
                <p:oleObj spid="_x0000_s15199" name="Equation" r:id="rId6" imgW="1143000" imgH="215900" progId="Equation.3">
                  <p:embed/>
                </p:oleObj>
              </mc:Choice>
              <mc:Fallback>
                <p:oleObj name="Equation" r:id="rId6" imgW="1143000" imgH="215900" progId="Equation.3">
                  <p:embed/>
                  <p:pic>
                    <p:nvPicPr>
                      <p:cNvPr id="0" name=""/>
                      <p:cNvPicPr/>
                      <p:nvPr/>
                    </p:nvPicPr>
                    <p:blipFill>
                      <a:blip r:embed="rId7"/>
                      <a:stretch>
                        <a:fillRect/>
                      </a:stretch>
                    </p:blipFill>
                    <p:spPr>
                      <a:xfrm>
                        <a:off x="3582988" y="5111750"/>
                        <a:ext cx="1749425" cy="330200"/>
                      </a:xfrm>
                      <a:prstGeom prst="rect">
                        <a:avLst/>
                      </a:prstGeom>
                    </p:spPr>
                  </p:pic>
                </p:oleObj>
              </mc:Fallback>
            </mc:AlternateContent>
          </a:graphicData>
        </a:graphic>
      </p:graphicFrame>
    </p:spTree>
    <p:extLst>
      <p:ext uri="{BB962C8B-B14F-4D97-AF65-F5344CB8AC3E}">
        <p14:creationId xmlns:p14="http://schemas.microsoft.com/office/powerpoint/2010/main" val="197156054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75384"/>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Extended Haplotype </a:t>
            </a:r>
            <a:r>
              <a:rPr lang="en-US" sz="2800" b="1" dirty="0" err="1" smtClean="0">
                <a:solidFill>
                  <a:schemeClr val="dk1"/>
                </a:solidFill>
              </a:rPr>
              <a:t>Homozygosity</a:t>
            </a:r>
            <a:endParaRPr lang="en-US" sz="2800" b="1" dirty="0">
              <a:solidFill>
                <a:schemeClr val="dk1"/>
              </a:solidFill>
            </a:endParaRPr>
          </a:p>
        </p:txBody>
      </p:sp>
      <p:cxnSp>
        <p:nvCxnSpPr>
          <p:cNvPr id="58" name="Straight Connector 57"/>
          <p:cNvCxnSpPr/>
          <p:nvPr/>
        </p:nvCxnSpPr>
        <p:spPr>
          <a:xfrm>
            <a:off x="2141165" y="106519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1165" y="122295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141165" y="1377896"/>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141165" y="154161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141165" y="1699378"/>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Oval 65"/>
          <p:cNvSpPr/>
          <p:nvPr/>
        </p:nvSpPr>
        <p:spPr>
          <a:xfrm>
            <a:off x="3699838" y="98530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p:nvPr/>
        </p:nvSpPr>
        <p:spPr>
          <a:xfrm>
            <a:off x="3699670" y="11577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700006" y="13101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699670" y="14625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678110" y="953035"/>
            <a:ext cx="255987" cy="246221"/>
          </a:xfrm>
          <a:prstGeom prst="rect">
            <a:avLst/>
          </a:prstGeom>
          <a:noFill/>
        </p:spPr>
        <p:txBody>
          <a:bodyPr wrap="none" rtlCol="0">
            <a:spAutoFit/>
          </a:bodyPr>
          <a:lstStyle/>
          <a:p>
            <a:r>
              <a:rPr lang="en-US" sz="1000" dirty="0" smtClean="0"/>
              <a:t>1</a:t>
            </a:r>
            <a:endParaRPr lang="en-US" sz="1000" dirty="0"/>
          </a:p>
        </p:txBody>
      </p:sp>
      <p:sp>
        <p:nvSpPr>
          <p:cNvPr id="79" name="TextBox 78"/>
          <p:cNvSpPr txBox="1"/>
          <p:nvPr/>
        </p:nvSpPr>
        <p:spPr>
          <a:xfrm>
            <a:off x="3677238" y="1116384"/>
            <a:ext cx="255987" cy="246221"/>
          </a:xfrm>
          <a:prstGeom prst="rect">
            <a:avLst/>
          </a:prstGeom>
          <a:noFill/>
        </p:spPr>
        <p:txBody>
          <a:bodyPr wrap="none" rtlCol="0">
            <a:spAutoFit/>
          </a:bodyPr>
          <a:lstStyle/>
          <a:p>
            <a:r>
              <a:rPr lang="en-US" sz="1000" dirty="0" smtClean="0"/>
              <a:t>1</a:t>
            </a:r>
            <a:endParaRPr lang="en-US" sz="1000" dirty="0"/>
          </a:p>
        </p:txBody>
      </p:sp>
      <p:sp>
        <p:nvSpPr>
          <p:cNvPr id="112" name="TextBox 111"/>
          <p:cNvSpPr txBox="1"/>
          <p:nvPr/>
        </p:nvSpPr>
        <p:spPr>
          <a:xfrm>
            <a:off x="3676366" y="1268784"/>
            <a:ext cx="255987" cy="246221"/>
          </a:xfrm>
          <a:prstGeom prst="rect">
            <a:avLst/>
          </a:prstGeom>
          <a:noFill/>
        </p:spPr>
        <p:txBody>
          <a:bodyPr wrap="none" rtlCol="0">
            <a:spAutoFit/>
          </a:bodyPr>
          <a:lstStyle/>
          <a:p>
            <a:r>
              <a:rPr lang="en-US" sz="1000" dirty="0" smtClean="0"/>
              <a:t>1</a:t>
            </a:r>
            <a:endParaRPr lang="en-US" sz="1000" dirty="0"/>
          </a:p>
        </p:txBody>
      </p:sp>
      <p:sp>
        <p:nvSpPr>
          <p:cNvPr id="113" name="TextBox 112"/>
          <p:cNvSpPr txBox="1"/>
          <p:nvPr/>
        </p:nvSpPr>
        <p:spPr>
          <a:xfrm>
            <a:off x="3675494" y="1421184"/>
            <a:ext cx="255987" cy="246221"/>
          </a:xfrm>
          <a:prstGeom prst="rect">
            <a:avLst/>
          </a:prstGeom>
          <a:noFill/>
        </p:spPr>
        <p:txBody>
          <a:bodyPr wrap="none" rtlCol="0">
            <a:spAutoFit/>
          </a:bodyPr>
          <a:lstStyle/>
          <a:p>
            <a:r>
              <a:rPr lang="en-US" sz="1000" dirty="0" smtClean="0"/>
              <a:t>1</a:t>
            </a:r>
            <a:endParaRPr lang="en-US" sz="1000" dirty="0"/>
          </a:p>
        </p:txBody>
      </p:sp>
      <p:sp>
        <p:nvSpPr>
          <p:cNvPr id="115" name="Oval 114"/>
          <p:cNvSpPr/>
          <p:nvPr/>
        </p:nvSpPr>
        <p:spPr>
          <a:xfrm>
            <a:off x="3697455" y="1614998"/>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TextBox 113"/>
          <p:cNvSpPr txBox="1"/>
          <p:nvPr/>
        </p:nvSpPr>
        <p:spPr>
          <a:xfrm>
            <a:off x="3679395" y="1571202"/>
            <a:ext cx="255987" cy="246221"/>
          </a:xfrm>
          <a:prstGeom prst="rect">
            <a:avLst/>
          </a:prstGeom>
          <a:noFill/>
        </p:spPr>
        <p:txBody>
          <a:bodyPr wrap="none" rtlCol="0">
            <a:spAutoFit/>
          </a:bodyPr>
          <a:lstStyle/>
          <a:p>
            <a:r>
              <a:rPr lang="en-US" sz="1000" dirty="0"/>
              <a:t>0</a:t>
            </a:r>
          </a:p>
        </p:txBody>
      </p:sp>
      <p:cxnSp>
        <p:nvCxnSpPr>
          <p:cNvPr id="116" name="Straight Connector 115"/>
          <p:cNvCxnSpPr/>
          <p:nvPr/>
        </p:nvCxnSpPr>
        <p:spPr>
          <a:xfrm>
            <a:off x="2141333" y="911911"/>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3700006" y="83202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TextBox 117"/>
          <p:cNvSpPr txBox="1"/>
          <p:nvPr/>
        </p:nvSpPr>
        <p:spPr>
          <a:xfrm>
            <a:off x="3677656" y="788800"/>
            <a:ext cx="255987" cy="246221"/>
          </a:xfrm>
          <a:prstGeom prst="rect">
            <a:avLst/>
          </a:prstGeom>
          <a:noFill/>
        </p:spPr>
        <p:txBody>
          <a:bodyPr wrap="none" rtlCol="0">
            <a:spAutoFit/>
          </a:bodyPr>
          <a:lstStyle/>
          <a:p>
            <a:r>
              <a:rPr lang="en-US" sz="1000" dirty="0" smtClean="0"/>
              <a:t>1</a:t>
            </a:r>
            <a:endParaRPr lang="en-US" sz="1000" dirty="0"/>
          </a:p>
        </p:txBody>
      </p:sp>
      <p:sp>
        <p:nvSpPr>
          <p:cNvPr id="23" name="Oval 22"/>
          <p:cNvSpPr/>
          <p:nvPr/>
        </p:nvSpPr>
        <p:spPr>
          <a:xfrm>
            <a:off x="4043230" y="970799"/>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043062" y="114329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043398" y="129569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043062" y="14480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021502" y="938528"/>
            <a:ext cx="255987" cy="246221"/>
          </a:xfrm>
          <a:prstGeom prst="rect">
            <a:avLst/>
          </a:prstGeom>
          <a:noFill/>
        </p:spPr>
        <p:txBody>
          <a:bodyPr wrap="none" rtlCol="0">
            <a:spAutoFit/>
          </a:bodyPr>
          <a:lstStyle/>
          <a:p>
            <a:r>
              <a:rPr lang="en-US" sz="1000" dirty="0" smtClean="0"/>
              <a:t>1</a:t>
            </a:r>
            <a:endParaRPr lang="en-US" sz="1000" dirty="0"/>
          </a:p>
        </p:txBody>
      </p:sp>
      <p:sp>
        <p:nvSpPr>
          <p:cNvPr id="28" name="TextBox 27"/>
          <p:cNvSpPr txBox="1"/>
          <p:nvPr/>
        </p:nvSpPr>
        <p:spPr>
          <a:xfrm>
            <a:off x="4020630" y="1101877"/>
            <a:ext cx="255987" cy="246221"/>
          </a:xfrm>
          <a:prstGeom prst="rect">
            <a:avLst/>
          </a:prstGeom>
          <a:noFill/>
        </p:spPr>
        <p:txBody>
          <a:bodyPr wrap="none" rtlCol="0">
            <a:spAutoFit/>
          </a:bodyPr>
          <a:lstStyle/>
          <a:p>
            <a:r>
              <a:rPr lang="en-US" sz="1000" dirty="0" smtClean="0"/>
              <a:t>1</a:t>
            </a:r>
            <a:endParaRPr lang="en-US" sz="1000" dirty="0"/>
          </a:p>
        </p:txBody>
      </p:sp>
      <p:sp>
        <p:nvSpPr>
          <p:cNvPr id="29" name="TextBox 28"/>
          <p:cNvSpPr txBox="1"/>
          <p:nvPr/>
        </p:nvSpPr>
        <p:spPr>
          <a:xfrm>
            <a:off x="4019758" y="1254277"/>
            <a:ext cx="255987" cy="246221"/>
          </a:xfrm>
          <a:prstGeom prst="rect">
            <a:avLst/>
          </a:prstGeom>
          <a:noFill/>
        </p:spPr>
        <p:txBody>
          <a:bodyPr wrap="none" rtlCol="0">
            <a:spAutoFit/>
          </a:bodyPr>
          <a:lstStyle/>
          <a:p>
            <a:r>
              <a:rPr lang="en-US" sz="1000" dirty="0" smtClean="0"/>
              <a:t>1</a:t>
            </a:r>
            <a:endParaRPr lang="en-US" sz="1000" dirty="0"/>
          </a:p>
        </p:txBody>
      </p:sp>
      <p:sp>
        <p:nvSpPr>
          <p:cNvPr id="31" name="Oval 30"/>
          <p:cNvSpPr/>
          <p:nvPr/>
        </p:nvSpPr>
        <p:spPr>
          <a:xfrm>
            <a:off x="4040847" y="16004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022787" y="1556695"/>
            <a:ext cx="255987" cy="246221"/>
          </a:xfrm>
          <a:prstGeom prst="rect">
            <a:avLst/>
          </a:prstGeom>
          <a:noFill/>
        </p:spPr>
        <p:txBody>
          <a:bodyPr wrap="none" rtlCol="0">
            <a:spAutoFit/>
          </a:bodyPr>
          <a:lstStyle/>
          <a:p>
            <a:r>
              <a:rPr lang="en-US" sz="1000" dirty="0"/>
              <a:t>0</a:t>
            </a:r>
          </a:p>
        </p:txBody>
      </p:sp>
      <p:sp>
        <p:nvSpPr>
          <p:cNvPr id="33" name="Oval 32"/>
          <p:cNvSpPr/>
          <p:nvPr/>
        </p:nvSpPr>
        <p:spPr>
          <a:xfrm>
            <a:off x="4043398" y="817513"/>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4021048" y="774293"/>
            <a:ext cx="255987" cy="246221"/>
          </a:xfrm>
          <a:prstGeom prst="rect">
            <a:avLst/>
          </a:prstGeom>
          <a:noFill/>
        </p:spPr>
        <p:txBody>
          <a:bodyPr wrap="none" rtlCol="0">
            <a:spAutoFit/>
          </a:bodyPr>
          <a:lstStyle/>
          <a:p>
            <a:r>
              <a:rPr lang="en-US" sz="1000" dirty="0" smtClean="0"/>
              <a:t>1</a:t>
            </a:r>
            <a:endParaRPr lang="en-US" sz="1000" dirty="0"/>
          </a:p>
        </p:txBody>
      </p:sp>
      <p:sp>
        <p:nvSpPr>
          <p:cNvPr id="35" name="TextBox 34"/>
          <p:cNvSpPr txBox="1"/>
          <p:nvPr/>
        </p:nvSpPr>
        <p:spPr>
          <a:xfrm>
            <a:off x="4021915" y="1413472"/>
            <a:ext cx="255987" cy="246221"/>
          </a:xfrm>
          <a:prstGeom prst="rect">
            <a:avLst/>
          </a:prstGeom>
          <a:noFill/>
        </p:spPr>
        <p:txBody>
          <a:bodyPr wrap="none" rtlCol="0">
            <a:spAutoFit/>
          </a:bodyPr>
          <a:lstStyle/>
          <a:p>
            <a:r>
              <a:rPr lang="en-US" sz="1000" dirty="0"/>
              <a:t>0</a:t>
            </a:r>
          </a:p>
        </p:txBody>
      </p:sp>
      <p:sp>
        <p:nvSpPr>
          <p:cNvPr id="2" name="Rectangle 1"/>
          <p:cNvSpPr/>
          <p:nvPr/>
        </p:nvSpPr>
        <p:spPr>
          <a:xfrm>
            <a:off x="3675494" y="785242"/>
            <a:ext cx="259888" cy="1043130"/>
          </a:xfrm>
          <a:prstGeom prst="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387215" y="96825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4387047" y="11407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387383" y="12931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4387047" y="144554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365487" y="935979"/>
            <a:ext cx="255987" cy="246221"/>
          </a:xfrm>
          <a:prstGeom prst="rect">
            <a:avLst/>
          </a:prstGeom>
          <a:noFill/>
        </p:spPr>
        <p:txBody>
          <a:bodyPr wrap="none" rtlCol="0">
            <a:spAutoFit/>
          </a:bodyPr>
          <a:lstStyle/>
          <a:p>
            <a:r>
              <a:rPr lang="en-US" sz="1000" dirty="0" smtClean="0"/>
              <a:t>1</a:t>
            </a:r>
            <a:endParaRPr lang="en-US" sz="1000" dirty="0"/>
          </a:p>
        </p:txBody>
      </p:sp>
      <p:sp>
        <p:nvSpPr>
          <p:cNvPr id="41" name="TextBox 40"/>
          <p:cNvSpPr txBox="1"/>
          <p:nvPr/>
        </p:nvSpPr>
        <p:spPr>
          <a:xfrm>
            <a:off x="4364615" y="1099328"/>
            <a:ext cx="255987" cy="246221"/>
          </a:xfrm>
          <a:prstGeom prst="rect">
            <a:avLst/>
          </a:prstGeom>
          <a:noFill/>
        </p:spPr>
        <p:txBody>
          <a:bodyPr wrap="none" rtlCol="0">
            <a:spAutoFit/>
          </a:bodyPr>
          <a:lstStyle/>
          <a:p>
            <a:r>
              <a:rPr lang="en-US" sz="1000" dirty="0" smtClean="0"/>
              <a:t>1</a:t>
            </a:r>
            <a:endParaRPr lang="en-US" sz="1000" dirty="0"/>
          </a:p>
        </p:txBody>
      </p:sp>
      <p:sp>
        <p:nvSpPr>
          <p:cNvPr id="42" name="TextBox 41"/>
          <p:cNvSpPr txBox="1"/>
          <p:nvPr/>
        </p:nvSpPr>
        <p:spPr>
          <a:xfrm>
            <a:off x="4363743" y="1251728"/>
            <a:ext cx="255987" cy="246221"/>
          </a:xfrm>
          <a:prstGeom prst="rect">
            <a:avLst/>
          </a:prstGeom>
          <a:noFill/>
        </p:spPr>
        <p:txBody>
          <a:bodyPr wrap="none" rtlCol="0">
            <a:spAutoFit/>
          </a:bodyPr>
          <a:lstStyle/>
          <a:p>
            <a:r>
              <a:rPr lang="en-US" sz="1000" dirty="0" smtClean="0"/>
              <a:t>1</a:t>
            </a:r>
            <a:endParaRPr lang="en-US" sz="1000" dirty="0"/>
          </a:p>
        </p:txBody>
      </p:sp>
      <p:sp>
        <p:nvSpPr>
          <p:cNvPr id="43" name="Oval 42"/>
          <p:cNvSpPr/>
          <p:nvPr/>
        </p:nvSpPr>
        <p:spPr>
          <a:xfrm>
            <a:off x="4384832" y="159794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4366772" y="1554146"/>
            <a:ext cx="255987" cy="246221"/>
          </a:xfrm>
          <a:prstGeom prst="rect">
            <a:avLst/>
          </a:prstGeom>
          <a:noFill/>
        </p:spPr>
        <p:txBody>
          <a:bodyPr wrap="none" rtlCol="0">
            <a:spAutoFit/>
          </a:bodyPr>
          <a:lstStyle/>
          <a:p>
            <a:r>
              <a:rPr lang="en-US" sz="1000" dirty="0"/>
              <a:t>0</a:t>
            </a:r>
          </a:p>
        </p:txBody>
      </p:sp>
      <p:sp>
        <p:nvSpPr>
          <p:cNvPr id="45" name="Oval 44"/>
          <p:cNvSpPr/>
          <p:nvPr/>
        </p:nvSpPr>
        <p:spPr>
          <a:xfrm>
            <a:off x="4387383" y="81496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TextBox 45"/>
          <p:cNvSpPr txBox="1"/>
          <p:nvPr/>
        </p:nvSpPr>
        <p:spPr>
          <a:xfrm>
            <a:off x="4365033" y="771744"/>
            <a:ext cx="255987" cy="246221"/>
          </a:xfrm>
          <a:prstGeom prst="rect">
            <a:avLst/>
          </a:prstGeom>
          <a:noFill/>
        </p:spPr>
        <p:txBody>
          <a:bodyPr wrap="none" rtlCol="0">
            <a:spAutoFit/>
          </a:bodyPr>
          <a:lstStyle/>
          <a:p>
            <a:r>
              <a:rPr lang="en-US" sz="1000" dirty="0" smtClean="0"/>
              <a:t>1</a:t>
            </a:r>
            <a:endParaRPr lang="en-US" sz="1000" dirty="0"/>
          </a:p>
        </p:txBody>
      </p:sp>
      <p:sp>
        <p:nvSpPr>
          <p:cNvPr id="47" name="TextBox 46"/>
          <p:cNvSpPr txBox="1"/>
          <p:nvPr/>
        </p:nvSpPr>
        <p:spPr>
          <a:xfrm>
            <a:off x="4365900" y="1410923"/>
            <a:ext cx="255987" cy="246221"/>
          </a:xfrm>
          <a:prstGeom prst="rect">
            <a:avLst/>
          </a:prstGeom>
          <a:noFill/>
        </p:spPr>
        <p:txBody>
          <a:bodyPr wrap="none" rtlCol="0">
            <a:spAutoFit/>
          </a:bodyPr>
          <a:lstStyle/>
          <a:p>
            <a:r>
              <a:rPr lang="en-US" sz="1000" dirty="0"/>
              <a:t>0</a:t>
            </a:r>
          </a:p>
        </p:txBody>
      </p:sp>
      <p:sp>
        <p:nvSpPr>
          <p:cNvPr id="48" name="Oval 47"/>
          <p:cNvSpPr/>
          <p:nvPr/>
        </p:nvSpPr>
        <p:spPr>
          <a:xfrm>
            <a:off x="4779599" y="98920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4779431" y="1161694"/>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779767" y="131409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779431" y="1466494"/>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4756127" y="1272680"/>
            <a:ext cx="255987" cy="246221"/>
          </a:xfrm>
          <a:prstGeom prst="rect">
            <a:avLst/>
          </a:prstGeom>
          <a:noFill/>
        </p:spPr>
        <p:txBody>
          <a:bodyPr wrap="none" rtlCol="0">
            <a:spAutoFit/>
          </a:bodyPr>
          <a:lstStyle/>
          <a:p>
            <a:r>
              <a:rPr lang="en-US" sz="1000" dirty="0" smtClean="0"/>
              <a:t>1</a:t>
            </a:r>
            <a:endParaRPr lang="en-US" sz="1000" dirty="0"/>
          </a:p>
        </p:txBody>
      </p:sp>
      <p:sp>
        <p:nvSpPr>
          <p:cNvPr id="55" name="Oval 54"/>
          <p:cNvSpPr/>
          <p:nvPr/>
        </p:nvSpPr>
        <p:spPr>
          <a:xfrm>
            <a:off x="4777216" y="1618894"/>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759156" y="1575098"/>
            <a:ext cx="255987" cy="246221"/>
          </a:xfrm>
          <a:prstGeom prst="rect">
            <a:avLst/>
          </a:prstGeom>
          <a:noFill/>
        </p:spPr>
        <p:txBody>
          <a:bodyPr wrap="none" rtlCol="0">
            <a:spAutoFit/>
          </a:bodyPr>
          <a:lstStyle/>
          <a:p>
            <a:r>
              <a:rPr lang="en-US" sz="1000" dirty="0"/>
              <a:t>0</a:t>
            </a:r>
          </a:p>
        </p:txBody>
      </p:sp>
      <p:sp>
        <p:nvSpPr>
          <p:cNvPr id="57" name="Oval 56"/>
          <p:cNvSpPr/>
          <p:nvPr/>
        </p:nvSpPr>
        <p:spPr>
          <a:xfrm>
            <a:off x="4779767" y="83591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TextBox 62"/>
          <p:cNvSpPr txBox="1"/>
          <p:nvPr/>
        </p:nvSpPr>
        <p:spPr>
          <a:xfrm>
            <a:off x="4757417" y="792696"/>
            <a:ext cx="255987" cy="246221"/>
          </a:xfrm>
          <a:prstGeom prst="rect">
            <a:avLst/>
          </a:prstGeom>
          <a:noFill/>
        </p:spPr>
        <p:txBody>
          <a:bodyPr wrap="none" rtlCol="0">
            <a:spAutoFit/>
          </a:bodyPr>
          <a:lstStyle/>
          <a:p>
            <a:r>
              <a:rPr lang="en-US" sz="1000" dirty="0" smtClean="0"/>
              <a:t>1</a:t>
            </a:r>
            <a:endParaRPr lang="en-US" sz="1000" dirty="0"/>
          </a:p>
        </p:txBody>
      </p:sp>
      <p:sp>
        <p:nvSpPr>
          <p:cNvPr id="64" name="TextBox 63"/>
          <p:cNvSpPr txBox="1"/>
          <p:nvPr/>
        </p:nvSpPr>
        <p:spPr>
          <a:xfrm>
            <a:off x="4758284" y="1431875"/>
            <a:ext cx="255987" cy="246221"/>
          </a:xfrm>
          <a:prstGeom prst="rect">
            <a:avLst/>
          </a:prstGeom>
          <a:noFill/>
        </p:spPr>
        <p:txBody>
          <a:bodyPr wrap="none" rtlCol="0">
            <a:spAutoFit/>
          </a:bodyPr>
          <a:lstStyle/>
          <a:p>
            <a:r>
              <a:rPr lang="en-US" sz="1000" dirty="0"/>
              <a:t>0</a:t>
            </a:r>
          </a:p>
        </p:txBody>
      </p:sp>
      <p:sp>
        <p:nvSpPr>
          <p:cNvPr id="65" name="TextBox 64"/>
          <p:cNvSpPr txBox="1"/>
          <p:nvPr/>
        </p:nvSpPr>
        <p:spPr>
          <a:xfrm>
            <a:off x="4757417" y="960363"/>
            <a:ext cx="255987" cy="246221"/>
          </a:xfrm>
          <a:prstGeom prst="rect">
            <a:avLst/>
          </a:prstGeom>
          <a:noFill/>
        </p:spPr>
        <p:txBody>
          <a:bodyPr wrap="none" rtlCol="0">
            <a:spAutoFit/>
          </a:bodyPr>
          <a:lstStyle/>
          <a:p>
            <a:r>
              <a:rPr lang="en-US" sz="1000" dirty="0"/>
              <a:t>0</a:t>
            </a:r>
          </a:p>
        </p:txBody>
      </p:sp>
      <p:sp>
        <p:nvSpPr>
          <p:cNvPr id="67" name="TextBox 66"/>
          <p:cNvSpPr txBox="1"/>
          <p:nvPr/>
        </p:nvSpPr>
        <p:spPr>
          <a:xfrm>
            <a:off x="4761708" y="1112763"/>
            <a:ext cx="255987" cy="246221"/>
          </a:xfrm>
          <a:prstGeom prst="rect">
            <a:avLst/>
          </a:prstGeom>
          <a:noFill/>
        </p:spPr>
        <p:txBody>
          <a:bodyPr wrap="none" rtlCol="0">
            <a:spAutoFit/>
          </a:bodyPr>
          <a:lstStyle/>
          <a:p>
            <a:r>
              <a:rPr lang="en-US" sz="1000" dirty="0"/>
              <a:t>0</a:t>
            </a:r>
          </a:p>
        </p:txBody>
      </p:sp>
      <p:graphicFrame>
        <p:nvGraphicFramePr>
          <p:cNvPr id="68" name="Object 67"/>
          <p:cNvGraphicFramePr>
            <a:graphicFrameLocks noChangeAspect="1"/>
          </p:cNvGraphicFramePr>
          <p:nvPr>
            <p:extLst>
              <p:ext uri="{D42A27DB-BD31-4B8C-83A1-F6EECF244321}">
                <p14:modId xmlns:p14="http://schemas.microsoft.com/office/powerpoint/2010/main" val="1666015997"/>
              </p:ext>
            </p:extLst>
          </p:nvPr>
        </p:nvGraphicFramePr>
        <p:xfrm>
          <a:off x="6150814" y="814924"/>
          <a:ext cx="2353739" cy="1390314"/>
        </p:xfrm>
        <a:graphic>
          <a:graphicData uri="http://schemas.openxmlformats.org/presentationml/2006/ole">
            <mc:AlternateContent xmlns:mc="http://schemas.openxmlformats.org/markup-compatibility/2006">
              <mc:Choice xmlns:v="urn:schemas-microsoft-com:vml" Requires="v">
                <p:oleObj spid="_x0000_s16217" name="Equation" r:id="rId4" imgW="1447800" imgH="901700" progId="Equation.3">
                  <p:embed/>
                </p:oleObj>
              </mc:Choice>
              <mc:Fallback>
                <p:oleObj name="Equation" r:id="rId4" imgW="1447800" imgH="901700" progId="Equation.3">
                  <p:embed/>
                  <p:pic>
                    <p:nvPicPr>
                      <p:cNvPr id="0" name=""/>
                      <p:cNvPicPr/>
                      <p:nvPr/>
                    </p:nvPicPr>
                    <p:blipFill>
                      <a:blip r:embed="rId5"/>
                      <a:stretch>
                        <a:fillRect/>
                      </a:stretch>
                    </p:blipFill>
                    <p:spPr>
                      <a:xfrm>
                        <a:off x="6150814" y="814924"/>
                        <a:ext cx="2353739" cy="1390314"/>
                      </a:xfrm>
                      <a:prstGeom prst="rect">
                        <a:avLst/>
                      </a:prstGeom>
                    </p:spPr>
                  </p:pic>
                </p:oleObj>
              </mc:Fallback>
            </mc:AlternateContent>
          </a:graphicData>
        </a:graphic>
      </p:graphicFrame>
      <p:cxnSp>
        <p:nvCxnSpPr>
          <p:cNvPr id="69" name="Straight Arrow Connector 68"/>
          <p:cNvCxnSpPr/>
          <p:nvPr/>
        </p:nvCxnSpPr>
        <p:spPr>
          <a:xfrm>
            <a:off x="3825903" y="3207973"/>
            <a:ext cx="15163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3820869" y="2126723"/>
            <a:ext cx="0" cy="1081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820869" y="2353973"/>
            <a:ext cx="31733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3601474" y="2233534"/>
            <a:ext cx="255987" cy="246221"/>
          </a:xfrm>
          <a:prstGeom prst="rect">
            <a:avLst/>
          </a:prstGeom>
          <a:noFill/>
        </p:spPr>
        <p:txBody>
          <a:bodyPr wrap="none" rtlCol="0">
            <a:spAutoFit/>
          </a:bodyPr>
          <a:lstStyle/>
          <a:p>
            <a:r>
              <a:rPr lang="en-US" sz="1000" dirty="0" smtClean="0"/>
              <a:t>1</a:t>
            </a:r>
            <a:endParaRPr lang="en-US" sz="1000" dirty="0"/>
          </a:p>
        </p:txBody>
      </p:sp>
      <p:sp>
        <p:nvSpPr>
          <p:cNvPr id="75" name="TextBox 74"/>
          <p:cNvSpPr txBox="1"/>
          <p:nvPr/>
        </p:nvSpPr>
        <p:spPr>
          <a:xfrm>
            <a:off x="3600602" y="3038395"/>
            <a:ext cx="255987" cy="246221"/>
          </a:xfrm>
          <a:prstGeom prst="rect">
            <a:avLst/>
          </a:prstGeom>
          <a:noFill/>
        </p:spPr>
        <p:txBody>
          <a:bodyPr wrap="none" rtlCol="0">
            <a:spAutoFit/>
          </a:bodyPr>
          <a:lstStyle/>
          <a:p>
            <a:r>
              <a:rPr lang="en-US" sz="1000" dirty="0"/>
              <a:t>0</a:t>
            </a:r>
          </a:p>
        </p:txBody>
      </p:sp>
      <p:cxnSp>
        <p:nvCxnSpPr>
          <p:cNvPr id="76" name="Straight Connector 75"/>
          <p:cNvCxnSpPr/>
          <p:nvPr/>
        </p:nvCxnSpPr>
        <p:spPr>
          <a:xfrm>
            <a:off x="4138201" y="2353973"/>
            <a:ext cx="0" cy="33941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4138201" y="2693383"/>
            <a:ext cx="64286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3623370" y="1858604"/>
            <a:ext cx="394997" cy="246221"/>
          </a:xfrm>
          <a:prstGeom prst="rect">
            <a:avLst/>
          </a:prstGeom>
          <a:noFill/>
        </p:spPr>
        <p:txBody>
          <a:bodyPr wrap="none" rtlCol="0">
            <a:spAutoFit/>
          </a:bodyPr>
          <a:lstStyle/>
          <a:p>
            <a:r>
              <a:rPr lang="en-US" sz="1000" dirty="0" smtClean="0"/>
              <a:t>x=0</a:t>
            </a:r>
            <a:endParaRPr lang="en-US" sz="1000" dirty="0"/>
          </a:p>
        </p:txBody>
      </p:sp>
      <p:sp>
        <p:nvSpPr>
          <p:cNvPr id="81" name="TextBox 80"/>
          <p:cNvSpPr txBox="1"/>
          <p:nvPr/>
        </p:nvSpPr>
        <p:spPr>
          <a:xfrm>
            <a:off x="3975159" y="1844097"/>
            <a:ext cx="469888" cy="246221"/>
          </a:xfrm>
          <a:prstGeom prst="rect">
            <a:avLst/>
          </a:prstGeom>
          <a:noFill/>
        </p:spPr>
        <p:txBody>
          <a:bodyPr wrap="none" rtlCol="0">
            <a:spAutoFit/>
          </a:bodyPr>
          <a:lstStyle/>
          <a:p>
            <a:r>
              <a:rPr lang="en-US" sz="1000" dirty="0"/>
              <a:t>x</a:t>
            </a:r>
            <a:r>
              <a:rPr lang="en-US" sz="1000" dirty="0" smtClean="0"/>
              <a:t>=+1</a:t>
            </a:r>
            <a:endParaRPr lang="en-US" sz="1000" dirty="0"/>
          </a:p>
        </p:txBody>
      </p:sp>
      <p:sp>
        <p:nvSpPr>
          <p:cNvPr id="82" name="TextBox 81"/>
          <p:cNvSpPr txBox="1"/>
          <p:nvPr/>
        </p:nvSpPr>
        <p:spPr>
          <a:xfrm>
            <a:off x="4311180" y="1839379"/>
            <a:ext cx="469888" cy="246221"/>
          </a:xfrm>
          <a:prstGeom prst="rect">
            <a:avLst/>
          </a:prstGeom>
          <a:noFill/>
        </p:spPr>
        <p:txBody>
          <a:bodyPr wrap="none" rtlCol="0">
            <a:spAutoFit/>
          </a:bodyPr>
          <a:lstStyle/>
          <a:p>
            <a:r>
              <a:rPr lang="en-US" sz="1000" dirty="0"/>
              <a:t>x</a:t>
            </a:r>
            <a:r>
              <a:rPr lang="en-US" sz="1000" dirty="0" smtClean="0"/>
              <a:t>=+2</a:t>
            </a:r>
            <a:endParaRPr lang="en-US" sz="1000" dirty="0"/>
          </a:p>
        </p:txBody>
      </p:sp>
      <p:sp>
        <p:nvSpPr>
          <p:cNvPr id="83" name="TextBox 82"/>
          <p:cNvSpPr txBox="1"/>
          <p:nvPr/>
        </p:nvSpPr>
        <p:spPr>
          <a:xfrm>
            <a:off x="4704291" y="1838435"/>
            <a:ext cx="758435" cy="246221"/>
          </a:xfrm>
          <a:prstGeom prst="rect">
            <a:avLst/>
          </a:prstGeom>
          <a:noFill/>
        </p:spPr>
        <p:txBody>
          <a:bodyPr wrap="square" rtlCol="0">
            <a:spAutoFit/>
          </a:bodyPr>
          <a:lstStyle/>
          <a:p>
            <a:r>
              <a:rPr lang="en-US" sz="1000" dirty="0"/>
              <a:t>x</a:t>
            </a:r>
            <a:r>
              <a:rPr lang="en-US" sz="1000" dirty="0" smtClean="0"/>
              <a:t>=+3</a:t>
            </a:r>
            <a:endParaRPr lang="en-US" sz="1000" dirty="0"/>
          </a:p>
        </p:txBody>
      </p:sp>
      <p:sp>
        <p:nvSpPr>
          <p:cNvPr id="84" name="TextBox 83"/>
          <p:cNvSpPr txBox="1"/>
          <p:nvPr/>
        </p:nvSpPr>
        <p:spPr>
          <a:xfrm>
            <a:off x="2452267" y="3624024"/>
            <a:ext cx="4445936" cy="1384995"/>
          </a:xfrm>
          <a:prstGeom prst="rect">
            <a:avLst/>
          </a:prstGeom>
          <a:noFill/>
        </p:spPr>
        <p:txBody>
          <a:bodyPr wrap="none" rtlCol="0">
            <a:spAutoFit/>
          </a:bodyPr>
          <a:lstStyle/>
          <a:p>
            <a:r>
              <a:rPr lang="en-US" dirty="0" smtClean="0"/>
              <a:t>How many unique haplotypes carrying the core SNP?</a:t>
            </a:r>
          </a:p>
          <a:p>
            <a:r>
              <a:rPr lang="en-US" dirty="0" smtClean="0"/>
              <a:t>What is their frequency?</a:t>
            </a:r>
          </a:p>
          <a:p>
            <a:r>
              <a:rPr lang="en-US" dirty="0" smtClean="0"/>
              <a:t>1111 with </a:t>
            </a:r>
            <a:r>
              <a:rPr lang="en-US" dirty="0" err="1" smtClean="0"/>
              <a:t>freq</a:t>
            </a:r>
            <a:r>
              <a:rPr lang="en-US" dirty="0" smtClean="0"/>
              <a:t>=2</a:t>
            </a:r>
            <a:endParaRPr lang="en-US" dirty="0"/>
          </a:p>
          <a:p>
            <a:r>
              <a:rPr lang="en-US" dirty="0" smtClean="0"/>
              <a:t>1110 with </a:t>
            </a:r>
            <a:r>
              <a:rPr lang="en-US" dirty="0" err="1" smtClean="0"/>
              <a:t>freq</a:t>
            </a:r>
            <a:r>
              <a:rPr lang="en-US" dirty="0" smtClean="0"/>
              <a:t>=2</a:t>
            </a:r>
          </a:p>
          <a:p>
            <a:r>
              <a:rPr lang="en-US" dirty="0" smtClean="0"/>
              <a:t>1000 with </a:t>
            </a:r>
            <a:r>
              <a:rPr lang="en-US" dirty="0" err="1" smtClean="0"/>
              <a:t>freq</a:t>
            </a:r>
            <a:r>
              <a:rPr lang="en-US" dirty="0" smtClean="0"/>
              <a:t>=1</a:t>
            </a:r>
            <a:endParaRPr lang="en-US" dirty="0"/>
          </a:p>
          <a:p>
            <a:endParaRPr lang="en-US" dirty="0"/>
          </a:p>
        </p:txBody>
      </p:sp>
      <p:graphicFrame>
        <p:nvGraphicFramePr>
          <p:cNvPr id="85" name="Object 84"/>
          <p:cNvGraphicFramePr>
            <a:graphicFrameLocks noChangeAspect="1"/>
          </p:cNvGraphicFramePr>
          <p:nvPr>
            <p:extLst>
              <p:ext uri="{D42A27DB-BD31-4B8C-83A1-F6EECF244321}">
                <p14:modId xmlns:p14="http://schemas.microsoft.com/office/powerpoint/2010/main" val="412643364"/>
              </p:ext>
            </p:extLst>
          </p:nvPr>
        </p:nvGraphicFramePr>
        <p:xfrm>
          <a:off x="2184400" y="4949192"/>
          <a:ext cx="4548188" cy="1379538"/>
        </p:xfrm>
        <a:graphic>
          <a:graphicData uri="http://schemas.openxmlformats.org/presentationml/2006/ole">
            <mc:AlternateContent xmlns:mc="http://schemas.openxmlformats.org/markup-compatibility/2006">
              <mc:Choice xmlns:v="urn:schemas-microsoft-com:vml" Requires="v">
                <p:oleObj spid="_x0000_s16218" name="Equation" r:id="rId6" imgW="2971800" imgH="901700" progId="Equation.3">
                  <p:embed/>
                </p:oleObj>
              </mc:Choice>
              <mc:Fallback>
                <p:oleObj name="Equation" r:id="rId6" imgW="2971800" imgH="901700" progId="Equation.3">
                  <p:embed/>
                  <p:pic>
                    <p:nvPicPr>
                      <p:cNvPr id="0" name=""/>
                      <p:cNvPicPr/>
                      <p:nvPr/>
                    </p:nvPicPr>
                    <p:blipFill>
                      <a:blip r:embed="rId7"/>
                      <a:stretch>
                        <a:fillRect/>
                      </a:stretch>
                    </p:blipFill>
                    <p:spPr>
                      <a:xfrm>
                        <a:off x="2184400" y="4949192"/>
                        <a:ext cx="4548188" cy="1379538"/>
                      </a:xfrm>
                      <a:prstGeom prst="rect">
                        <a:avLst/>
                      </a:prstGeom>
                    </p:spPr>
                  </p:pic>
                </p:oleObj>
              </mc:Fallback>
            </mc:AlternateContent>
          </a:graphicData>
        </a:graphic>
      </p:graphicFrame>
      <p:cxnSp>
        <p:nvCxnSpPr>
          <p:cNvPr id="86" name="Straight Connector 85"/>
          <p:cNvCxnSpPr/>
          <p:nvPr/>
        </p:nvCxnSpPr>
        <p:spPr>
          <a:xfrm>
            <a:off x="4776350" y="2698985"/>
            <a:ext cx="0" cy="33941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4781068" y="3038395"/>
            <a:ext cx="386209"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964410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75384"/>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Extended Haplotype </a:t>
            </a:r>
            <a:r>
              <a:rPr lang="en-US" sz="2800" b="1" dirty="0" err="1" smtClean="0">
                <a:solidFill>
                  <a:schemeClr val="dk1"/>
                </a:solidFill>
              </a:rPr>
              <a:t>Homozygosity</a:t>
            </a:r>
            <a:endParaRPr lang="en-US" sz="2800" b="1" dirty="0">
              <a:solidFill>
                <a:schemeClr val="dk1"/>
              </a:solidFill>
            </a:endParaRPr>
          </a:p>
        </p:txBody>
      </p:sp>
      <p:cxnSp>
        <p:nvCxnSpPr>
          <p:cNvPr id="58" name="Straight Connector 57"/>
          <p:cNvCxnSpPr/>
          <p:nvPr/>
        </p:nvCxnSpPr>
        <p:spPr>
          <a:xfrm>
            <a:off x="2141165" y="106519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1165" y="122295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141165" y="1377896"/>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141165" y="154161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141165" y="1699378"/>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Oval 65"/>
          <p:cNvSpPr/>
          <p:nvPr/>
        </p:nvSpPr>
        <p:spPr>
          <a:xfrm>
            <a:off x="3699838" y="98530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p:nvPr/>
        </p:nvSpPr>
        <p:spPr>
          <a:xfrm>
            <a:off x="3699670" y="11577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700006" y="13101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699670" y="14625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678110" y="953035"/>
            <a:ext cx="255987" cy="246221"/>
          </a:xfrm>
          <a:prstGeom prst="rect">
            <a:avLst/>
          </a:prstGeom>
          <a:noFill/>
        </p:spPr>
        <p:txBody>
          <a:bodyPr wrap="none" rtlCol="0">
            <a:spAutoFit/>
          </a:bodyPr>
          <a:lstStyle/>
          <a:p>
            <a:r>
              <a:rPr lang="en-US" sz="1000" dirty="0" smtClean="0"/>
              <a:t>1</a:t>
            </a:r>
            <a:endParaRPr lang="en-US" sz="1000" dirty="0"/>
          </a:p>
        </p:txBody>
      </p:sp>
      <p:sp>
        <p:nvSpPr>
          <p:cNvPr id="79" name="TextBox 78"/>
          <p:cNvSpPr txBox="1"/>
          <p:nvPr/>
        </p:nvSpPr>
        <p:spPr>
          <a:xfrm>
            <a:off x="3677238" y="1116384"/>
            <a:ext cx="255987" cy="246221"/>
          </a:xfrm>
          <a:prstGeom prst="rect">
            <a:avLst/>
          </a:prstGeom>
          <a:noFill/>
        </p:spPr>
        <p:txBody>
          <a:bodyPr wrap="none" rtlCol="0">
            <a:spAutoFit/>
          </a:bodyPr>
          <a:lstStyle/>
          <a:p>
            <a:r>
              <a:rPr lang="en-US" sz="1000" dirty="0" smtClean="0"/>
              <a:t>1</a:t>
            </a:r>
            <a:endParaRPr lang="en-US" sz="1000" dirty="0"/>
          </a:p>
        </p:txBody>
      </p:sp>
      <p:sp>
        <p:nvSpPr>
          <p:cNvPr id="112" name="TextBox 111"/>
          <p:cNvSpPr txBox="1"/>
          <p:nvPr/>
        </p:nvSpPr>
        <p:spPr>
          <a:xfrm>
            <a:off x="3676366" y="1268784"/>
            <a:ext cx="255987" cy="246221"/>
          </a:xfrm>
          <a:prstGeom prst="rect">
            <a:avLst/>
          </a:prstGeom>
          <a:noFill/>
        </p:spPr>
        <p:txBody>
          <a:bodyPr wrap="none" rtlCol="0">
            <a:spAutoFit/>
          </a:bodyPr>
          <a:lstStyle/>
          <a:p>
            <a:r>
              <a:rPr lang="en-US" sz="1000" dirty="0" smtClean="0"/>
              <a:t>1</a:t>
            </a:r>
            <a:endParaRPr lang="en-US" sz="1000" dirty="0"/>
          </a:p>
        </p:txBody>
      </p:sp>
      <p:sp>
        <p:nvSpPr>
          <p:cNvPr id="113" name="TextBox 112"/>
          <p:cNvSpPr txBox="1"/>
          <p:nvPr/>
        </p:nvSpPr>
        <p:spPr>
          <a:xfrm>
            <a:off x="3675494" y="1421184"/>
            <a:ext cx="255987" cy="246221"/>
          </a:xfrm>
          <a:prstGeom prst="rect">
            <a:avLst/>
          </a:prstGeom>
          <a:noFill/>
        </p:spPr>
        <p:txBody>
          <a:bodyPr wrap="none" rtlCol="0">
            <a:spAutoFit/>
          </a:bodyPr>
          <a:lstStyle/>
          <a:p>
            <a:r>
              <a:rPr lang="en-US" sz="1000" dirty="0" smtClean="0"/>
              <a:t>1</a:t>
            </a:r>
            <a:endParaRPr lang="en-US" sz="1000" dirty="0"/>
          </a:p>
        </p:txBody>
      </p:sp>
      <p:sp>
        <p:nvSpPr>
          <p:cNvPr id="115" name="Oval 114"/>
          <p:cNvSpPr/>
          <p:nvPr/>
        </p:nvSpPr>
        <p:spPr>
          <a:xfrm>
            <a:off x="3697455" y="1614998"/>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TextBox 113"/>
          <p:cNvSpPr txBox="1"/>
          <p:nvPr/>
        </p:nvSpPr>
        <p:spPr>
          <a:xfrm>
            <a:off x="3679395" y="1571202"/>
            <a:ext cx="255987" cy="246221"/>
          </a:xfrm>
          <a:prstGeom prst="rect">
            <a:avLst/>
          </a:prstGeom>
          <a:noFill/>
        </p:spPr>
        <p:txBody>
          <a:bodyPr wrap="none" rtlCol="0">
            <a:spAutoFit/>
          </a:bodyPr>
          <a:lstStyle/>
          <a:p>
            <a:r>
              <a:rPr lang="en-US" sz="1000" dirty="0"/>
              <a:t>0</a:t>
            </a:r>
          </a:p>
        </p:txBody>
      </p:sp>
      <p:cxnSp>
        <p:nvCxnSpPr>
          <p:cNvPr id="116" name="Straight Connector 115"/>
          <p:cNvCxnSpPr/>
          <p:nvPr/>
        </p:nvCxnSpPr>
        <p:spPr>
          <a:xfrm>
            <a:off x="2141333" y="911911"/>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3700006" y="83202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TextBox 117"/>
          <p:cNvSpPr txBox="1"/>
          <p:nvPr/>
        </p:nvSpPr>
        <p:spPr>
          <a:xfrm>
            <a:off x="3677656" y="788800"/>
            <a:ext cx="255987" cy="246221"/>
          </a:xfrm>
          <a:prstGeom prst="rect">
            <a:avLst/>
          </a:prstGeom>
          <a:noFill/>
        </p:spPr>
        <p:txBody>
          <a:bodyPr wrap="none" rtlCol="0">
            <a:spAutoFit/>
          </a:bodyPr>
          <a:lstStyle/>
          <a:p>
            <a:r>
              <a:rPr lang="en-US" sz="1000" dirty="0" smtClean="0"/>
              <a:t>1</a:t>
            </a:r>
            <a:endParaRPr lang="en-US" sz="1000" dirty="0"/>
          </a:p>
        </p:txBody>
      </p:sp>
      <p:sp>
        <p:nvSpPr>
          <p:cNvPr id="23" name="Oval 22"/>
          <p:cNvSpPr/>
          <p:nvPr/>
        </p:nvSpPr>
        <p:spPr>
          <a:xfrm>
            <a:off x="4043230" y="970799"/>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043062" y="114329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043398" y="129569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043062" y="14480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021502" y="938528"/>
            <a:ext cx="255987" cy="246221"/>
          </a:xfrm>
          <a:prstGeom prst="rect">
            <a:avLst/>
          </a:prstGeom>
          <a:noFill/>
        </p:spPr>
        <p:txBody>
          <a:bodyPr wrap="none" rtlCol="0">
            <a:spAutoFit/>
          </a:bodyPr>
          <a:lstStyle/>
          <a:p>
            <a:r>
              <a:rPr lang="en-US" sz="1000" dirty="0" smtClean="0"/>
              <a:t>1</a:t>
            </a:r>
            <a:endParaRPr lang="en-US" sz="1000" dirty="0"/>
          </a:p>
        </p:txBody>
      </p:sp>
      <p:sp>
        <p:nvSpPr>
          <p:cNvPr id="28" name="TextBox 27"/>
          <p:cNvSpPr txBox="1"/>
          <p:nvPr/>
        </p:nvSpPr>
        <p:spPr>
          <a:xfrm>
            <a:off x="4020630" y="1101877"/>
            <a:ext cx="255987" cy="246221"/>
          </a:xfrm>
          <a:prstGeom prst="rect">
            <a:avLst/>
          </a:prstGeom>
          <a:noFill/>
        </p:spPr>
        <p:txBody>
          <a:bodyPr wrap="none" rtlCol="0">
            <a:spAutoFit/>
          </a:bodyPr>
          <a:lstStyle/>
          <a:p>
            <a:r>
              <a:rPr lang="en-US" sz="1000" dirty="0" smtClean="0"/>
              <a:t>1</a:t>
            </a:r>
            <a:endParaRPr lang="en-US" sz="1000" dirty="0"/>
          </a:p>
        </p:txBody>
      </p:sp>
      <p:sp>
        <p:nvSpPr>
          <p:cNvPr id="29" name="TextBox 28"/>
          <p:cNvSpPr txBox="1"/>
          <p:nvPr/>
        </p:nvSpPr>
        <p:spPr>
          <a:xfrm>
            <a:off x="4019758" y="1254277"/>
            <a:ext cx="255987" cy="246221"/>
          </a:xfrm>
          <a:prstGeom prst="rect">
            <a:avLst/>
          </a:prstGeom>
          <a:noFill/>
        </p:spPr>
        <p:txBody>
          <a:bodyPr wrap="none" rtlCol="0">
            <a:spAutoFit/>
          </a:bodyPr>
          <a:lstStyle/>
          <a:p>
            <a:r>
              <a:rPr lang="en-US" sz="1000" dirty="0" smtClean="0"/>
              <a:t>1</a:t>
            </a:r>
            <a:endParaRPr lang="en-US" sz="1000" dirty="0"/>
          </a:p>
        </p:txBody>
      </p:sp>
      <p:sp>
        <p:nvSpPr>
          <p:cNvPr id="31" name="Oval 30"/>
          <p:cNvSpPr/>
          <p:nvPr/>
        </p:nvSpPr>
        <p:spPr>
          <a:xfrm>
            <a:off x="4040847" y="16004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022787" y="1556695"/>
            <a:ext cx="255987" cy="246221"/>
          </a:xfrm>
          <a:prstGeom prst="rect">
            <a:avLst/>
          </a:prstGeom>
          <a:noFill/>
        </p:spPr>
        <p:txBody>
          <a:bodyPr wrap="none" rtlCol="0">
            <a:spAutoFit/>
          </a:bodyPr>
          <a:lstStyle/>
          <a:p>
            <a:r>
              <a:rPr lang="en-US" sz="1000" dirty="0"/>
              <a:t>0</a:t>
            </a:r>
          </a:p>
        </p:txBody>
      </p:sp>
      <p:sp>
        <p:nvSpPr>
          <p:cNvPr id="33" name="Oval 32"/>
          <p:cNvSpPr/>
          <p:nvPr/>
        </p:nvSpPr>
        <p:spPr>
          <a:xfrm>
            <a:off x="4043398" y="817513"/>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4021048" y="774293"/>
            <a:ext cx="255987" cy="246221"/>
          </a:xfrm>
          <a:prstGeom prst="rect">
            <a:avLst/>
          </a:prstGeom>
          <a:noFill/>
        </p:spPr>
        <p:txBody>
          <a:bodyPr wrap="none" rtlCol="0">
            <a:spAutoFit/>
          </a:bodyPr>
          <a:lstStyle/>
          <a:p>
            <a:r>
              <a:rPr lang="en-US" sz="1000" dirty="0" smtClean="0"/>
              <a:t>1</a:t>
            </a:r>
            <a:endParaRPr lang="en-US" sz="1000" dirty="0"/>
          </a:p>
        </p:txBody>
      </p:sp>
      <p:sp>
        <p:nvSpPr>
          <p:cNvPr id="35" name="TextBox 34"/>
          <p:cNvSpPr txBox="1"/>
          <p:nvPr/>
        </p:nvSpPr>
        <p:spPr>
          <a:xfrm>
            <a:off x="4021915" y="1413472"/>
            <a:ext cx="255987" cy="246221"/>
          </a:xfrm>
          <a:prstGeom prst="rect">
            <a:avLst/>
          </a:prstGeom>
          <a:noFill/>
        </p:spPr>
        <p:txBody>
          <a:bodyPr wrap="none" rtlCol="0">
            <a:spAutoFit/>
          </a:bodyPr>
          <a:lstStyle/>
          <a:p>
            <a:r>
              <a:rPr lang="en-US" sz="1000" dirty="0"/>
              <a:t>0</a:t>
            </a:r>
          </a:p>
        </p:txBody>
      </p:sp>
      <p:sp>
        <p:nvSpPr>
          <p:cNvPr id="2" name="Rectangle 1"/>
          <p:cNvSpPr/>
          <p:nvPr/>
        </p:nvSpPr>
        <p:spPr>
          <a:xfrm>
            <a:off x="3675494" y="785242"/>
            <a:ext cx="259888" cy="1043130"/>
          </a:xfrm>
          <a:prstGeom prst="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387215" y="96825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4387047" y="11407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387383" y="12931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4387047" y="144554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365487" y="935979"/>
            <a:ext cx="255987" cy="246221"/>
          </a:xfrm>
          <a:prstGeom prst="rect">
            <a:avLst/>
          </a:prstGeom>
          <a:noFill/>
        </p:spPr>
        <p:txBody>
          <a:bodyPr wrap="none" rtlCol="0">
            <a:spAutoFit/>
          </a:bodyPr>
          <a:lstStyle/>
          <a:p>
            <a:r>
              <a:rPr lang="en-US" sz="1000" dirty="0" smtClean="0"/>
              <a:t>1</a:t>
            </a:r>
            <a:endParaRPr lang="en-US" sz="1000" dirty="0"/>
          </a:p>
        </p:txBody>
      </p:sp>
      <p:sp>
        <p:nvSpPr>
          <p:cNvPr id="41" name="TextBox 40"/>
          <p:cNvSpPr txBox="1"/>
          <p:nvPr/>
        </p:nvSpPr>
        <p:spPr>
          <a:xfrm>
            <a:off x="4364615" y="1099328"/>
            <a:ext cx="255987" cy="246221"/>
          </a:xfrm>
          <a:prstGeom prst="rect">
            <a:avLst/>
          </a:prstGeom>
          <a:noFill/>
        </p:spPr>
        <p:txBody>
          <a:bodyPr wrap="none" rtlCol="0">
            <a:spAutoFit/>
          </a:bodyPr>
          <a:lstStyle/>
          <a:p>
            <a:r>
              <a:rPr lang="en-US" sz="1000" dirty="0" smtClean="0"/>
              <a:t>1</a:t>
            </a:r>
            <a:endParaRPr lang="en-US" sz="1000" dirty="0"/>
          </a:p>
        </p:txBody>
      </p:sp>
      <p:sp>
        <p:nvSpPr>
          <p:cNvPr id="42" name="TextBox 41"/>
          <p:cNvSpPr txBox="1"/>
          <p:nvPr/>
        </p:nvSpPr>
        <p:spPr>
          <a:xfrm>
            <a:off x="4363743" y="1251728"/>
            <a:ext cx="255987" cy="246221"/>
          </a:xfrm>
          <a:prstGeom prst="rect">
            <a:avLst/>
          </a:prstGeom>
          <a:noFill/>
        </p:spPr>
        <p:txBody>
          <a:bodyPr wrap="none" rtlCol="0">
            <a:spAutoFit/>
          </a:bodyPr>
          <a:lstStyle/>
          <a:p>
            <a:r>
              <a:rPr lang="en-US" sz="1000" dirty="0" smtClean="0"/>
              <a:t>1</a:t>
            </a:r>
            <a:endParaRPr lang="en-US" sz="1000" dirty="0"/>
          </a:p>
        </p:txBody>
      </p:sp>
      <p:sp>
        <p:nvSpPr>
          <p:cNvPr id="43" name="Oval 42"/>
          <p:cNvSpPr/>
          <p:nvPr/>
        </p:nvSpPr>
        <p:spPr>
          <a:xfrm>
            <a:off x="4384832" y="159794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4366772" y="1554146"/>
            <a:ext cx="255987" cy="246221"/>
          </a:xfrm>
          <a:prstGeom prst="rect">
            <a:avLst/>
          </a:prstGeom>
          <a:noFill/>
        </p:spPr>
        <p:txBody>
          <a:bodyPr wrap="none" rtlCol="0">
            <a:spAutoFit/>
          </a:bodyPr>
          <a:lstStyle/>
          <a:p>
            <a:r>
              <a:rPr lang="en-US" sz="1000" dirty="0"/>
              <a:t>0</a:t>
            </a:r>
          </a:p>
        </p:txBody>
      </p:sp>
      <p:sp>
        <p:nvSpPr>
          <p:cNvPr id="45" name="Oval 44"/>
          <p:cNvSpPr/>
          <p:nvPr/>
        </p:nvSpPr>
        <p:spPr>
          <a:xfrm>
            <a:off x="4387383" y="81496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TextBox 45"/>
          <p:cNvSpPr txBox="1"/>
          <p:nvPr/>
        </p:nvSpPr>
        <p:spPr>
          <a:xfrm>
            <a:off x="4365033" y="771744"/>
            <a:ext cx="255987" cy="246221"/>
          </a:xfrm>
          <a:prstGeom prst="rect">
            <a:avLst/>
          </a:prstGeom>
          <a:noFill/>
        </p:spPr>
        <p:txBody>
          <a:bodyPr wrap="none" rtlCol="0">
            <a:spAutoFit/>
          </a:bodyPr>
          <a:lstStyle/>
          <a:p>
            <a:r>
              <a:rPr lang="en-US" sz="1000" dirty="0" smtClean="0"/>
              <a:t>1</a:t>
            </a:r>
            <a:endParaRPr lang="en-US" sz="1000" dirty="0"/>
          </a:p>
        </p:txBody>
      </p:sp>
      <p:sp>
        <p:nvSpPr>
          <p:cNvPr id="47" name="TextBox 46"/>
          <p:cNvSpPr txBox="1"/>
          <p:nvPr/>
        </p:nvSpPr>
        <p:spPr>
          <a:xfrm>
            <a:off x="4365900" y="1410923"/>
            <a:ext cx="255987" cy="246221"/>
          </a:xfrm>
          <a:prstGeom prst="rect">
            <a:avLst/>
          </a:prstGeom>
          <a:noFill/>
        </p:spPr>
        <p:txBody>
          <a:bodyPr wrap="none" rtlCol="0">
            <a:spAutoFit/>
          </a:bodyPr>
          <a:lstStyle/>
          <a:p>
            <a:r>
              <a:rPr lang="en-US" sz="1000" dirty="0"/>
              <a:t>0</a:t>
            </a:r>
          </a:p>
        </p:txBody>
      </p:sp>
      <p:sp>
        <p:nvSpPr>
          <p:cNvPr id="48" name="Oval 47"/>
          <p:cNvSpPr/>
          <p:nvPr/>
        </p:nvSpPr>
        <p:spPr>
          <a:xfrm>
            <a:off x="4779599" y="98920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4779431" y="1161694"/>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779767" y="131409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779431" y="1466494"/>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4756127" y="1272680"/>
            <a:ext cx="255987" cy="246221"/>
          </a:xfrm>
          <a:prstGeom prst="rect">
            <a:avLst/>
          </a:prstGeom>
          <a:noFill/>
        </p:spPr>
        <p:txBody>
          <a:bodyPr wrap="none" rtlCol="0">
            <a:spAutoFit/>
          </a:bodyPr>
          <a:lstStyle/>
          <a:p>
            <a:r>
              <a:rPr lang="en-US" sz="1000" dirty="0" smtClean="0"/>
              <a:t>1</a:t>
            </a:r>
            <a:endParaRPr lang="en-US" sz="1000" dirty="0"/>
          </a:p>
        </p:txBody>
      </p:sp>
      <p:sp>
        <p:nvSpPr>
          <p:cNvPr id="55" name="Oval 54"/>
          <p:cNvSpPr/>
          <p:nvPr/>
        </p:nvSpPr>
        <p:spPr>
          <a:xfrm>
            <a:off x="4777216" y="1618894"/>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759156" y="1575098"/>
            <a:ext cx="255987" cy="246221"/>
          </a:xfrm>
          <a:prstGeom prst="rect">
            <a:avLst/>
          </a:prstGeom>
          <a:noFill/>
        </p:spPr>
        <p:txBody>
          <a:bodyPr wrap="none" rtlCol="0">
            <a:spAutoFit/>
          </a:bodyPr>
          <a:lstStyle/>
          <a:p>
            <a:r>
              <a:rPr lang="en-US" sz="1000" dirty="0"/>
              <a:t>0</a:t>
            </a:r>
          </a:p>
        </p:txBody>
      </p:sp>
      <p:sp>
        <p:nvSpPr>
          <p:cNvPr id="57" name="Oval 56"/>
          <p:cNvSpPr/>
          <p:nvPr/>
        </p:nvSpPr>
        <p:spPr>
          <a:xfrm>
            <a:off x="4779767" y="83591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TextBox 62"/>
          <p:cNvSpPr txBox="1"/>
          <p:nvPr/>
        </p:nvSpPr>
        <p:spPr>
          <a:xfrm>
            <a:off x="4757417" y="792696"/>
            <a:ext cx="255987" cy="246221"/>
          </a:xfrm>
          <a:prstGeom prst="rect">
            <a:avLst/>
          </a:prstGeom>
          <a:noFill/>
        </p:spPr>
        <p:txBody>
          <a:bodyPr wrap="none" rtlCol="0">
            <a:spAutoFit/>
          </a:bodyPr>
          <a:lstStyle/>
          <a:p>
            <a:r>
              <a:rPr lang="en-US" sz="1000" dirty="0" smtClean="0"/>
              <a:t>1</a:t>
            </a:r>
            <a:endParaRPr lang="en-US" sz="1000" dirty="0"/>
          </a:p>
        </p:txBody>
      </p:sp>
      <p:sp>
        <p:nvSpPr>
          <p:cNvPr id="64" name="TextBox 63"/>
          <p:cNvSpPr txBox="1"/>
          <p:nvPr/>
        </p:nvSpPr>
        <p:spPr>
          <a:xfrm>
            <a:off x="4758284" y="1431875"/>
            <a:ext cx="255987" cy="246221"/>
          </a:xfrm>
          <a:prstGeom prst="rect">
            <a:avLst/>
          </a:prstGeom>
          <a:noFill/>
        </p:spPr>
        <p:txBody>
          <a:bodyPr wrap="none" rtlCol="0">
            <a:spAutoFit/>
          </a:bodyPr>
          <a:lstStyle/>
          <a:p>
            <a:r>
              <a:rPr lang="en-US" sz="1000" dirty="0"/>
              <a:t>0</a:t>
            </a:r>
          </a:p>
        </p:txBody>
      </p:sp>
      <p:sp>
        <p:nvSpPr>
          <p:cNvPr id="65" name="TextBox 64"/>
          <p:cNvSpPr txBox="1"/>
          <p:nvPr/>
        </p:nvSpPr>
        <p:spPr>
          <a:xfrm>
            <a:off x="4757417" y="960363"/>
            <a:ext cx="255987" cy="246221"/>
          </a:xfrm>
          <a:prstGeom prst="rect">
            <a:avLst/>
          </a:prstGeom>
          <a:noFill/>
        </p:spPr>
        <p:txBody>
          <a:bodyPr wrap="none" rtlCol="0">
            <a:spAutoFit/>
          </a:bodyPr>
          <a:lstStyle/>
          <a:p>
            <a:r>
              <a:rPr lang="en-US" sz="1000" dirty="0"/>
              <a:t>0</a:t>
            </a:r>
          </a:p>
        </p:txBody>
      </p:sp>
      <p:sp>
        <p:nvSpPr>
          <p:cNvPr id="67" name="TextBox 66"/>
          <p:cNvSpPr txBox="1"/>
          <p:nvPr/>
        </p:nvSpPr>
        <p:spPr>
          <a:xfrm>
            <a:off x="4761708" y="1112763"/>
            <a:ext cx="255987" cy="246221"/>
          </a:xfrm>
          <a:prstGeom prst="rect">
            <a:avLst/>
          </a:prstGeom>
          <a:noFill/>
        </p:spPr>
        <p:txBody>
          <a:bodyPr wrap="none" rtlCol="0">
            <a:spAutoFit/>
          </a:bodyPr>
          <a:lstStyle/>
          <a:p>
            <a:r>
              <a:rPr lang="en-US" sz="1000" dirty="0"/>
              <a:t>0</a:t>
            </a:r>
          </a:p>
        </p:txBody>
      </p:sp>
      <p:graphicFrame>
        <p:nvGraphicFramePr>
          <p:cNvPr id="68" name="Object 67"/>
          <p:cNvGraphicFramePr>
            <a:graphicFrameLocks noChangeAspect="1"/>
          </p:cNvGraphicFramePr>
          <p:nvPr>
            <p:extLst>
              <p:ext uri="{D42A27DB-BD31-4B8C-83A1-F6EECF244321}">
                <p14:modId xmlns:p14="http://schemas.microsoft.com/office/powerpoint/2010/main" val="2381030011"/>
              </p:ext>
            </p:extLst>
          </p:nvPr>
        </p:nvGraphicFramePr>
        <p:xfrm>
          <a:off x="6150814" y="814924"/>
          <a:ext cx="2353739" cy="1390314"/>
        </p:xfrm>
        <a:graphic>
          <a:graphicData uri="http://schemas.openxmlformats.org/presentationml/2006/ole">
            <mc:AlternateContent xmlns:mc="http://schemas.openxmlformats.org/markup-compatibility/2006">
              <mc:Choice xmlns:v="urn:schemas-microsoft-com:vml" Requires="v">
                <p:oleObj spid="_x0000_s17231" name="Equation" r:id="rId4" imgW="1447800" imgH="901700" progId="Equation.3">
                  <p:embed/>
                </p:oleObj>
              </mc:Choice>
              <mc:Fallback>
                <p:oleObj name="Equation" r:id="rId4" imgW="1447800" imgH="901700" progId="Equation.3">
                  <p:embed/>
                  <p:pic>
                    <p:nvPicPr>
                      <p:cNvPr id="0" name=""/>
                      <p:cNvPicPr/>
                      <p:nvPr/>
                    </p:nvPicPr>
                    <p:blipFill>
                      <a:blip r:embed="rId5"/>
                      <a:stretch>
                        <a:fillRect/>
                      </a:stretch>
                    </p:blipFill>
                    <p:spPr>
                      <a:xfrm>
                        <a:off x="6150814" y="814924"/>
                        <a:ext cx="2353739" cy="1390314"/>
                      </a:xfrm>
                      <a:prstGeom prst="rect">
                        <a:avLst/>
                      </a:prstGeom>
                    </p:spPr>
                  </p:pic>
                </p:oleObj>
              </mc:Fallback>
            </mc:AlternateContent>
          </a:graphicData>
        </a:graphic>
      </p:graphicFrame>
      <p:cxnSp>
        <p:nvCxnSpPr>
          <p:cNvPr id="69" name="Straight Arrow Connector 68"/>
          <p:cNvCxnSpPr/>
          <p:nvPr/>
        </p:nvCxnSpPr>
        <p:spPr>
          <a:xfrm>
            <a:off x="3825903" y="3207973"/>
            <a:ext cx="15163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3820869" y="2126723"/>
            <a:ext cx="0" cy="1081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820869" y="2353973"/>
            <a:ext cx="31733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3601474" y="2233534"/>
            <a:ext cx="255987" cy="246221"/>
          </a:xfrm>
          <a:prstGeom prst="rect">
            <a:avLst/>
          </a:prstGeom>
          <a:noFill/>
        </p:spPr>
        <p:txBody>
          <a:bodyPr wrap="none" rtlCol="0">
            <a:spAutoFit/>
          </a:bodyPr>
          <a:lstStyle/>
          <a:p>
            <a:r>
              <a:rPr lang="en-US" sz="1000" dirty="0" smtClean="0"/>
              <a:t>1</a:t>
            </a:r>
            <a:endParaRPr lang="en-US" sz="1000" dirty="0"/>
          </a:p>
        </p:txBody>
      </p:sp>
      <p:sp>
        <p:nvSpPr>
          <p:cNvPr id="75" name="TextBox 74"/>
          <p:cNvSpPr txBox="1"/>
          <p:nvPr/>
        </p:nvSpPr>
        <p:spPr>
          <a:xfrm>
            <a:off x="3611550" y="2983650"/>
            <a:ext cx="255987" cy="246221"/>
          </a:xfrm>
          <a:prstGeom prst="rect">
            <a:avLst/>
          </a:prstGeom>
          <a:noFill/>
        </p:spPr>
        <p:txBody>
          <a:bodyPr wrap="none" rtlCol="0">
            <a:spAutoFit/>
          </a:bodyPr>
          <a:lstStyle/>
          <a:p>
            <a:r>
              <a:rPr lang="en-US" sz="1000" dirty="0"/>
              <a:t>0</a:t>
            </a:r>
          </a:p>
        </p:txBody>
      </p:sp>
      <p:cxnSp>
        <p:nvCxnSpPr>
          <p:cNvPr id="76" name="Straight Connector 75"/>
          <p:cNvCxnSpPr/>
          <p:nvPr/>
        </p:nvCxnSpPr>
        <p:spPr>
          <a:xfrm>
            <a:off x="4138201" y="2353973"/>
            <a:ext cx="0" cy="33941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4138201" y="2693383"/>
            <a:ext cx="64286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3623370" y="1858604"/>
            <a:ext cx="394997" cy="246221"/>
          </a:xfrm>
          <a:prstGeom prst="rect">
            <a:avLst/>
          </a:prstGeom>
          <a:noFill/>
        </p:spPr>
        <p:txBody>
          <a:bodyPr wrap="none" rtlCol="0">
            <a:spAutoFit/>
          </a:bodyPr>
          <a:lstStyle/>
          <a:p>
            <a:r>
              <a:rPr lang="en-US" sz="1000" dirty="0" smtClean="0"/>
              <a:t>x=0</a:t>
            </a:r>
            <a:endParaRPr lang="en-US" sz="1000" dirty="0"/>
          </a:p>
        </p:txBody>
      </p:sp>
      <p:sp>
        <p:nvSpPr>
          <p:cNvPr id="81" name="TextBox 80"/>
          <p:cNvSpPr txBox="1"/>
          <p:nvPr/>
        </p:nvSpPr>
        <p:spPr>
          <a:xfrm>
            <a:off x="3975159" y="1844097"/>
            <a:ext cx="469888" cy="246221"/>
          </a:xfrm>
          <a:prstGeom prst="rect">
            <a:avLst/>
          </a:prstGeom>
          <a:noFill/>
        </p:spPr>
        <p:txBody>
          <a:bodyPr wrap="none" rtlCol="0">
            <a:spAutoFit/>
          </a:bodyPr>
          <a:lstStyle/>
          <a:p>
            <a:r>
              <a:rPr lang="en-US" sz="1000" dirty="0"/>
              <a:t>x</a:t>
            </a:r>
            <a:r>
              <a:rPr lang="en-US" sz="1000" dirty="0" smtClean="0"/>
              <a:t>=+1</a:t>
            </a:r>
            <a:endParaRPr lang="en-US" sz="1000" dirty="0"/>
          </a:p>
        </p:txBody>
      </p:sp>
      <p:sp>
        <p:nvSpPr>
          <p:cNvPr id="82" name="TextBox 81"/>
          <p:cNvSpPr txBox="1"/>
          <p:nvPr/>
        </p:nvSpPr>
        <p:spPr>
          <a:xfrm>
            <a:off x="4311180" y="1839379"/>
            <a:ext cx="469888" cy="246221"/>
          </a:xfrm>
          <a:prstGeom prst="rect">
            <a:avLst/>
          </a:prstGeom>
          <a:noFill/>
        </p:spPr>
        <p:txBody>
          <a:bodyPr wrap="none" rtlCol="0">
            <a:spAutoFit/>
          </a:bodyPr>
          <a:lstStyle/>
          <a:p>
            <a:r>
              <a:rPr lang="en-US" sz="1000" dirty="0"/>
              <a:t>x</a:t>
            </a:r>
            <a:r>
              <a:rPr lang="en-US" sz="1000" dirty="0" smtClean="0"/>
              <a:t>=+2</a:t>
            </a:r>
            <a:endParaRPr lang="en-US" sz="1000" dirty="0"/>
          </a:p>
        </p:txBody>
      </p:sp>
      <p:sp>
        <p:nvSpPr>
          <p:cNvPr id="83" name="TextBox 82"/>
          <p:cNvSpPr txBox="1"/>
          <p:nvPr/>
        </p:nvSpPr>
        <p:spPr>
          <a:xfrm>
            <a:off x="4704291" y="1838435"/>
            <a:ext cx="758435" cy="246221"/>
          </a:xfrm>
          <a:prstGeom prst="rect">
            <a:avLst/>
          </a:prstGeom>
          <a:noFill/>
        </p:spPr>
        <p:txBody>
          <a:bodyPr wrap="square" rtlCol="0">
            <a:spAutoFit/>
          </a:bodyPr>
          <a:lstStyle/>
          <a:p>
            <a:r>
              <a:rPr lang="en-US" sz="1000" dirty="0"/>
              <a:t>x</a:t>
            </a:r>
            <a:r>
              <a:rPr lang="en-US" sz="1000" dirty="0" smtClean="0"/>
              <a:t>=+3</a:t>
            </a:r>
            <a:endParaRPr lang="en-US" sz="1000" dirty="0"/>
          </a:p>
        </p:txBody>
      </p:sp>
      <p:graphicFrame>
        <p:nvGraphicFramePr>
          <p:cNvPr id="85" name="Object 84"/>
          <p:cNvGraphicFramePr>
            <a:graphicFrameLocks noChangeAspect="1"/>
          </p:cNvGraphicFramePr>
          <p:nvPr>
            <p:extLst>
              <p:ext uri="{D42A27DB-BD31-4B8C-83A1-F6EECF244321}">
                <p14:modId xmlns:p14="http://schemas.microsoft.com/office/powerpoint/2010/main" val="3532570260"/>
              </p:ext>
            </p:extLst>
          </p:nvPr>
        </p:nvGraphicFramePr>
        <p:xfrm>
          <a:off x="3478213" y="3919538"/>
          <a:ext cx="1768475" cy="679450"/>
        </p:xfrm>
        <a:graphic>
          <a:graphicData uri="http://schemas.openxmlformats.org/presentationml/2006/ole">
            <mc:AlternateContent xmlns:mc="http://schemas.openxmlformats.org/markup-compatibility/2006">
              <mc:Choice xmlns:v="urn:schemas-microsoft-com:vml" Requires="v">
                <p:oleObj spid="_x0000_s17232" name="Equation" r:id="rId6" imgW="1155700" imgH="444500" progId="Equation.3">
                  <p:embed/>
                </p:oleObj>
              </mc:Choice>
              <mc:Fallback>
                <p:oleObj name="Equation" r:id="rId6" imgW="1155700" imgH="444500" progId="Equation.3">
                  <p:embed/>
                  <p:pic>
                    <p:nvPicPr>
                      <p:cNvPr id="0" name=""/>
                      <p:cNvPicPr/>
                      <p:nvPr/>
                    </p:nvPicPr>
                    <p:blipFill>
                      <a:blip r:embed="rId7"/>
                      <a:stretch>
                        <a:fillRect/>
                      </a:stretch>
                    </p:blipFill>
                    <p:spPr>
                      <a:xfrm>
                        <a:off x="3478213" y="3919538"/>
                        <a:ext cx="1768475" cy="679450"/>
                      </a:xfrm>
                      <a:prstGeom prst="rect">
                        <a:avLst/>
                      </a:prstGeom>
                    </p:spPr>
                  </p:pic>
                </p:oleObj>
              </mc:Fallback>
            </mc:AlternateContent>
          </a:graphicData>
        </a:graphic>
      </p:graphicFrame>
      <p:cxnSp>
        <p:nvCxnSpPr>
          <p:cNvPr id="86" name="Straight Connector 85"/>
          <p:cNvCxnSpPr/>
          <p:nvPr/>
        </p:nvCxnSpPr>
        <p:spPr>
          <a:xfrm>
            <a:off x="4776350" y="2698985"/>
            <a:ext cx="0" cy="33941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4781068" y="3038395"/>
            <a:ext cx="386209"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H="1">
            <a:off x="2601366" y="3207973"/>
            <a:ext cx="121950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0" name="Oval 89"/>
          <p:cNvSpPr/>
          <p:nvPr/>
        </p:nvSpPr>
        <p:spPr>
          <a:xfrm>
            <a:off x="3257585" y="975855"/>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 name="Oval 90"/>
          <p:cNvSpPr/>
          <p:nvPr/>
        </p:nvSpPr>
        <p:spPr>
          <a:xfrm>
            <a:off x="3257417" y="114834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3257753" y="130074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3257417" y="1453147"/>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p:cNvSpPr txBox="1"/>
          <p:nvPr/>
        </p:nvSpPr>
        <p:spPr>
          <a:xfrm>
            <a:off x="3234113" y="1259333"/>
            <a:ext cx="255987" cy="246221"/>
          </a:xfrm>
          <a:prstGeom prst="rect">
            <a:avLst/>
          </a:prstGeom>
          <a:noFill/>
        </p:spPr>
        <p:txBody>
          <a:bodyPr wrap="none" rtlCol="0">
            <a:spAutoFit/>
          </a:bodyPr>
          <a:lstStyle/>
          <a:p>
            <a:r>
              <a:rPr lang="en-US" sz="1000" dirty="0" smtClean="0"/>
              <a:t>1</a:t>
            </a:r>
            <a:endParaRPr lang="en-US" sz="1000" dirty="0"/>
          </a:p>
        </p:txBody>
      </p:sp>
      <p:sp>
        <p:nvSpPr>
          <p:cNvPr id="95" name="Oval 94"/>
          <p:cNvSpPr/>
          <p:nvPr/>
        </p:nvSpPr>
        <p:spPr>
          <a:xfrm>
            <a:off x="3255202" y="160554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p:cNvSpPr txBox="1"/>
          <p:nvPr/>
        </p:nvSpPr>
        <p:spPr>
          <a:xfrm>
            <a:off x="3237142" y="1583649"/>
            <a:ext cx="255987" cy="246221"/>
          </a:xfrm>
          <a:prstGeom prst="rect">
            <a:avLst/>
          </a:prstGeom>
          <a:noFill/>
        </p:spPr>
        <p:txBody>
          <a:bodyPr wrap="none" rtlCol="0">
            <a:spAutoFit/>
          </a:bodyPr>
          <a:lstStyle/>
          <a:p>
            <a:r>
              <a:rPr lang="en-US" sz="1000" dirty="0" smtClean="0"/>
              <a:t>1</a:t>
            </a:r>
            <a:endParaRPr lang="en-US" sz="1000" dirty="0"/>
          </a:p>
        </p:txBody>
      </p:sp>
      <p:sp>
        <p:nvSpPr>
          <p:cNvPr id="97" name="Oval 96"/>
          <p:cNvSpPr/>
          <p:nvPr/>
        </p:nvSpPr>
        <p:spPr>
          <a:xfrm>
            <a:off x="3257753" y="822569"/>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8" name="TextBox 97"/>
          <p:cNvSpPr txBox="1"/>
          <p:nvPr/>
        </p:nvSpPr>
        <p:spPr>
          <a:xfrm>
            <a:off x="3235403" y="779349"/>
            <a:ext cx="255987" cy="246221"/>
          </a:xfrm>
          <a:prstGeom prst="rect">
            <a:avLst/>
          </a:prstGeom>
          <a:noFill/>
        </p:spPr>
        <p:txBody>
          <a:bodyPr wrap="none" rtlCol="0">
            <a:spAutoFit/>
          </a:bodyPr>
          <a:lstStyle/>
          <a:p>
            <a:r>
              <a:rPr lang="en-US" sz="1000" dirty="0" smtClean="0"/>
              <a:t>1</a:t>
            </a:r>
            <a:endParaRPr lang="en-US" sz="1000" dirty="0"/>
          </a:p>
        </p:txBody>
      </p:sp>
      <p:sp>
        <p:nvSpPr>
          <p:cNvPr id="99" name="TextBox 98"/>
          <p:cNvSpPr txBox="1"/>
          <p:nvPr/>
        </p:nvSpPr>
        <p:spPr>
          <a:xfrm>
            <a:off x="3236270" y="1418528"/>
            <a:ext cx="255987" cy="246221"/>
          </a:xfrm>
          <a:prstGeom prst="rect">
            <a:avLst/>
          </a:prstGeom>
          <a:noFill/>
        </p:spPr>
        <p:txBody>
          <a:bodyPr wrap="none" rtlCol="0">
            <a:spAutoFit/>
          </a:bodyPr>
          <a:lstStyle/>
          <a:p>
            <a:r>
              <a:rPr lang="en-US" sz="1000" dirty="0"/>
              <a:t>0</a:t>
            </a:r>
          </a:p>
        </p:txBody>
      </p:sp>
      <p:sp>
        <p:nvSpPr>
          <p:cNvPr id="100" name="TextBox 99"/>
          <p:cNvSpPr txBox="1"/>
          <p:nvPr/>
        </p:nvSpPr>
        <p:spPr>
          <a:xfrm>
            <a:off x="3235403" y="947016"/>
            <a:ext cx="255987" cy="246221"/>
          </a:xfrm>
          <a:prstGeom prst="rect">
            <a:avLst/>
          </a:prstGeom>
          <a:noFill/>
        </p:spPr>
        <p:txBody>
          <a:bodyPr wrap="none" rtlCol="0">
            <a:spAutoFit/>
          </a:bodyPr>
          <a:lstStyle/>
          <a:p>
            <a:r>
              <a:rPr lang="en-US" sz="1000" dirty="0"/>
              <a:t>0</a:t>
            </a:r>
          </a:p>
        </p:txBody>
      </p:sp>
      <p:sp>
        <p:nvSpPr>
          <p:cNvPr id="101" name="TextBox 100"/>
          <p:cNvSpPr txBox="1"/>
          <p:nvPr/>
        </p:nvSpPr>
        <p:spPr>
          <a:xfrm>
            <a:off x="3228746" y="1099416"/>
            <a:ext cx="255987" cy="246221"/>
          </a:xfrm>
          <a:prstGeom prst="rect">
            <a:avLst/>
          </a:prstGeom>
          <a:noFill/>
        </p:spPr>
        <p:txBody>
          <a:bodyPr wrap="none" rtlCol="0">
            <a:spAutoFit/>
          </a:bodyPr>
          <a:lstStyle/>
          <a:p>
            <a:r>
              <a:rPr lang="en-US" sz="1000" dirty="0"/>
              <a:t>1</a:t>
            </a:r>
          </a:p>
        </p:txBody>
      </p:sp>
      <p:sp>
        <p:nvSpPr>
          <p:cNvPr id="102" name="Oval 101"/>
          <p:cNvSpPr/>
          <p:nvPr/>
        </p:nvSpPr>
        <p:spPr>
          <a:xfrm>
            <a:off x="2884500" y="985950"/>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Oval 102"/>
          <p:cNvSpPr/>
          <p:nvPr/>
        </p:nvSpPr>
        <p:spPr>
          <a:xfrm>
            <a:off x="2884332" y="115844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2884668" y="13108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884332" y="14632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TextBox 105"/>
          <p:cNvSpPr txBox="1"/>
          <p:nvPr/>
        </p:nvSpPr>
        <p:spPr>
          <a:xfrm>
            <a:off x="2861028" y="1269428"/>
            <a:ext cx="255987" cy="246221"/>
          </a:xfrm>
          <a:prstGeom prst="rect">
            <a:avLst/>
          </a:prstGeom>
          <a:noFill/>
        </p:spPr>
        <p:txBody>
          <a:bodyPr wrap="none" rtlCol="0">
            <a:spAutoFit/>
          </a:bodyPr>
          <a:lstStyle/>
          <a:p>
            <a:r>
              <a:rPr lang="en-US" sz="1000" dirty="0" smtClean="0"/>
              <a:t>1</a:t>
            </a:r>
            <a:endParaRPr lang="en-US" sz="1000" dirty="0"/>
          </a:p>
        </p:txBody>
      </p:sp>
      <p:sp>
        <p:nvSpPr>
          <p:cNvPr id="108" name="Oval 107"/>
          <p:cNvSpPr/>
          <p:nvPr/>
        </p:nvSpPr>
        <p:spPr>
          <a:xfrm>
            <a:off x="2884668" y="83266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9" name="TextBox 108"/>
          <p:cNvSpPr txBox="1"/>
          <p:nvPr/>
        </p:nvSpPr>
        <p:spPr>
          <a:xfrm>
            <a:off x="2862318" y="789444"/>
            <a:ext cx="255987" cy="246221"/>
          </a:xfrm>
          <a:prstGeom prst="rect">
            <a:avLst/>
          </a:prstGeom>
          <a:noFill/>
        </p:spPr>
        <p:txBody>
          <a:bodyPr wrap="none" rtlCol="0">
            <a:spAutoFit/>
          </a:bodyPr>
          <a:lstStyle/>
          <a:p>
            <a:r>
              <a:rPr lang="en-US" sz="1000" dirty="0" smtClean="0"/>
              <a:t>1</a:t>
            </a:r>
            <a:endParaRPr lang="en-US" sz="1000" dirty="0"/>
          </a:p>
        </p:txBody>
      </p:sp>
      <p:sp>
        <p:nvSpPr>
          <p:cNvPr id="111" name="TextBox 110"/>
          <p:cNvSpPr txBox="1"/>
          <p:nvPr/>
        </p:nvSpPr>
        <p:spPr>
          <a:xfrm>
            <a:off x="2862318" y="957111"/>
            <a:ext cx="255987" cy="246221"/>
          </a:xfrm>
          <a:prstGeom prst="rect">
            <a:avLst/>
          </a:prstGeom>
          <a:noFill/>
        </p:spPr>
        <p:txBody>
          <a:bodyPr wrap="none" rtlCol="0">
            <a:spAutoFit/>
          </a:bodyPr>
          <a:lstStyle/>
          <a:p>
            <a:r>
              <a:rPr lang="en-US" sz="1000" dirty="0"/>
              <a:t>0</a:t>
            </a:r>
          </a:p>
        </p:txBody>
      </p:sp>
      <p:sp>
        <p:nvSpPr>
          <p:cNvPr id="119" name="TextBox 118"/>
          <p:cNvSpPr txBox="1"/>
          <p:nvPr/>
        </p:nvSpPr>
        <p:spPr>
          <a:xfrm>
            <a:off x="2855661" y="1109511"/>
            <a:ext cx="255987" cy="246221"/>
          </a:xfrm>
          <a:prstGeom prst="rect">
            <a:avLst/>
          </a:prstGeom>
          <a:noFill/>
        </p:spPr>
        <p:txBody>
          <a:bodyPr wrap="none" rtlCol="0">
            <a:spAutoFit/>
          </a:bodyPr>
          <a:lstStyle/>
          <a:p>
            <a:r>
              <a:rPr lang="en-US" sz="1000" dirty="0" smtClean="0"/>
              <a:t>0</a:t>
            </a:r>
            <a:endParaRPr lang="en-US" sz="1000" dirty="0"/>
          </a:p>
        </p:txBody>
      </p:sp>
      <p:sp>
        <p:nvSpPr>
          <p:cNvPr id="120" name="Oval 119"/>
          <p:cNvSpPr/>
          <p:nvPr/>
        </p:nvSpPr>
        <p:spPr>
          <a:xfrm>
            <a:off x="2883460" y="16265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a:off x="2862313" y="1570074"/>
            <a:ext cx="255987" cy="246221"/>
          </a:xfrm>
          <a:prstGeom prst="rect">
            <a:avLst/>
          </a:prstGeom>
          <a:noFill/>
        </p:spPr>
        <p:txBody>
          <a:bodyPr wrap="none" rtlCol="0">
            <a:spAutoFit/>
          </a:bodyPr>
          <a:lstStyle/>
          <a:p>
            <a:r>
              <a:rPr lang="en-US" sz="1000" dirty="0"/>
              <a:t>0</a:t>
            </a:r>
          </a:p>
        </p:txBody>
      </p:sp>
      <p:graphicFrame>
        <p:nvGraphicFramePr>
          <p:cNvPr id="5" name="Table 4"/>
          <p:cNvGraphicFramePr>
            <a:graphicFrameLocks noGrp="1"/>
          </p:cNvGraphicFramePr>
          <p:nvPr>
            <p:extLst>
              <p:ext uri="{D42A27DB-BD31-4B8C-83A1-F6EECF244321}">
                <p14:modId xmlns:p14="http://schemas.microsoft.com/office/powerpoint/2010/main" val="400718761"/>
              </p:ext>
            </p:extLst>
          </p:nvPr>
        </p:nvGraphicFramePr>
        <p:xfrm>
          <a:off x="186933" y="2104825"/>
          <a:ext cx="1455210" cy="1920240"/>
        </p:xfrm>
        <a:graphic>
          <a:graphicData uri="http://schemas.openxmlformats.org/drawingml/2006/table">
            <a:tbl>
              <a:tblPr firstRow="1" bandRow="1"/>
              <a:tblGrid>
                <a:gridCol w="349897"/>
                <a:gridCol w="1105313"/>
              </a:tblGrid>
              <a:tr h="249787">
                <a:tc>
                  <a:txBody>
                    <a:bodyPr/>
                    <a:lstStyle/>
                    <a:p>
                      <a:r>
                        <a:rPr lang="en-US" sz="1200" b="0" i="1" dirty="0" smtClean="0"/>
                        <a:t>n</a:t>
                      </a:r>
                      <a:endParaRPr lang="en-US" sz="1200" b="0" i="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1" baseline="0" dirty="0" smtClean="0"/>
                        <a:t>n choose 2</a:t>
                      </a:r>
                      <a:endParaRPr lang="en-US" sz="1200" b="0" i="1" dirty="0" smtClean="0"/>
                    </a:p>
                  </a:txBody>
                  <a:tcPr/>
                </a:tc>
              </a:tr>
              <a:tr h="249787">
                <a:tc>
                  <a:txBody>
                    <a:bodyPr/>
                    <a:lstStyle/>
                    <a:p>
                      <a:r>
                        <a:rPr lang="en-US" sz="1200" dirty="0" smtClean="0"/>
                        <a:t>1</a:t>
                      </a:r>
                      <a:endParaRPr lang="en-US" sz="1200" dirty="0"/>
                    </a:p>
                  </a:txBody>
                  <a:tcPr/>
                </a:tc>
                <a:tc>
                  <a:txBody>
                    <a:bodyPr/>
                    <a:lstStyle/>
                    <a:p>
                      <a:r>
                        <a:rPr lang="en-US" sz="1200" dirty="0" smtClean="0"/>
                        <a:t>0</a:t>
                      </a:r>
                      <a:endParaRPr lang="en-US" sz="1200" dirty="0"/>
                    </a:p>
                  </a:txBody>
                  <a:tcPr/>
                </a:tc>
              </a:tr>
              <a:tr h="249787">
                <a:tc>
                  <a:txBody>
                    <a:bodyPr/>
                    <a:lstStyle/>
                    <a:p>
                      <a:r>
                        <a:rPr lang="en-US" sz="1200" dirty="0" smtClean="0"/>
                        <a:t>2</a:t>
                      </a:r>
                      <a:endParaRPr lang="en-US" sz="1200" dirty="0"/>
                    </a:p>
                  </a:txBody>
                  <a:tcPr/>
                </a:tc>
                <a:tc>
                  <a:txBody>
                    <a:bodyPr/>
                    <a:lstStyle/>
                    <a:p>
                      <a:r>
                        <a:rPr lang="en-US" sz="1200" dirty="0" smtClean="0"/>
                        <a:t>1</a:t>
                      </a:r>
                      <a:endParaRPr lang="en-US" sz="1200" dirty="0"/>
                    </a:p>
                  </a:txBody>
                  <a:tcPr/>
                </a:tc>
              </a:tr>
              <a:tr h="249787">
                <a:tc>
                  <a:txBody>
                    <a:bodyPr/>
                    <a:lstStyle/>
                    <a:p>
                      <a:r>
                        <a:rPr lang="en-US" sz="1200" dirty="0" smtClean="0"/>
                        <a:t>3</a:t>
                      </a:r>
                      <a:endParaRPr lang="en-US" sz="1200" dirty="0"/>
                    </a:p>
                  </a:txBody>
                  <a:tcPr/>
                </a:tc>
                <a:tc>
                  <a:txBody>
                    <a:bodyPr/>
                    <a:lstStyle/>
                    <a:p>
                      <a:r>
                        <a:rPr lang="en-US" sz="1200" dirty="0" smtClean="0"/>
                        <a:t>3</a:t>
                      </a:r>
                      <a:endParaRPr lang="en-US" sz="1200" dirty="0"/>
                    </a:p>
                  </a:txBody>
                  <a:tcPr/>
                </a:tc>
              </a:tr>
              <a:tr h="249787">
                <a:tc>
                  <a:txBody>
                    <a:bodyPr/>
                    <a:lstStyle/>
                    <a:p>
                      <a:r>
                        <a:rPr lang="en-US" sz="1200" dirty="0" smtClean="0"/>
                        <a:t>4</a:t>
                      </a:r>
                      <a:endParaRPr lang="en-US" sz="1200" dirty="0"/>
                    </a:p>
                  </a:txBody>
                  <a:tcPr/>
                </a:tc>
                <a:tc>
                  <a:txBody>
                    <a:bodyPr/>
                    <a:lstStyle/>
                    <a:p>
                      <a:r>
                        <a:rPr lang="en-US" sz="1200" dirty="0" smtClean="0"/>
                        <a:t>6</a:t>
                      </a:r>
                      <a:endParaRPr lang="en-US" sz="1200" dirty="0"/>
                    </a:p>
                  </a:txBody>
                  <a:tcPr/>
                </a:tc>
              </a:tr>
              <a:tr h="249787">
                <a:tc>
                  <a:txBody>
                    <a:bodyPr/>
                    <a:lstStyle/>
                    <a:p>
                      <a:r>
                        <a:rPr lang="en-US" sz="1200" dirty="0" smtClean="0"/>
                        <a:t>5</a:t>
                      </a:r>
                      <a:endParaRPr lang="en-US" sz="1200" dirty="0"/>
                    </a:p>
                  </a:txBody>
                  <a:tcPr/>
                </a:tc>
                <a:tc>
                  <a:txBody>
                    <a:bodyPr/>
                    <a:lstStyle/>
                    <a:p>
                      <a:r>
                        <a:rPr lang="en-US" sz="1200" dirty="0" smtClean="0"/>
                        <a:t>10</a:t>
                      </a:r>
                      <a:endParaRPr lang="en-US" sz="1200" dirty="0"/>
                    </a:p>
                  </a:txBody>
                  <a:tcPr/>
                </a:tc>
              </a:tr>
              <a:tr h="249787">
                <a:tc>
                  <a:txBody>
                    <a:bodyPr/>
                    <a:lstStyle/>
                    <a:p>
                      <a:r>
                        <a:rPr lang="en-US" sz="1200" dirty="0" smtClean="0"/>
                        <a:t>6</a:t>
                      </a:r>
                      <a:endParaRPr lang="en-US" sz="1200" dirty="0"/>
                    </a:p>
                  </a:txBody>
                  <a:tcPr/>
                </a:tc>
                <a:tc>
                  <a:txBody>
                    <a:bodyPr/>
                    <a:lstStyle/>
                    <a:p>
                      <a:r>
                        <a:rPr lang="en-US" sz="1200" dirty="0" smtClean="0"/>
                        <a:t>15</a:t>
                      </a:r>
                      <a:endParaRPr lang="en-US" sz="1200" dirty="0"/>
                    </a:p>
                  </a:txBody>
                  <a:tcPr/>
                </a:tc>
              </a:tr>
            </a:tbl>
          </a:graphicData>
        </a:graphic>
      </p:graphicFrame>
      <p:sp>
        <p:nvSpPr>
          <p:cNvPr id="6" name="TextBox 5"/>
          <p:cNvSpPr txBox="1"/>
          <p:nvPr/>
        </p:nvSpPr>
        <p:spPr>
          <a:xfrm>
            <a:off x="2130755" y="5145288"/>
            <a:ext cx="5667800" cy="307777"/>
          </a:xfrm>
          <a:prstGeom prst="rect">
            <a:avLst/>
          </a:prstGeom>
          <a:noFill/>
        </p:spPr>
        <p:txBody>
          <a:bodyPr wrap="none" rtlCol="0">
            <a:spAutoFit/>
          </a:bodyPr>
          <a:lstStyle/>
          <a:p>
            <a:r>
              <a:rPr lang="en-US" dirty="0" smtClean="0"/>
              <a:t>Comment on differences (if any) between </a:t>
            </a:r>
            <a:r>
              <a:rPr lang="en-US" i="1" dirty="0" smtClean="0"/>
              <a:t>EHH(x=+2)</a:t>
            </a:r>
            <a:r>
              <a:rPr lang="en-US" dirty="0" smtClean="0"/>
              <a:t> and </a:t>
            </a:r>
            <a:r>
              <a:rPr lang="en-US" i="1" dirty="0" smtClean="0"/>
              <a:t>EHH(x=-2)</a:t>
            </a:r>
            <a:r>
              <a:rPr lang="en-US" dirty="0" smtClean="0"/>
              <a:t>.</a:t>
            </a:r>
            <a:endParaRPr lang="en-US" dirty="0"/>
          </a:p>
        </p:txBody>
      </p:sp>
      <p:sp>
        <p:nvSpPr>
          <p:cNvPr id="122" name="TextBox 121"/>
          <p:cNvSpPr txBox="1"/>
          <p:nvPr/>
        </p:nvSpPr>
        <p:spPr>
          <a:xfrm>
            <a:off x="3151737" y="1855046"/>
            <a:ext cx="437702" cy="246221"/>
          </a:xfrm>
          <a:prstGeom prst="rect">
            <a:avLst/>
          </a:prstGeom>
          <a:noFill/>
        </p:spPr>
        <p:txBody>
          <a:bodyPr wrap="none" rtlCol="0">
            <a:spAutoFit/>
          </a:bodyPr>
          <a:lstStyle/>
          <a:p>
            <a:r>
              <a:rPr lang="en-US" sz="1000" dirty="0"/>
              <a:t>x</a:t>
            </a:r>
            <a:r>
              <a:rPr lang="en-US" sz="1000" dirty="0" smtClean="0"/>
              <a:t>=-1</a:t>
            </a:r>
            <a:endParaRPr lang="en-US" sz="1000" dirty="0"/>
          </a:p>
        </p:txBody>
      </p:sp>
      <p:sp>
        <p:nvSpPr>
          <p:cNvPr id="123" name="TextBox 122"/>
          <p:cNvSpPr txBox="1"/>
          <p:nvPr/>
        </p:nvSpPr>
        <p:spPr>
          <a:xfrm>
            <a:off x="2811869" y="1862437"/>
            <a:ext cx="437702" cy="246221"/>
          </a:xfrm>
          <a:prstGeom prst="rect">
            <a:avLst/>
          </a:prstGeom>
          <a:noFill/>
        </p:spPr>
        <p:txBody>
          <a:bodyPr wrap="none" rtlCol="0">
            <a:spAutoFit/>
          </a:bodyPr>
          <a:lstStyle/>
          <a:p>
            <a:r>
              <a:rPr lang="en-US" sz="1000" dirty="0"/>
              <a:t>x</a:t>
            </a:r>
            <a:r>
              <a:rPr lang="en-US" sz="1000" dirty="0" smtClean="0"/>
              <a:t>=-2</a:t>
            </a:r>
            <a:endParaRPr lang="en-US" sz="1000" dirty="0"/>
          </a:p>
        </p:txBody>
      </p:sp>
      <p:sp>
        <p:nvSpPr>
          <p:cNvPr id="124" name="TextBox 123"/>
          <p:cNvSpPr txBox="1"/>
          <p:nvPr/>
        </p:nvSpPr>
        <p:spPr>
          <a:xfrm>
            <a:off x="2862906" y="1431035"/>
            <a:ext cx="255987" cy="246221"/>
          </a:xfrm>
          <a:prstGeom prst="rect">
            <a:avLst/>
          </a:prstGeom>
          <a:noFill/>
        </p:spPr>
        <p:txBody>
          <a:bodyPr wrap="none" rtlCol="0">
            <a:spAutoFit/>
          </a:bodyPr>
          <a:lstStyle/>
          <a:p>
            <a:r>
              <a:rPr lang="en-US" sz="1000" dirty="0" smtClean="0"/>
              <a:t>1</a:t>
            </a:r>
            <a:endParaRPr lang="en-US" sz="1000" dirty="0"/>
          </a:p>
        </p:txBody>
      </p:sp>
    </p:spTree>
    <p:extLst>
      <p:ext uri="{BB962C8B-B14F-4D97-AF65-F5344CB8AC3E}">
        <p14:creationId xmlns:p14="http://schemas.microsoft.com/office/powerpoint/2010/main" val="131551668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75384"/>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Extended Haplotype </a:t>
            </a:r>
            <a:r>
              <a:rPr lang="en-US" sz="2800" b="1" dirty="0" err="1" smtClean="0">
                <a:solidFill>
                  <a:schemeClr val="dk1"/>
                </a:solidFill>
              </a:rPr>
              <a:t>Homozygosity</a:t>
            </a:r>
            <a:endParaRPr lang="en-US" sz="2800" b="1" dirty="0">
              <a:solidFill>
                <a:schemeClr val="dk1"/>
              </a:solidFill>
            </a:endParaRPr>
          </a:p>
        </p:txBody>
      </p:sp>
      <p:cxnSp>
        <p:nvCxnSpPr>
          <p:cNvPr id="58" name="Straight Connector 57"/>
          <p:cNvCxnSpPr/>
          <p:nvPr/>
        </p:nvCxnSpPr>
        <p:spPr>
          <a:xfrm>
            <a:off x="2141165" y="106519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1165" y="122295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141165" y="1377896"/>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141165" y="154161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141165" y="1699378"/>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Oval 65"/>
          <p:cNvSpPr/>
          <p:nvPr/>
        </p:nvSpPr>
        <p:spPr>
          <a:xfrm>
            <a:off x="3699838" y="98530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p:nvPr/>
        </p:nvSpPr>
        <p:spPr>
          <a:xfrm>
            <a:off x="3699670" y="11577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700006" y="13101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699670" y="14625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678110" y="953035"/>
            <a:ext cx="255987" cy="246221"/>
          </a:xfrm>
          <a:prstGeom prst="rect">
            <a:avLst/>
          </a:prstGeom>
          <a:noFill/>
        </p:spPr>
        <p:txBody>
          <a:bodyPr wrap="none" rtlCol="0">
            <a:spAutoFit/>
          </a:bodyPr>
          <a:lstStyle/>
          <a:p>
            <a:r>
              <a:rPr lang="en-US" sz="1000" dirty="0" smtClean="0"/>
              <a:t>1</a:t>
            </a:r>
            <a:endParaRPr lang="en-US" sz="1000" dirty="0"/>
          </a:p>
        </p:txBody>
      </p:sp>
      <p:sp>
        <p:nvSpPr>
          <p:cNvPr id="79" name="TextBox 78"/>
          <p:cNvSpPr txBox="1"/>
          <p:nvPr/>
        </p:nvSpPr>
        <p:spPr>
          <a:xfrm>
            <a:off x="3677238" y="1116384"/>
            <a:ext cx="255987" cy="246221"/>
          </a:xfrm>
          <a:prstGeom prst="rect">
            <a:avLst/>
          </a:prstGeom>
          <a:noFill/>
        </p:spPr>
        <p:txBody>
          <a:bodyPr wrap="none" rtlCol="0">
            <a:spAutoFit/>
          </a:bodyPr>
          <a:lstStyle/>
          <a:p>
            <a:r>
              <a:rPr lang="en-US" sz="1000" dirty="0" smtClean="0"/>
              <a:t>1</a:t>
            </a:r>
            <a:endParaRPr lang="en-US" sz="1000" dirty="0"/>
          </a:p>
        </p:txBody>
      </p:sp>
      <p:sp>
        <p:nvSpPr>
          <p:cNvPr id="112" name="TextBox 111"/>
          <p:cNvSpPr txBox="1"/>
          <p:nvPr/>
        </p:nvSpPr>
        <p:spPr>
          <a:xfrm>
            <a:off x="3676366" y="1268784"/>
            <a:ext cx="255987" cy="246221"/>
          </a:xfrm>
          <a:prstGeom prst="rect">
            <a:avLst/>
          </a:prstGeom>
          <a:noFill/>
        </p:spPr>
        <p:txBody>
          <a:bodyPr wrap="none" rtlCol="0">
            <a:spAutoFit/>
          </a:bodyPr>
          <a:lstStyle/>
          <a:p>
            <a:r>
              <a:rPr lang="en-US" sz="1000" dirty="0" smtClean="0"/>
              <a:t>1</a:t>
            </a:r>
            <a:endParaRPr lang="en-US" sz="1000" dirty="0"/>
          </a:p>
        </p:txBody>
      </p:sp>
      <p:sp>
        <p:nvSpPr>
          <p:cNvPr id="113" name="TextBox 112"/>
          <p:cNvSpPr txBox="1"/>
          <p:nvPr/>
        </p:nvSpPr>
        <p:spPr>
          <a:xfrm>
            <a:off x="3675494" y="1421184"/>
            <a:ext cx="255987" cy="246221"/>
          </a:xfrm>
          <a:prstGeom prst="rect">
            <a:avLst/>
          </a:prstGeom>
          <a:noFill/>
        </p:spPr>
        <p:txBody>
          <a:bodyPr wrap="none" rtlCol="0">
            <a:spAutoFit/>
          </a:bodyPr>
          <a:lstStyle/>
          <a:p>
            <a:r>
              <a:rPr lang="en-US" sz="1000" dirty="0" smtClean="0"/>
              <a:t>1</a:t>
            </a:r>
            <a:endParaRPr lang="en-US" sz="1000" dirty="0"/>
          </a:p>
        </p:txBody>
      </p:sp>
      <p:sp>
        <p:nvSpPr>
          <p:cNvPr id="115" name="Oval 114"/>
          <p:cNvSpPr/>
          <p:nvPr/>
        </p:nvSpPr>
        <p:spPr>
          <a:xfrm>
            <a:off x="3697455" y="1614998"/>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TextBox 113"/>
          <p:cNvSpPr txBox="1"/>
          <p:nvPr/>
        </p:nvSpPr>
        <p:spPr>
          <a:xfrm>
            <a:off x="3679395" y="1571202"/>
            <a:ext cx="255987" cy="246221"/>
          </a:xfrm>
          <a:prstGeom prst="rect">
            <a:avLst/>
          </a:prstGeom>
          <a:noFill/>
        </p:spPr>
        <p:txBody>
          <a:bodyPr wrap="none" rtlCol="0">
            <a:spAutoFit/>
          </a:bodyPr>
          <a:lstStyle/>
          <a:p>
            <a:r>
              <a:rPr lang="en-US" sz="1000" dirty="0"/>
              <a:t>0</a:t>
            </a:r>
          </a:p>
        </p:txBody>
      </p:sp>
      <p:cxnSp>
        <p:nvCxnSpPr>
          <p:cNvPr id="116" name="Straight Connector 115"/>
          <p:cNvCxnSpPr/>
          <p:nvPr/>
        </p:nvCxnSpPr>
        <p:spPr>
          <a:xfrm>
            <a:off x="2141333" y="911911"/>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3700006" y="83202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TextBox 117"/>
          <p:cNvSpPr txBox="1"/>
          <p:nvPr/>
        </p:nvSpPr>
        <p:spPr>
          <a:xfrm>
            <a:off x="3677656" y="788800"/>
            <a:ext cx="255987" cy="246221"/>
          </a:xfrm>
          <a:prstGeom prst="rect">
            <a:avLst/>
          </a:prstGeom>
          <a:noFill/>
        </p:spPr>
        <p:txBody>
          <a:bodyPr wrap="none" rtlCol="0">
            <a:spAutoFit/>
          </a:bodyPr>
          <a:lstStyle/>
          <a:p>
            <a:r>
              <a:rPr lang="en-US" sz="1000" dirty="0" smtClean="0"/>
              <a:t>1</a:t>
            </a:r>
            <a:endParaRPr lang="en-US" sz="1000" dirty="0"/>
          </a:p>
        </p:txBody>
      </p:sp>
      <p:sp>
        <p:nvSpPr>
          <p:cNvPr id="23" name="Oval 22"/>
          <p:cNvSpPr/>
          <p:nvPr/>
        </p:nvSpPr>
        <p:spPr>
          <a:xfrm>
            <a:off x="4043230" y="970799"/>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043062" y="114329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043398" y="129569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043062" y="14480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021502" y="938528"/>
            <a:ext cx="255987" cy="246221"/>
          </a:xfrm>
          <a:prstGeom prst="rect">
            <a:avLst/>
          </a:prstGeom>
          <a:noFill/>
        </p:spPr>
        <p:txBody>
          <a:bodyPr wrap="none" rtlCol="0">
            <a:spAutoFit/>
          </a:bodyPr>
          <a:lstStyle/>
          <a:p>
            <a:r>
              <a:rPr lang="en-US" sz="1000" dirty="0" smtClean="0"/>
              <a:t>1</a:t>
            </a:r>
            <a:endParaRPr lang="en-US" sz="1000" dirty="0"/>
          </a:p>
        </p:txBody>
      </p:sp>
      <p:sp>
        <p:nvSpPr>
          <p:cNvPr id="28" name="TextBox 27"/>
          <p:cNvSpPr txBox="1"/>
          <p:nvPr/>
        </p:nvSpPr>
        <p:spPr>
          <a:xfrm>
            <a:off x="4020630" y="1101877"/>
            <a:ext cx="255987" cy="246221"/>
          </a:xfrm>
          <a:prstGeom prst="rect">
            <a:avLst/>
          </a:prstGeom>
          <a:noFill/>
        </p:spPr>
        <p:txBody>
          <a:bodyPr wrap="none" rtlCol="0">
            <a:spAutoFit/>
          </a:bodyPr>
          <a:lstStyle/>
          <a:p>
            <a:r>
              <a:rPr lang="en-US" sz="1000" dirty="0" smtClean="0"/>
              <a:t>1</a:t>
            </a:r>
            <a:endParaRPr lang="en-US" sz="1000" dirty="0"/>
          </a:p>
        </p:txBody>
      </p:sp>
      <p:sp>
        <p:nvSpPr>
          <p:cNvPr id="29" name="TextBox 28"/>
          <p:cNvSpPr txBox="1"/>
          <p:nvPr/>
        </p:nvSpPr>
        <p:spPr>
          <a:xfrm>
            <a:off x="4019758" y="1254277"/>
            <a:ext cx="255987" cy="246221"/>
          </a:xfrm>
          <a:prstGeom prst="rect">
            <a:avLst/>
          </a:prstGeom>
          <a:noFill/>
        </p:spPr>
        <p:txBody>
          <a:bodyPr wrap="none" rtlCol="0">
            <a:spAutoFit/>
          </a:bodyPr>
          <a:lstStyle/>
          <a:p>
            <a:r>
              <a:rPr lang="en-US" sz="1000" dirty="0" smtClean="0"/>
              <a:t>1</a:t>
            </a:r>
            <a:endParaRPr lang="en-US" sz="1000" dirty="0"/>
          </a:p>
        </p:txBody>
      </p:sp>
      <p:sp>
        <p:nvSpPr>
          <p:cNvPr id="31" name="Oval 30"/>
          <p:cNvSpPr/>
          <p:nvPr/>
        </p:nvSpPr>
        <p:spPr>
          <a:xfrm>
            <a:off x="4040847" y="16004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022787" y="1556695"/>
            <a:ext cx="255987" cy="246221"/>
          </a:xfrm>
          <a:prstGeom prst="rect">
            <a:avLst/>
          </a:prstGeom>
          <a:noFill/>
        </p:spPr>
        <p:txBody>
          <a:bodyPr wrap="none" rtlCol="0">
            <a:spAutoFit/>
          </a:bodyPr>
          <a:lstStyle/>
          <a:p>
            <a:r>
              <a:rPr lang="en-US" sz="1000" dirty="0"/>
              <a:t>0</a:t>
            </a:r>
          </a:p>
        </p:txBody>
      </p:sp>
      <p:sp>
        <p:nvSpPr>
          <p:cNvPr id="33" name="Oval 32"/>
          <p:cNvSpPr/>
          <p:nvPr/>
        </p:nvSpPr>
        <p:spPr>
          <a:xfrm>
            <a:off x="4043398" y="817513"/>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4021048" y="774293"/>
            <a:ext cx="255987" cy="246221"/>
          </a:xfrm>
          <a:prstGeom prst="rect">
            <a:avLst/>
          </a:prstGeom>
          <a:noFill/>
        </p:spPr>
        <p:txBody>
          <a:bodyPr wrap="none" rtlCol="0">
            <a:spAutoFit/>
          </a:bodyPr>
          <a:lstStyle/>
          <a:p>
            <a:r>
              <a:rPr lang="en-US" sz="1000" dirty="0" smtClean="0"/>
              <a:t>1</a:t>
            </a:r>
            <a:endParaRPr lang="en-US" sz="1000" dirty="0"/>
          </a:p>
        </p:txBody>
      </p:sp>
      <p:sp>
        <p:nvSpPr>
          <p:cNvPr id="35" name="TextBox 34"/>
          <p:cNvSpPr txBox="1"/>
          <p:nvPr/>
        </p:nvSpPr>
        <p:spPr>
          <a:xfrm>
            <a:off x="4021915" y="1413472"/>
            <a:ext cx="255987" cy="246221"/>
          </a:xfrm>
          <a:prstGeom prst="rect">
            <a:avLst/>
          </a:prstGeom>
          <a:noFill/>
        </p:spPr>
        <p:txBody>
          <a:bodyPr wrap="none" rtlCol="0">
            <a:spAutoFit/>
          </a:bodyPr>
          <a:lstStyle/>
          <a:p>
            <a:r>
              <a:rPr lang="en-US" sz="1000" dirty="0"/>
              <a:t>0</a:t>
            </a:r>
          </a:p>
        </p:txBody>
      </p:sp>
      <p:sp>
        <p:nvSpPr>
          <p:cNvPr id="2" name="Rectangle 1"/>
          <p:cNvSpPr/>
          <p:nvPr/>
        </p:nvSpPr>
        <p:spPr>
          <a:xfrm>
            <a:off x="3675494" y="785242"/>
            <a:ext cx="259888" cy="1043130"/>
          </a:xfrm>
          <a:prstGeom prst="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387215" y="96825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4387047" y="11407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387383" y="12931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4387047" y="144554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365487" y="935979"/>
            <a:ext cx="255987" cy="246221"/>
          </a:xfrm>
          <a:prstGeom prst="rect">
            <a:avLst/>
          </a:prstGeom>
          <a:noFill/>
        </p:spPr>
        <p:txBody>
          <a:bodyPr wrap="none" rtlCol="0">
            <a:spAutoFit/>
          </a:bodyPr>
          <a:lstStyle/>
          <a:p>
            <a:r>
              <a:rPr lang="en-US" sz="1000" dirty="0" smtClean="0"/>
              <a:t>1</a:t>
            </a:r>
            <a:endParaRPr lang="en-US" sz="1000" dirty="0"/>
          </a:p>
        </p:txBody>
      </p:sp>
      <p:sp>
        <p:nvSpPr>
          <p:cNvPr id="41" name="TextBox 40"/>
          <p:cNvSpPr txBox="1"/>
          <p:nvPr/>
        </p:nvSpPr>
        <p:spPr>
          <a:xfrm>
            <a:off x="4364615" y="1099328"/>
            <a:ext cx="255987" cy="246221"/>
          </a:xfrm>
          <a:prstGeom prst="rect">
            <a:avLst/>
          </a:prstGeom>
          <a:noFill/>
        </p:spPr>
        <p:txBody>
          <a:bodyPr wrap="none" rtlCol="0">
            <a:spAutoFit/>
          </a:bodyPr>
          <a:lstStyle/>
          <a:p>
            <a:r>
              <a:rPr lang="en-US" sz="1000" dirty="0" smtClean="0"/>
              <a:t>1</a:t>
            </a:r>
            <a:endParaRPr lang="en-US" sz="1000" dirty="0"/>
          </a:p>
        </p:txBody>
      </p:sp>
      <p:sp>
        <p:nvSpPr>
          <p:cNvPr id="42" name="TextBox 41"/>
          <p:cNvSpPr txBox="1"/>
          <p:nvPr/>
        </p:nvSpPr>
        <p:spPr>
          <a:xfrm>
            <a:off x="4363743" y="1251728"/>
            <a:ext cx="255987" cy="246221"/>
          </a:xfrm>
          <a:prstGeom prst="rect">
            <a:avLst/>
          </a:prstGeom>
          <a:noFill/>
        </p:spPr>
        <p:txBody>
          <a:bodyPr wrap="none" rtlCol="0">
            <a:spAutoFit/>
          </a:bodyPr>
          <a:lstStyle/>
          <a:p>
            <a:r>
              <a:rPr lang="en-US" sz="1000" dirty="0" smtClean="0"/>
              <a:t>1</a:t>
            </a:r>
            <a:endParaRPr lang="en-US" sz="1000" dirty="0"/>
          </a:p>
        </p:txBody>
      </p:sp>
      <p:sp>
        <p:nvSpPr>
          <p:cNvPr id="43" name="Oval 42"/>
          <p:cNvSpPr/>
          <p:nvPr/>
        </p:nvSpPr>
        <p:spPr>
          <a:xfrm>
            <a:off x="4384832" y="159794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4366772" y="1554146"/>
            <a:ext cx="255987" cy="246221"/>
          </a:xfrm>
          <a:prstGeom prst="rect">
            <a:avLst/>
          </a:prstGeom>
          <a:noFill/>
        </p:spPr>
        <p:txBody>
          <a:bodyPr wrap="none" rtlCol="0">
            <a:spAutoFit/>
          </a:bodyPr>
          <a:lstStyle/>
          <a:p>
            <a:r>
              <a:rPr lang="en-US" sz="1000" dirty="0"/>
              <a:t>0</a:t>
            </a:r>
          </a:p>
        </p:txBody>
      </p:sp>
      <p:sp>
        <p:nvSpPr>
          <p:cNvPr id="45" name="Oval 44"/>
          <p:cNvSpPr/>
          <p:nvPr/>
        </p:nvSpPr>
        <p:spPr>
          <a:xfrm>
            <a:off x="4387383" y="81496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TextBox 45"/>
          <p:cNvSpPr txBox="1"/>
          <p:nvPr/>
        </p:nvSpPr>
        <p:spPr>
          <a:xfrm>
            <a:off x="4365033" y="771744"/>
            <a:ext cx="255987" cy="246221"/>
          </a:xfrm>
          <a:prstGeom prst="rect">
            <a:avLst/>
          </a:prstGeom>
          <a:noFill/>
        </p:spPr>
        <p:txBody>
          <a:bodyPr wrap="none" rtlCol="0">
            <a:spAutoFit/>
          </a:bodyPr>
          <a:lstStyle/>
          <a:p>
            <a:r>
              <a:rPr lang="en-US" sz="1000" dirty="0" smtClean="0"/>
              <a:t>1</a:t>
            </a:r>
            <a:endParaRPr lang="en-US" sz="1000" dirty="0"/>
          </a:p>
        </p:txBody>
      </p:sp>
      <p:sp>
        <p:nvSpPr>
          <p:cNvPr id="47" name="TextBox 46"/>
          <p:cNvSpPr txBox="1"/>
          <p:nvPr/>
        </p:nvSpPr>
        <p:spPr>
          <a:xfrm>
            <a:off x="4365900" y="1410923"/>
            <a:ext cx="255987" cy="246221"/>
          </a:xfrm>
          <a:prstGeom prst="rect">
            <a:avLst/>
          </a:prstGeom>
          <a:noFill/>
        </p:spPr>
        <p:txBody>
          <a:bodyPr wrap="none" rtlCol="0">
            <a:spAutoFit/>
          </a:bodyPr>
          <a:lstStyle/>
          <a:p>
            <a:r>
              <a:rPr lang="en-US" sz="1000" dirty="0"/>
              <a:t>0</a:t>
            </a:r>
          </a:p>
        </p:txBody>
      </p:sp>
      <p:sp>
        <p:nvSpPr>
          <p:cNvPr id="48" name="Oval 47"/>
          <p:cNvSpPr/>
          <p:nvPr/>
        </p:nvSpPr>
        <p:spPr>
          <a:xfrm>
            <a:off x="4779599" y="98920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4779431" y="1161694"/>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779767" y="131409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779431" y="1466494"/>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4756127" y="1272680"/>
            <a:ext cx="255987" cy="246221"/>
          </a:xfrm>
          <a:prstGeom prst="rect">
            <a:avLst/>
          </a:prstGeom>
          <a:noFill/>
        </p:spPr>
        <p:txBody>
          <a:bodyPr wrap="none" rtlCol="0">
            <a:spAutoFit/>
          </a:bodyPr>
          <a:lstStyle/>
          <a:p>
            <a:r>
              <a:rPr lang="en-US" sz="1000" dirty="0" smtClean="0"/>
              <a:t>1</a:t>
            </a:r>
            <a:endParaRPr lang="en-US" sz="1000" dirty="0"/>
          </a:p>
        </p:txBody>
      </p:sp>
      <p:sp>
        <p:nvSpPr>
          <p:cNvPr id="55" name="Oval 54"/>
          <p:cNvSpPr/>
          <p:nvPr/>
        </p:nvSpPr>
        <p:spPr>
          <a:xfrm>
            <a:off x="4777216" y="1618894"/>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759156" y="1575098"/>
            <a:ext cx="255987" cy="246221"/>
          </a:xfrm>
          <a:prstGeom prst="rect">
            <a:avLst/>
          </a:prstGeom>
          <a:noFill/>
        </p:spPr>
        <p:txBody>
          <a:bodyPr wrap="none" rtlCol="0">
            <a:spAutoFit/>
          </a:bodyPr>
          <a:lstStyle/>
          <a:p>
            <a:r>
              <a:rPr lang="en-US" sz="1000" dirty="0"/>
              <a:t>0</a:t>
            </a:r>
          </a:p>
        </p:txBody>
      </p:sp>
      <p:sp>
        <p:nvSpPr>
          <p:cNvPr id="57" name="Oval 56"/>
          <p:cNvSpPr/>
          <p:nvPr/>
        </p:nvSpPr>
        <p:spPr>
          <a:xfrm>
            <a:off x="4779767" y="83591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TextBox 62"/>
          <p:cNvSpPr txBox="1"/>
          <p:nvPr/>
        </p:nvSpPr>
        <p:spPr>
          <a:xfrm>
            <a:off x="4757417" y="792696"/>
            <a:ext cx="255987" cy="246221"/>
          </a:xfrm>
          <a:prstGeom prst="rect">
            <a:avLst/>
          </a:prstGeom>
          <a:noFill/>
        </p:spPr>
        <p:txBody>
          <a:bodyPr wrap="none" rtlCol="0">
            <a:spAutoFit/>
          </a:bodyPr>
          <a:lstStyle/>
          <a:p>
            <a:r>
              <a:rPr lang="en-US" sz="1000" dirty="0" smtClean="0"/>
              <a:t>1</a:t>
            </a:r>
            <a:endParaRPr lang="en-US" sz="1000" dirty="0"/>
          </a:p>
        </p:txBody>
      </p:sp>
      <p:sp>
        <p:nvSpPr>
          <p:cNvPr id="64" name="TextBox 63"/>
          <p:cNvSpPr txBox="1"/>
          <p:nvPr/>
        </p:nvSpPr>
        <p:spPr>
          <a:xfrm>
            <a:off x="4758284" y="1431875"/>
            <a:ext cx="255987" cy="246221"/>
          </a:xfrm>
          <a:prstGeom prst="rect">
            <a:avLst/>
          </a:prstGeom>
          <a:noFill/>
        </p:spPr>
        <p:txBody>
          <a:bodyPr wrap="none" rtlCol="0">
            <a:spAutoFit/>
          </a:bodyPr>
          <a:lstStyle/>
          <a:p>
            <a:r>
              <a:rPr lang="en-US" sz="1000" dirty="0"/>
              <a:t>0</a:t>
            </a:r>
          </a:p>
        </p:txBody>
      </p:sp>
      <p:sp>
        <p:nvSpPr>
          <p:cNvPr id="65" name="TextBox 64"/>
          <p:cNvSpPr txBox="1"/>
          <p:nvPr/>
        </p:nvSpPr>
        <p:spPr>
          <a:xfrm>
            <a:off x="4757417" y="960363"/>
            <a:ext cx="255987" cy="246221"/>
          </a:xfrm>
          <a:prstGeom prst="rect">
            <a:avLst/>
          </a:prstGeom>
          <a:noFill/>
        </p:spPr>
        <p:txBody>
          <a:bodyPr wrap="none" rtlCol="0">
            <a:spAutoFit/>
          </a:bodyPr>
          <a:lstStyle/>
          <a:p>
            <a:r>
              <a:rPr lang="en-US" sz="1000" dirty="0"/>
              <a:t>0</a:t>
            </a:r>
          </a:p>
        </p:txBody>
      </p:sp>
      <p:sp>
        <p:nvSpPr>
          <p:cNvPr id="67" name="TextBox 66"/>
          <p:cNvSpPr txBox="1"/>
          <p:nvPr/>
        </p:nvSpPr>
        <p:spPr>
          <a:xfrm>
            <a:off x="4761708" y="1112763"/>
            <a:ext cx="255987" cy="246221"/>
          </a:xfrm>
          <a:prstGeom prst="rect">
            <a:avLst/>
          </a:prstGeom>
          <a:noFill/>
        </p:spPr>
        <p:txBody>
          <a:bodyPr wrap="none" rtlCol="0">
            <a:spAutoFit/>
          </a:bodyPr>
          <a:lstStyle/>
          <a:p>
            <a:r>
              <a:rPr lang="en-US" sz="1000" dirty="0"/>
              <a:t>0</a:t>
            </a:r>
          </a:p>
        </p:txBody>
      </p:sp>
      <p:graphicFrame>
        <p:nvGraphicFramePr>
          <p:cNvPr id="68" name="Object 67"/>
          <p:cNvGraphicFramePr>
            <a:graphicFrameLocks noChangeAspect="1"/>
          </p:cNvGraphicFramePr>
          <p:nvPr>
            <p:extLst>
              <p:ext uri="{D42A27DB-BD31-4B8C-83A1-F6EECF244321}">
                <p14:modId xmlns:p14="http://schemas.microsoft.com/office/powerpoint/2010/main" val="3342887877"/>
              </p:ext>
            </p:extLst>
          </p:nvPr>
        </p:nvGraphicFramePr>
        <p:xfrm>
          <a:off x="6150814" y="814924"/>
          <a:ext cx="2353739" cy="1390314"/>
        </p:xfrm>
        <a:graphic>
          <a:graphicData uri="http://schemas.openxmlformats.org/presentationml/2006/ole">
            <mc:AlternateContent xmlns:mc="http://schemas.openxmlformats.org/markup-compatibility/2006">
              <mc:Choice xmlns:v="urn:schemas-microsoft-com:vml" Requires="v">
                <p:oleObj spid="_x0000_s18239" name="Equation" r:id="rId4" imgW="1447800" imgH="901700" progId="Equation.3">
                  <p:embed/>
                </p:oleObj>
              </mc:Choice>
              <mc:Fallback>
                <p:oleObj name="Equation" r:id="rId4" imgW="1447800" imgH="901700" progId="Equation.3">
                  <p:embed/>
                  <p:pic>
                    <p:nvPicPr>
                      <p:cNvPr id="0" name=""/>
                      <p:cNvPicPr/>
                      <p:nvPr/>
                    </p:nvPicPr>
                    <p:blipFill>
                      <a:blip r:embed="rId5"/>
                      <a:stretch>
                        <a:fillRect/>
                      </a:stretch>
                    </p:blipFill>
                    <p:spPr>
                      <a:xfrm>
                        <a:off x="6150814" y="814924"/>
                        <a:ext cx="2353739" cy="1390314"/>
                      </a:xfrm>
                      <a:prstGeom prst="rect">
                        <a:avLst/>
                      </a:prstGeom>
                    </p:spPr>
                  </p:pic>
                </p:oleObj>
              </mc:Fallback>
            </mc:AlternateContent>
          </a:graphicData>
        </a:graphic>
      </p:graphicFrame>
      <p:cxnSp>
        <p:nvCxnSpPr>
          <p:cNvPr id="69" name="Straight Arrow Connector 68"/>
          <p:cNvCxnSpPr/>
          <p:nvPr/>
        </p:nvCxnSpPr>
        <p:spPr>
          <a:xfrm>
            <a:off x="3825903" y="3207973"/>
            <a:ext cx="15163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3820869" y="2126723"/>
            <a:ext cx="0" cy="1081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820869" y="2353973"/>
            <a:ext cx="31733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3601474" y="2134993"/>
            <a:ext cx="255987" cy="246221"/>
          </a:xfrm>
          <a:prstGeom prst="rect">
            <a:avLst/>
          </a:prstGeom>
          <a:noFill/>
        </p:spPr>
        <p:txBody>
          <a:bodyPr wrap="none" rtlCol="0">
            <a:spAutoFit/>
          </a:bodyPr>
          <a:lstStyle/>
          <a:p>
            <a:r>
              <a:rPr lang="en-US" sz="1000" dirty="0" smtClean="0"/>
              <a:t>1</a:t>
            </a:r>
            <a:endParaRPr lang="en-US" sz="1000" dirty="0"/>
          </a:p>
        </p:txBody>
      </p:sp>
      <p:sp>
        <p:nvSpPr>
          <p:cNvPr id="75" name="TextBox 74"/>
          <p:cNvSpPr txBox="1"/>
          <p:nvPr/>
        </p:nvSpPr>
        <p:spPr>
          <a:xfrm>
            <a:off x="3611550" y="2983650"/>
            <a:ext cx="255987" cy="246221"/>
          </a:xfrm>
          <a:prstGeom prst="rect">
            <a:avLst/>
          </a:prstGeom>
          <a:noFill/>
        </p:spPr>
        <p:txBody>
          <a:bodyPr wrap="none" rtlCol="0">
            <a:spAutoFit/>
          </a:bodyPr>
          <a:lstStyle/>
          <a:p>
            <a:r>
              <a:rPr lang="en-US" sz="1000" dirty="0"/>
              <a:t>0</a:t>
            </a:r>
          </a:p>
        </p:txBody>
      </p:sp>
      <p:cxnSp>
        <p:nvCxnSpPr>
          <p:cNvPr id="76" name="Straight Connector 75"/>
          <p:cNvCxnSpPr/>
          <p:nvPr/>
        </p:nvCxnSpPr>
        <p:spPr>
          <a:xfrm>
            <a:off x="4138201" y="2353973"/>
            <a:ext cx="0" cy="33941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4138201" y="2693383"/>
            <a:ext cx="64286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3623370" y="1858604"/>
            <a:ext cx="394997" cy="246221"/>
          </a:xfrm>
          <a:prstGeom prst="rect">
            <a:avLst/>
          </a:prstGeom>
          <a:noFill/>
        </p:spPr>
        <p:txBody>
          <a:bodyPr wrap="none" rtlCol="0">
            <a:spAutoFit/>
          </a:bodyPr>
          <a:lstStyle/>
          <a:p>
            <a:r>
              <a:rPr lang="en-US" sz="1000" dirty="0" smtClean="0"/>
              <a:t>x=0</a:t>
            </a:r>
            <a:endParaRPr lang="en-US" sz="1000" dirty="0"/>
          </a:p>
        </p:txBody>
      </p:sp>
      <p:sp>
        <p:nvSpPr>
          <p:cNvPr id="81" name="TextBox 80"/>
          <p:cNvSpPr txBox="1"/>
          <p:nvPr/>
        </p:nvSpPr>
        <p:spPr>
          <a:xfrm>
            <a:off x="3975159" y="1844097"/>
            <a:ext cx="469888" cy="246221"/>
          </a:xfrm>
          <a:prstGeom prst="rect">
            <a:avLst/>
          </a:prstGeom>
          <a:noFill/>
        </p:spPr>
        <p:txBody>
          <a:bodyPr wrap="none" rtlCol="0">
            <a:spAutoFit/>
          </a:bodyPr>
          <a:lstStyle/>
          <a:p>
            <a:r>
              <a:rPr lang="en-US" sz="1000" dirty="0"/>
              <a:t>x</a:t>
            </a:r>
            <a:r>
              <a:rPr lang="en-US" sz="1000" dirty="0" smtClean="0"/>
              <a:t>=+1</a:t>
            </a:r>
            <a:endParaRPr lang="en-US" sz="1000" dirty="0"/>
          </a:p>
        </p:txBody>
      </p:sp>
      <p:sp>
        <p:nvSpPr>
          <p:cNvPr id="82" name="TextBox 81"/>
          <p:cNvSpPr txBox="1"/>
          <p:nvPr/>
        </p:nvSpPr>
        <p:spPr>
          <a:xfrm>
            <a:off x="4311180" y="1839379"/>
            <a:ext cx="469888" cy="246221"/>
          </a:xfrm>
          <a:prstGeom prst="rect">
            <a:avLst/>
          </a:prstGeom>
          <a:noFill/>
        </p:spPr>
        <p:txBody>
          <a:bodyPr wrap="none" rtlCol="0">
            <a:spAutoFit/>
          </a:bodyPr>
          <a:lstStyle/>
          <a:p>
            <a:r>
              <a:rPr lang="en-US" sz="1000" dirty="0"/>
              <a:t>x</a:t>
            </a:r>
            <a:r>
              <a:rPr lang="en-US" sz="1000" dirty="0" smtClean="0"/>
              <a:t>=+2</a:t>
            </a:r>
            <a:endParaRPr lang="en-US" sz="1000" dirty="0"/>
          </a:p>
        </p:txBody>
      </p:sp>
      <p:sp>
        <p:nvSpPr>
          <p:cNvPr id="83" name="TextBox 82"/>
          <p:cNvSpPr txBox="1"/>
          <p:nvPr/>
        </p:nvSpPr>
        <p:spPr>
          <a:xfrm>
            <a:off x="4704291" y="1838435"/>
            <a:ext cx="758435" cy="246221"/>
          </a:xfrm>
          <a:prstGeom prst="rect">
            <a:avLst/>
          </a:prstGeom>
          <a:noFill/>
        </p:spPr>
        <p:txBody>
          <a:bodyPr wrap="square" rtlCol="0">
            <a:spAutoFit/>
          </a:bodyPr>
          <a:lstStyle/>
          <a:p>
            <a:r>
              <a:rPr lang="en-US" sz="1000" dirty="0"/>
              <a:t>x</a:t>
            </a:r>
            <a:r>
              <a:rPr lang="en-US" sz="1000" dirty="0" smtClean="0"/>
              <a:t>=+3</a:t>
            </a:r>
            <a:endParaRPr lang="en-US" sz="1000" dirty="0"/>
          </a:p>
        </p:txBody>
      </p:sp>
      <p:graphicFrame>
        <p:nvGraphicFramePr>
          <p:cNvPr id="85" name="Object 84"/>
          <p:cNvGraphicFramePr>
            <a:graphicFrameLocks noChangeAspect="1"/>
          </p:cNvGraphicFramePr>
          <p:nvPr>
            <p:extLst>
              <p:ext uri="{D42A27DB-BD31-4B8C-83A1-F6EECF244321}">
                <p14:modId xmlns:p14="http://schemas.microsoft.com/office/powerpoint/2010/main" val="4253437401"/>
              </p:ext>
            </p:extLst>
          </p:nvPr>
        </p:nvGraphicFramePr>
        <p:xfrm>
          <a:off x="2076774" y="3433839"/>
          <a:ext cx="4468812" cy="2774950"/>
        </p:xfrm>
        <a:graphic>
          <a:graphicData uri="http://schemas.openxmlformats.org/presentationml/2006/ole">
            <mc:AlternateContent xmlns:mc="http://schemas.openxmlformats.org/markup-compatibility/2006">
              <mc:Choice xmlns:v="urn:schemas-microsoft-com:vml" Requires="v">
                <p:oleObj spid="_x0000_s18240" name="Equation" r:id="rId6" imgW="2921000" imgH="1816100" progId="Equation.3">
                  <p:embed/>
                </p:oleObj>
              </mc:Choice>
              <mc:Fallback>
                <p:oleObj name="Equation" r:id="rId6" imgW="2921000" imgH="1816100" progId="Equation.3">
                  <p:embed/>
                  <p:pic>
                    <p:nvPicPr>
                      <p:cNvPr id="0" name=""/>
                      <p:cNvPicPr/>
                      <p:nvPr/>
                    </p:nvPicPr>
                    <p:blipFill>
                      <a:blip r:embed="rId7"/>
                      <a:stretch>
                        <a:fillRect/>
                      </a:stretch>
                    </p:blipFill>
                    <p:spPr>
                      <a:xfrm>
                        <a:off x="2076774" y="3433839"/>
                        <a:ext cx="4468812" cy="2774950"/>
                      </a:xfrm>
                      <a:prstGeom prst="rect">
                        <a:avLst/>
                      </a:prstGeom>
                    </p:spPr>
                  </p:pic>
                </p:oleObj>
              </mc:Fallback>
            </mc:AlternateContent>
          </a:graphicData>
        </a:graphic>
      </p:graphicFrame>
      <p:cxnSp>
        <p:nvCxnSpPr>
          <p:cNvPr id="86" name="Straight Connector 85"/>
          <p:cNvCxnSpPr/>
          <p:nvPr/>
        </p:nvCxnSpPr>
        <p:spPr>
          <a:xfrm>
            <a:off x="4776350" y="2698985"/>
            <a:ext cx="0" cy="33941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4781068" y="3038395"/>
            <a:ext cx="386209"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H="1">
            <a:off x="2601366" y="3207973"/>
            <a:ext cx="121950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0" name="Oval 89"/>
          <p:cNvSpPr/>
          <p:nvPr/>
        </p:nvSpPr>
        <p:spPr>
          <a:xfrm>
            <a:off x="3257585" y="975855"/>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 name="Oval 90"/>
          <p:cNvSpPr/>
          <p:nvPr/>
        </p:nvSpPr>
        <p:spPr>
          <a:xfrm>
            <a:off x="3257417" y="114834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3257753" y="130074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3257417" y="1453147"/>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p:cNvSpPr txBox="1"/>
          <p:nvPr/>
        </p:nvSpPr>
        <p:spPr>
          <a:xfrm>
            <a:off x="3234113" y="1259333"/>
            <a:ext cx="255987" cy="246221"/>
          </a:xfrm>
          <a:prstGeom prst="rect">
            <a:avLst/>
          </a:prstGeom>
          <a:noFill/>
        </p:spPr>
        <p:txBody>
          <a:bodyPr wrap="none" rtlCol="0">
            <a:spAutoFit/>
          </a:bodyPr>
          <a:lstStyle/>
          <a:p>
            <a:r>
              <a:rPr lang="en-US" sz="1000" dirty="0" smtClean="0"/>
              <a:t>1</a:t>
            </a:r>
            <a:endParaRPr lang="en-US" sz="1000" dirty="0"/>
          </a:p>
        </p:txBody>
      </p:sp>
      <p:sp>
        <p:nvSpPr>
          <p:cNvPr id="95" name="Oval 94"/>
          <p:cNvSpPr/>
          <p:nvPr/>
        </p:nvSpPr>
        <p:spPr>
          <a:xfrm>
            <a:off x="3255202" y="160554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p:cNvSpPr txBox="1"/>
          <p:nvPr/>
        </p:nvSpPr>
        <p:spPr>
          <a:xfrm>
            <a:off x="3237142" y="1583649"/>
            <a:ext cx="255987" cy="246221"/>
          </a:xfrm>
          <a:prstGeom prst="rect">
            <a:avLst/>
          </a:prstGeom>
          <a:noFill/>
        </p:spPr>
        <p:txBody>
          <a:bodyPr wrap="none" rtlCol="0">
            <a:spAutoFit/>
          </a:bodyPr>
          <a:lstStyle/>
          <a:p>
            <a:r>
              <a:rPr lang="en-US" sz="1000" dirty="0" smtClean="0"/>
              <a:t>1</a:t>
            </a:r>
            <a:endParaRPr lang="en-US" sz="1000" dirty="0"/>
          </a:p>
        </p:txBody>
      </p:sp>
      <p:sp>
        <p:nvSpPr>
          <p:cNvPr id="97" name="Oval 96"/>
          <p:cNvSpPr/>
          <p:nvPr/>
        </p:nvSpPr>
        <p:spPr>
          <a:xfrm>
            <a:off x="3257753" y="822569"/>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8" name="TextBox 97"/>
          <p:cNvSpPr txBox="1"/>
          <p:nvPr/>
        </p:nvSpPr>
        <p:spPr>
          <a:xfrm>
            <a:off x="3235403" y="779349"/>
            <a:ext cx="255987" cy="246221"/>
          </a:xfrm>
          <a:prstGeom prst="rect">
            <a:avLst/>
          </a:prstGeom>
          <a:noFill/>
        </p:spPr>
        <p:txBody>
          <a:bodyPr wrap="none" rtlCol="0">
            <a:spAutoFit/>
          </a:bodyPr>
          <a:lstStyle/>
          <a:p>
            <a:r>
              <a:rPr lang="en-US" sz="1000" dirty="0" smtClean="0"/>
              <a:t>1</a:t>
            </a:r>
            <a:endParaRPr lang="en-US" sz="1000" dirty="0"/>
          </a:p>
        </p:txBody>
      </p:sp>
      <p:sp>
        <p:nvSpPr>
          <p:cNvPr id="99" name="TextBox 98"/>
          <p:cNvSpPr txBox="1"/>
          <p:nvPr/>
        </p:nvSpPr>
        <p:spPr>
          <a:xfrm>
            <a:off x="3236270" y="1418528"/>
            <a:ext cx="255987" cy="246221"/>
          </a:xfrm>
          <a:prstGeom prst="rect">
            <a:avLst/>
          </a:prstGeom>
          <a:noFill/>
        </p:spPr>
        <p:txBody>
          <a:bodyPr wrap="none" rtlCol="0">
            <a:spAutoFit/>
          </a:bodyPr>
          <a:lstStyle/>
          <a:p>
            <a:r>
              <a:rPr lang="en-US" sz="1000" dirty="0"/>
              <a:t>0</a:t>
            </a:r>
          </a:p>
        </p:txBody>
      </p:sp>
      <p:sp>
        <p:nvSpPr>
          <p:cNvPr id="100" name="TextBox 99"/>
          <p:cNvSpPr txBox="1"/>
          <p:nvPr/>
        </p:nvSpPr>
        <p:spPr>
          <a:xfrm>
            <a:off x="3235403" y="947016"/>
            <a:ext cx="255987" cy="246221"/>
          </a:xfrm>
          <a:prstGeom prst="rect">
            <a:avLst/>
          </a:prstGeom>
          <a:noFill/>
        </p:spPr>
        <p:txBody>
          <a:bodyPr wrap="none" rtlCol="0">
            <a:spAutoFit/>
          </a:bodyPr>
          <a:lstStyle/>
          <a:p>
            <a:r>
              <a:rPr lang="en-US" sz="1000" dirty="0"/>
              <a:t>0</a:t>
            </a:r>
          </a:p>
        </p:txBody>
      </p:sp>
      <p:sp>
        <p:nvSpPr>
          <p:cNvPr id="101" name="TextBox 100"/>
          <p:cNvSpPr txBox="1"/>
          <p:nvPr/>
        </p:nvSpPr>
        <p:spPr>
          <a:xfrm>
            <a:off x="3228746" y="1099416"/>
            <a:ext cx="255987" cy="246221"/>
          </a:xfrm>
          <a:prstGeom prst="rect">
            <a:avLst/>
          </a:prstGeom>
          <a:noFill/>
        </p:spPr>
        <p:txBody>
          <a:bodyPr wrap="none" rtlCol="0">
            <a:spAutoFit/>
          </a:bodyPr>
          <a:lstStyle/>
          <a:p>
            <a:r>
              <a:rPr lang="en-US" sz="1000" dirty="0"/>
              <a:t>1</a:t>
            </a:r>
          </a:p>
        </p:txBody>
      </p:sp>
      <p:sp>
        <p:nvSpPr>
          <p:cNvPr id="102" name="Oval 101"/>
          <p:cNvSpPr/>
          <p:nvPr/>
        </p:nvSpPr>
        <p:spPr>
          <a:xfrm>
            <a:off x="2884500" y="985950"/>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Oval 102"/>
          <p:cNvSpPr/>
          <p:nvPr/>
        </p:nvSpPr>
        <p:spPr>
          <a:xfrm>
            <a:off x="2884332" y="115844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2884668" y="13108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884332" y="14632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TextBox 105"/>
          <p:cNvSpPr txBox="1"/>
          <p:nvPr/>
        </p:nvSpPr>
        <p:spPr>
          <a:xfrm>
            <a:off x="2861028" y="1269428"/>
            <a:ext cx="255987" cy="246221"/>
          </a:xfrm>
          <a:prstGeom prst="rect">
            <a:avLst/>
          </a:prstGeom>
          <a:noFill/>
        </p:spPr>
        <p:txBody>
          <a:bodyPr wrap="none" rtlCol="0">
            <a:spAutoFit/>
          </a:bodyPr>
          <a:lstStyle/>
          <a:p>
            <a:r>
              <a:rPr lang="en-US" sz="1000" dirty="0" smtClean="0"/>
              <a:t>1</a:t>
            </a:r>
            <a:endParaRPr lang="en-US" sz="1000" dirty="0"/>
          </a:p>
        </p:txBody>
      </p:sp>
      <p:sp>
        <p:nvSpPr>
          <p:cNvPr id="108" name="Oval 107"/>
          <p:cNvSpPr/>
          <p:nvPr/>
        </p:nvSpPr>
        <p:spPr>
          <a:xfrm>
            <a:off x="2884668" y="83266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9" name="TextBox 108"/>
          <p:cNvSpPr txBox="1"/>
          <p:nvPr/>
        </p:nvSpPr>
        <p:spPr>
          <a:xfrm>
            <a:off x="2862318" y="789444"/>
            <a:ext cx="255987" cy="246221"/>
          </a:xfrm>
          <a:prstGeom prst="rect">
            <a:avLst/>
          </a:prstGeom>
          <a:noFill/>
        </p:spPr>
        <p:txBody>
          <a:bodyPr wrap="none" rtlCol="0">
            <a:spAutoFit/>
          </a:bodyPr>
          <a:lstStyle/>
          <a:p>
            <a:r>
              <a:rPr lang="en-US" sz="1000" dirty="0" smtClean="0"/>
              <a:t>1</a:t>
            </a:r>
            <a:endParaRPr lang="en-US" sz="1000" dirty="0"/>
          </a:p>
        </p:txBody>
      </p:sp>
      <p:sp>
        <p:nvSpPr>
          <p:cNvPr id="110" name="TextBox 109"/>
          <p:cNvSpPr txBox="1"/>
          <p:nvPr/>
        </p:nvSpPr>
        <p:spPr>
          <a:xfrm>
            <a:off x="2863185" y="1428623"/>
            <a:ext cx="255987" cy="246221"/>
          </a:xfrm>
          <a:prstGeom prst="rect">
            <a:avLst/>
          </a:prstGeom>
          <a:noFill/>
        </p:spPr>
        <p:txBody>
          <a:bodyPr wrap="none" rtlCol="0">
            <a:spAutoFit/>
          </a:bodyPr>
          <a:lstStyle/>
          <a:p>
            <a:r>
              <a:rPr lang="en-US" sz="1000" dirty="0" smtClean="0"/>
              <a:t>1</a:t>
            </a:r>
            <a:endParaRPr lang="en-US" sz="1000" dirty="0"/>
          </a:p>
        </p:txBody>
      </p:sp>
      <p:sp>
        <p:nvSpPr>
          <p:cNvPr id="111" name="TextBox 110"/>
          <p:cNvSpPr txBox="1"/>
          <p:nvPr/>
        </p:nvSpPr>
        <p:spPr>
          <a:xfrm>
            <a:off x="2862318" y="957111"/>
            <a:ext cx="255987" cy="246221"/>
          </a:xfrm>
          <a:prstGeom prst="rect">
            <a:avLst/>
          </a:prstGeom>
          <a:noFill/>
        </p:spPr>
        <p:txBody>
          <a:bodyPr wrap="none" rtlCol="0">
            <a:spAutoFit/>
          </a:bodyPr>
          <a:lstStyle/>
          <a:p>
            <a:r>
              <a:rPr lang="en-US" sz="1000" dirty="0"/>
              <a:t>0</a:t>
            </a:r>
          </a:p>
        </p:txBody>
      </p:sp>
      <p:sp>
        <p:nvSpPr>
          <p:cNvPr id="119" name="TextBox 118"/>
          <p:cNvSpPr txBox="1"/>
          <p:nvPr/>
        </p:nvSpPr>
        <p:spPr>
          <a:xfrm>
            <a:off x="2855661" y="1109511"/>
            <a:ext cx="255987" cy="246221"/>
          </a:xfrm>
          <a:prstGeom prst="rect">
            <a:avLst/>
          </a:prstGeom>
          <a:noFill/>
        </p:spPr>
        <p:txBody>
          <a:bodyPr wrap="none" rtlCol="0">
            <a:spAutoFit/>
          </a:bodyPr>
          <a:lstStyle/>
          <a:p>
            <a:r>
              <a:rPr lang="en-US" sz="1000" dirty="0" smtClean="0"/>
              <a:t>0</a:t>
            </a:r>
            <a:endParaRPr lang="en-US" sz="1000" dirty="0"/>
          </a:p>
        </p:txBody>
      </p:sp>
      <p:sp>
        <p:nvSpPr>
          <p:cNvPr id="120" name="Oval 119"/>
          <p:cNvSpPr/>
          <p:nvPr/>
        </p:nvSpPr>
        <p:spPr>
          <a:xfrm>
            <a:off x="2883460" y="16265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a:off x="2862313" y="1570074"/>
            <a:ext cx="255987" cy="246221"/>
          </a:xfrm>
          <a:prstGeom prst="rect">
            <a:avLst/>
          </a:prstGeom>
          <a:noFill/>
        </p:spPr>
        <p:txBody>
          <a:bodyPr wrap="none" rtlCol="0">
            <a:spAutoFit/>
          </a:bodyPr>
          <a:lstStyle/>
          <a:p>
            <a:r>
              <a:rPr lang="en-US" sz="1000" dirty="0"/>
              <a:t>0</a:t>
            </a:r>
          </a:p>
        </p:txBody>
      </p:sp>
      <p:graphicFrame>
        <p:nvGraphicFramePr>
          <p:cNvPr id="5" name="Table 4"/>
          <p:cNvGraphicFramePr>
            <a:graphicFrameLocks noGrp="1"/>
          </p:cNvGraphicFramePr>
          <p:nvPr>
            <p:extLst>
              <p:ext uri="{D42A27DB-BD31-4B8C-83A1-F6EECF244321}">
                <p14:modId xmlns:p14="http://schemas.microsoft.com/office/powerpoint/2010/main" val="1956091094"/>
              </p:ext>
            </p:extLst>
          </p:nvPr>
        </p:nvGraphicFramePr>
        <p:xfrm>
          <a:off x="186933" y="2104825"/>
          <a:ext cx="1455210" cy="1920240"/>
        </p:xfrm>
        <a:graphic>
          <a:graphicData uri="http://schemas.openxmlformats.org/drawingml/2006/table">
            <a:tbl>
              <a:tblPr firstRow="1" bandRow="1"/>
              <a:tblGrid>
                <a:gridCol w="349897"/>
                <a:gridCol w="1105313"/>
              </a:tblGrid>
              <a:tr h="249787">
                <a:tc>
                  <a:txBody>
                    <a:bodyPr/>
                    <a:lstStyle/>
                    <a:p>
                      <a:r>
                        <a:rPr lang="en-US" sz="1200" b="0" i="1" dirty="0" smtClean="0"/>
                        <a:t>n</a:t>
                      </a:r>
                      <a:endParaRPr lang="en-US" sz="1200" b="0" i="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1" baseline="0" dirty="0" smtClean="0"/>
                        <a:t>n choose 2</a:t>
                      </a:r>
                      <a:endParaRPr lang="en-US" sz="1200" b="0" i="1" dirty="0" smtClean="0"/>
                    </a:p>
                  </a:txBody>
                  <a:tcPr/>
                </a:tc>
              </a:tr>
              <a:tr h="249787">
                <a:tc>
                  <a:txBody>
                    <a:bodyPr/>
                    <a:lstStyle/>
                    <a:p>
                      <a:r>
                        <a:rPr lang="en-US" sz="1200" dirty="0" smtClean="0"/>
                        <a:t>1</a:t>
                      </a:r>
                      <a:endParaRPr lang="en-US" sz="1200" dirty="0"/>
                    </a:p>
                  </a:txBody>
                  <a:tcPr/>
                </a:tc>
                <a:tc>
                  <a:txBody>
                    <a:bodyPr/>
                    <a:lstStyle/>
                    <a:p>
                      <a:r>
                        <a:rPr lang="en-US" sz="1200" dirty="0" smtClean="0"/>
                        <a:t>0</a:t>
                      </a:r>
                      <a:endParaRPr lang="en-US" sz="1200" dirty="0"/>
                    </a:p>
                  </a:txBody>
                  <a:tcPr/>
                </a:tc>
              </a:tr>
              <a:tr h="249787">
                <a:tc>
                  <a:txBody>
                    <a:bodyPr/>
                    <a:lstStyle/>
                    <a:p>
                      <a:r>
                        <a:rPr lang="en-US" sz="1200" dirty="0" smtClean="0"/>
                        <a:t>2</a:t>
                      </a:r>
                      <a:endParaRPr lang="en-US" sz="1200" dirty="0"/>
                    </a:p>
                  </a:txBody>
                  <a:tcPr/>
                </a:tc>
                <a:tc>
                  <a:txBody>
                    <a:bodyPr/>
                    <a:lstStyle/>
                    <a:p>
                      <a:r>
                        <a:rPr lang="en-US" sz="1200" dirty="0" smtClean="0"/>
                        <a:t>1</a:t>
                      </a:r>
                      <a:endParaRPr lang="en-US" sz="1200" dirty="0"/>
                    </a:p>
                  </a:txBody>
                  <a:tcPr/>
                </a:tc>
              </a:tr>
              <a:tr h="249787">
                <a:tc>
                  <a:txBody>
                    <a:bodyPr/>
                    <a:lstStyle/>
                    <a:p>
                      <a:r>
                        <a:rPr lang="en-US" sz="1200" dirty="0" smtClean="0"/>
                        <a:t>3</a:t>
                      </a:r>
                      <a:endParaRPr lang="en-US" sz="1200" dirty="0"/>
                    </a:p>
                  </a:txBody>
                  <a:tcPr/>
                </a:tc>
                <a:tc>
                  <a:txBody>
                    <a:bodyPr/>
                    <a:lstStyle/>
                    <a:p>
                      <a:r>
                        <a:rPr lang="en-US" sz="1200" dirty="0" smtClean="0"/>
                        <a:t>3</a:t>
                      </a:r>
                      <a:endParaRPr lang="en-US" sz="1200" dirty="0"/>
                    </a:p>
                  </a:txBody>
                  <a:tcPr/>
                </a:tc>
              </a:tr>
              <a:tr h="249787">
                <a:tc>
                  <a:txBody>
                    <a:bodyPr/>
                    <a:lstStyle/>
                    <a:p>
                      <a:r>
                        <a:rPr lang="en-US" sz="1200" dirty="0" smtClean="0"/>
                        <a:t>4</a:t>
                      </a:r>
                      <a:endParaRPr lang="en-US" sz="1200" dirty="0"/>
                    </a:p>
                  </a:txBody>
                  <a:tcPr/>
                </a:tc>
                <a:tc>
                  <a:txBody>
                    <a:bodyPr/>
                    <a:lstStyle/>
                    <a:p>
                      <a:r>
                        <a:rPr lang="en-US" sz="1200" dirty="0" smtClean="0"/>
                        <a:t>6</a:t>
                      </a:r>
                      <a:endParaRPr lang="en-US" sz="1200" dirty="0"/>
                    </a:p>
                  </a:txBody>
                  <a:tcPr/>
                </a:tc>
              </a:tr>
              <a:tr h="249787">
                <a:tc>
                  <a:txBody>
                    <a:bodyPr/>
                    <a:lstStyle/>
                    <a:p>
                      <a:r>
                        <a:rPr lang="en-US" sz="1200" dirty="0" smtClean="0"/>
                        <a:t>5</a:t>
                      </a:r>
                      <a:endParaRPr lang="en-US" sz="1200" dirty="0"/>
                    </a:p>
                  </a:txBody>
                  <a:tcPr/>
                </a:tc>
                <a:tc>
                  <a:txBody>
                    <a:bodyPr/>
                    <a:lstStyle/>
                    <a:p>
                      <a:r>
                        <a:rPr lang="en-US" sz="1200" dirty="0" smtClean="0"/>
                        <a:t>10</a:t>
                      </a:r>
                      <a:endParaRPr lang="en-US" sz="1200" dirty="0"/>
                    </a:p>
                  </a:txBody>
                  <a:tcPr/>
                </a:tc>
              </a:tr>
              <a:tr h="249787">
                <a:tc>
                  <a:txBody>
                    <a:bodyPr/>
                    <a:lstStyle/>
                    <a:p>
                      <a:r>
                        <a:rPr lang="en-US" sz="1200" dirty="0" smtClean="0"/>
                        <a:t>6</a:t>
                      </a:r>
                      <a:endParaRPr lang="en-US" sz="1200" dirty="0"/>
                    </a:p>
                  </a:txBody>
                  <a:tcPr/>
                </a:tc>
                <a:tc>
                  <a:txBody>
                    <a:bodyPr/>
                    <a:lstStyle/>
                    <a:p>
                      <a:r>
                        <a:rPr lang="en-US" sz="1200" dirty="0" smtClean="0"/>
                        <a:t>15</a:t>
                      </a:r>
                      <a:endParaRPr lang="en-US" sz="1200" dirty="0"/>
                    </a:p>
                  </a:txBody>
                  <a:tcPr/>
                </a:tc>
              </a:tr>
            </a:tbl>
          </a:graphicData>
        </a:graphic>
      </p:graphicFrame>
      <p:sp>
        <p:nvSpPr>
          <p:cNvPr id="6" name="TextBox 5"/>
          <p:cNvSpPr txBox="1"/>
          <p:nvPr/>
        </p:nvSpPr>
        <p:spPr>
          <a:xfrm>
            <a:off x="1788859" y="6262069"/>
            <a:ext cx="5767649" cy="307777"/>
          </a:xfrm>
          <a:prstGeom prst="rect">
            <a:avLst/>
          </a:prstGeom>
          <a:noFill/>
        </p:spPr>
        <p:txBody>
          <a:bodyPr wrap="none" rtlCol="0">
            <a:spAutoFit/>
          </a:bodyPr>
          <a:lstStyle/>
          <a:p>
            <a:r>
              <a:rPr lang="en-US" dirty="0" smtClean="0"/>
              <a:t>Comment on differences (if any) between </a:t>
            </a:r>
            <a:r>
              <a:rPr lang="en-US" i="1" dirty="0" smtClean="0"/>
              <a:t>EHH(x=+2)</a:t>
            </a:r>
            <a:r>
              <a:rPr lang="en-US" dirty="0" smtClean="0"/>
              <a:t> and </a:t>
            </a:r>
            <a:r>
              <a:rPr lang="en-US" i="1" dirty="0" smtClean="0"/>
              <a:t>EHH(x=-2)</a:t>
            </a:r>
            <a:r>
              <a:rPr lang="en-US" dirty="0" smtClean="0"/>
              <a:t>?</a:t>
            </a:r>
            <a:endParaRPr lang="en-US" dirty="0"/>
          </a:p>
        </p:txBody>
      </p:sp>
      <p:sp>
        <p:nvSpPr>
          <p:cNvPr id="122" name="TextBox 121"/>
          <p:cNvSpPr txBox="1"/>
          <p:nvPr/>
        </p:nvSpPr>
        <p:spPr>
          <a:xfrm>
            <a:off x="3151737" y="1855046"/>
            <a:ext cx="437702" cy="246221"/>
          </a:xfrm>
          <a:prstGeom prst="rect">
            <a:avLst/>
          </a:prstGeom>
          <a:noFill/>
        </p:spPr>
        <p:txBody>
          <a:bodyPr wrap="none" rtlCol="0">
            <a:spAutoFit/>
          </a:bodyPr>
          <a:lstStyle/>
          <a:p>
            <a:r>
              <a:rPr lang="en-US" sz="1000" dirty="0"/>
              <a:t>x</a:t>
            </a:r>
            <a:r>
              <a:rPr lang="en-US" sz="1000" dirty="0" smtClean="0"/>
              <a:t>=-1</a:t>
            </a:r>
            <a:endParaRPr lang="en-US" sz="1000" dirty="0"/>
          </a:p>
        </p:txBody>
      </p:sp>
      <p:sp>
        <p:nvSpPr>
          <p:cNvPr id="123" name="TextBox 122"/>
          <p:cNvSpPr txBox="1"/>
          <p:nvPr/>
        </p:nvSpPr>
        <p:spPr>
          <a:xfrm>
            <a:off x="2811869" y="1862437"/>
            <a:ext cx="437702" cy="246221"/>
          </a:xfrm>
          <a:prstGeom prst="rect">
            <a:avLst/>
          </a:prstGeom>
          <a:noFill/>
        </p:spPr>
        <p:txBody>
          <a:bodyPr wrap="none" rtlCol="0">
            <a:spAutoFit/>
          </a:bodyPr>
          <a:lstStyle/>
          <a:p>
            <a:r>
              <a:rPr lang="en-US" sz="1000" dirty="0"/>
              <a:t>x</a:t>
            </a:r>
            <a:r>
              <a:rPr lang="en-US" sz="1000" dirty="0" smtClean="0"/>
              <a:t>=-2</a:t>
            </a:r>
            <a:endParaRPr lang="en-US" sz="1000" dirty="0"/>
          </a:p>
        </p:txBody>
      </p:sp>
      <p:cxnSp>
        <p:nvCxnSpPr>
          <p:cNvPr id="107" name="Straight Connector 106"/>
          <p:cNvCxnSpPr/>
          <p:nvPr/>
        </p:nvCxnSpPr>
        <p:spPr>
          <a:xfrm>
            <a:off x="3369752" y="2353973"/>
            <a:ext cx="438970" cy="446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3369752" y="2353973"/>
            <a:ext cx="0" cy="49829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2963823" y="2873287"/>
            <a:ext cx="41750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2963823" y="2863220"/>
            <a:ext cx="0" cy="25716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2577614" y="3120383"/>
            <a:ext cx="386209"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835534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75384"/>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Integrated Haplotype Score</a:t>
            </a:r>
            <a:endParaRPr lang="en-US" sz="2800" b="1" dirty="0">
              <a:solidFill>
                <a:schemeClr val="dk1"/>
              </a:solidFill>
            </a:endParaRPr>
          </a:p>
        </p:txBody>
      </p:sp>
      <p:cxnSp>
        <p:nvCxnSpPr>
          <p:cNvPr id="58" name="Straight Connector 57"/>
          <p:cNvCxnSpPr/>
          <p:nvPr/>
        </p:nvCxnSpPr>
        <p:spPr>
          <a:xfrm>
            <a:off x="2141165" y="106519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1165" y="122295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141165" y="1377896"/>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141165" y="154161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141165" y="1699378"/>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Oval 65"/>
          <p:cNvSpPr/>
          <p:nvPr/>
        </p:nvSpPr>
        <p:spPr>
          <a:xfrm>
            <a:off x="3699838" y="98530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p:nvPr/>
        </p:nvSpPr>
        <p:spPr>
          <a:xfrm>
            <a:off x="3699670" y="11577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700006" y="13101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699670" y="14625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678110" y="953035"/>
            <a:ext cx="255987" cy="246221"/>
          </a:xfrm>
          <a:prstGeom prst="rect">
            <a:avLst/>
          </a:prstGeom>
          <a:noFill/>
        </p:spPr>
        <p:txBody>
          <a:bodyPr wrap="none" rtlCol="0">
            <a:spAutoFit/>
          </a:bodyPr>
          <a:lstStyle/>
          <a:p>
            <a:r>
              <a:rPr lang="en-US" sz="1000" dirty="0" smtClean="0"/>
              <a:t>1</a:t>
            </a:r>
            <a:endParaRPr lang="en-US" sz="1000" dirty="0"/>
          </a:p>
        </p:txBody>
      </p:sp>
      <p:sp>
        <p:nvSpPr>
          <p:cNvPr id="79" name="TextBox 78"/>
          <p:cNvSpPr txBox="1"/>
          <p:nvPr/>
        </p:nvSpPr>
        <p:spPr>
          <a:xfrm>
            <a:off x="3677238" y="1116384"/>
            <a:ext cx="255987" cy="246221"/>
          </a:xfrm>
          <a:prstGeom prst="rect">
            <a:avLst/>
          </a:prstGeom>
          <a:noFill/>
        </p:spPr>
        <p:txBody>
          <a:bodyPr wrap="none" rtlCol="0">
            <a:spAutoFit/>
          </a:bodyPr>
          <a:lstStyle/>
          <a:p>
            <a:r>
              <a:rPr lang="en-US" sz="1000" dirty="0" smtClean="0"/>
              <a:t>1</a:t>
            </a:r>
            <a:endParaRPr lang="en-US" sz="1000" dirty="0"/>
          </a:p>
        </p:txBody>
      </p:sp>
      <p:sp>
        <p:nvSpPr>
          <p:cNvPr id="112" name="TextBox 111"/>
          <p:cNvSpPr txBox="1"/>
          <p:nvPr/>
        </p:nvSpPr>
        <p:spPr>
          <a:xfrm>
            <a:off x="3676366" y="1268784"/>
            <a:ext cx="255987" cy="246221"/>
          </a:xfrm>
          <a:prstGeom prst="rect">
            <a:avLst/>
          </a:prstGeom>
          <a:noFill/>
        </p:spPr>
        <p:txBody>
          <a:bodyPr wrap="none" rtlCol="0">
            <a:spAutoFit/>
          </a:bodyPr>
          <a:lstStyle/>
          <a:p>
            <a:r>
              <a:rPr lang="en-US" sz="1000" dirty="0" smtClean="0"/>
              <a:t>1</a:t>
            </a:r>
            <a:endParaRPr lang="en-US" sz="1000" dirty="0"/>
          </a:p>
        </p:txBody>
      </p:sp>
      <p:sp>
        <p:nvSpPr>
          <p:cNvPr id="113" name="TextBox 112"/>
          <p:cNvSpPr txBox="1"/>
          <p:nvPr/>
        </p:nvSpPr>
        <p:spPr>
          <a:xfrm>
            <a:off x="3675494" y="1421184"/>
            <a:ext cx="255987" cy="246221"/>
          </a:xfrm>
          <a:prstGeom prst="rect">
            <a:avLst/>
          </a:prstGeom>
          <a:noFill/>
        </p:spPr>
        <p:txBody>
          <a:bodyPr wrap="none" rtlCol="0">
            <a:spAutoFit/>
          </a:bodyPr>
          <a:lstStyle/>
          <a:p>
            <a:r>
              <a:rPr lang="en-US" sz="1000" dirty="0" smtClean="0"/>
              <a:t>1</a:t>
            </a:r>
            <a:endParaRPr lang="en-US" sz="1000" dirty="0"/>
          </a:p>
        </p:txBody>
      </p:sp>
      <p:sp>
        <p:nvSpPr>
          <p:cNvPr id="115" name="Oval 114"/>
          <p:cNvSpPr/>
          <p:nvPr/>
        </p:nvSpPr>
        <p:spPr>
          <a:xfrm>
            <a:off x="3697455" y="1614998"/>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TextBox 113"/>
          <p:cNvSpPr txBox="1"/>
          <p:nvPr/>
        </p:nvSpPr>
        <p:spPr>
          <a:xfrm>
            <a:off x="3679395" y="1571202"/>
            <a:ext cx="255987" cy="246221"/>
          </a:xfrm>
          <a:prstGeom prst="rect">
            <a:avLst/>
          </a:prstGeom>
          <a:noFill/>
        </p:spPr>
        <p:txBody>
          <a:bodyPr wrap="none" rtlCol="0">
            <a:spAutoFit/>
          </a:bodyPr>
          <a:lstStyle/>
          <a:p>
            <a:r>
              <a:rPr lang="en-US" sz="1000" dirty="0"/>
              <a:t>0</a:t>
            </a:r>
          </a:p>
        </p:txBody>
      </p:sp>
      <p:cxnSp>
        <p:nvCxnSpPr>
          <p:cNvPr id="116" name="Straight Connector 115"/>
          <p:cNvCxnSpPr/>
          <p:nvPr/>
        </p:nvCxnSpPr>
        <p:spPr>
          <a:xfrm>
            <a:off x="2141333" y="911911"/>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3700006" y="83202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TextBox 117"/>
          <p:cNvSpPr txBox="1"/>
          <p:nvPr/>
        </p:nvSpPr>
        <p:spPr>
          <a:xfrm>
            <a:off x="3677656" y="788800"/>
            <a:ext cx="255987" cy="246221"/>
          </a:xfrm>
          <a:prstGeom prst="rect">
            <a:avLst/>
          </a:prstGeom>
          <a:noFill/>
        </p:spPr>
        <p:txBody>
          <a:bodyPr wrap="none" rtlCol="0">
            <a:spAutoFit/>
          </a:bodyPr>
          <a:lstStyle/>
          <a:p>
            <a:r>
              <a:rPr lang="en-US" sz="1000" dirty="0" smtClean="0"/>
              <a:t>1</a:t>
            </a:r>
            <a:endParaRPr lang="en-US" sz="1000" dirty="0"/>
          </a:p>
        </p:txBody>
      </p:sp>
      <p:sp>
        <p:nvSpPr>
          <p:cNvPr id="23" name="Oval 22"/>
          <p:cNvSpPr/>
          <p:nvPr/>
        </p:nvSpPr>
        <p:spPr>
          <a:xfrm>
            <a:off x="4043230" y="970799"/>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043062" y="114329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043398" y="129569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043062" y="14480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021502" y="938528"/>
            <a:ext cx="255987" cy="246221"/>
          </a:xfrm>
          <a:prstGeom prst="rect">
            <a:avLst/>
          </a:prstGeom>
          <a:noFill/>
        </p:spPr>
        <p:txBody>
          <a:bodyPr wrap="none" rtlCol="0">
            <a:spAutoFit/>
          </a:bodyPr>
          <a:lstStyle/>
          <a:p>
            <a:r>
              <a:rPr lang="en-US" sz="1000" dirty="0" smtClean="0"/>
              <a:t>1</a:t>
            </a:r>
            <a:endParaRPr lang="en-US" sz="1000" dirty="0"/>
          </a:p>
        </p:txBody>
      </p:sp>
      <p:sp>
        <p:nvSpPr>
          <p:cNvPr id="28" name="TextBox 27"/>
          <p:cNvSpPr txBox="1"/>
          <p:nvPr/>
        </p:nvSpPr>
        <p:spPr>
          <a:xfrm>
            <a:off x="4020630" y="1101877"/>
            <a:ext cx="255987" cy="246221"/>
          </a:xfrm>
          <a:prstGeom prst="rect">
            <a:avLst/>
          </a:prstGeom>
          <a:noFill/>
        </p:spPr>
        <p:txBody>
          <a:bodyPr wrap="none" rtlCol="0">
            <a:spAutoFit/>
          </a:bodyPr>
          <a:lstStyle/>
          <a:p>
            <a:r>
              <a:rPr lang="en-US" sz="1000" dirty="0" smtClean="0"/>
              <a:t>1</a:t>
            </a:r>
            <a:endParaRPr lang="en-US" sz="1000" dirty="0"/>
          </a:p>
        </p:txBody>
      </p:sp>
      <p:sp>
        <p:nvSpPr>
          <p:cNvPr id="29" name="TextBox 28"/>
          <p:cNvSpPr txBox="1"/>
          <p:nvPr/>
        </p:nvSpPr>
        <p:spPr>
          <a:xfrm>
            <a:off x="4019758" y="1254277"/>
            <a:ext cx="255987" cy="246221"/>
          </a:xfrm>
          <a:prstGeom prst="rect">
            <a:avLst/>
          </a:prstGeom>
          <a:noFill/>
        </p:spPr>
        <p:txBody>
          <a:bodyPr wrap="none" rtlCol="0">
            <a:spAutoFit/>
          </a:bodyPr>
          <a:lstStyle/>
          <a:p>
            <a:r>
              <a:rPr lang="en-US" sz="1000" dirty="0" smtClean="0"/>
              <a:t>1</a:t>
            </a:r>
            <a:endParaRPr lang="en-US" sz="1000" dirty="0"/>
          </a:p>
        </p:txBody>
      </p:sp>
      <p:sp>
        <p:nvSpPr>
          <p:cNvPr id="31" name="Oval 30"/>
          <p:cNvSpPr/>
          <p:nvPr/>
        </p:nvSpPr>
        <p:spPr>
          <a:xfrm>
            <a:off x="4040847" y="16004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022787" y="1556695"/>
            <a:ext cx="255987" cy="246221"/>
          </a:xfrm>
          <a:prstGeom prst="rect">
            <a:avLst/>
          </a:prstGeom>
          <a:noFill/>
        </p:spPr>
        <p:txBody>
          <a:bodyPr wrap="none" rtlCol="0">
            <a:spAutoFit/>
          </a:bodyPr>
          <a:lstStyle/>
          <a:p>
            <a:r>
              <a:rPr lang="en-US" sz="1000" dirty="0"/>
              <a:t>0</a:t>
            </a:r>
          </a:p>
        </p:txBody>
      </p:sp>
      <p:sp>
        <p:nvSpPr>
          <p:cNvPr id="33" name="Oval 32"/>
          <p:cNvSpPr/>
          <p:nvPr/>
        </p:nvSpPr>
        <p:spPr>
          <a:xfrm>
            <a:off x="4043398" y="817513"/>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4021048" y="774293"/>
            <a:ext cx="255987" cy="246221"/>
          </a:xfrm>
          <a:prstGeom prst="rect">
            <a:avLst/>
          </a:prstGeom>
          <a:noFill/>
        </p:spPr>
        <p:txBody>
          <a:bodyPr wrap="none" rtlCol="0">
            <a:spAutoFit/>
          </a:bodyPr>
          <a:lstStyle/>
          <a:p>
            <a:r>
              <a:rPr lang="en-US" sz="1000" dirty="0" smtClean="0"/>
              <a:t>1</a:t>
            </a:r>
            <a:endParaRPr lang="en-US" sz="1000" dirty="0"/>
          </a:p>
        </p:txBody>
      </p:sp>
      <p:sp>
        <p:nvSpPr>
          <p:cNvPr id="35" name="TextBox 34"/>
          <p:cNvSpPr txBox="1"/>
          <p:nvPr/>
        </p:nvSpPr>
        <p:spPr>
          <a:xfrm>
            <a:off x="4021915" y="1413472"/>
            <a:ext cx="255987" cy="246221"/>
          </a:xfrm>
          <a:prstGeom prst="rect">
            <a:avLst/>
          </a:prstGeom>
          <a:noFill/>
        </p:spPr>
        <p:txBody>
          <a:bodyPr wrap="none" rtlCol="0">
            <a:spAutoFit/>
          </a:bodyPr>
          <a:lstStyle/>
          <a:p>
            <a:r>
              <a:rPr lang="en-US" sz="1000" dirty="0"/>
              <a:t>0</a:t>
            </a:r>
          </a:p>
        </p:txBody>
      </p:sp>
      <p:sp>
        <p:nvSpPr>
          <p:cNvPr id="2" name="Rectangle 1"/>
          <p:cNvSpPr/>
          <p:nvPr/>
        </p:nvSpPr>
        <p:spPr>
          <a:xfrm>
            <a:off x="3675494" y="785242"/>
            <a:ext cx="259888" cy="1043130"/>
          </a:xfrm>
          <a:prstGeom prst="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387215" y="96825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4387047" y="11407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387383" y="12931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4387047" y="144554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365487" y="935979"/>
            <a:ext cx="255987" cy="246221"/>
          </a:xfrm>
          <a:prstGeom prst="rect">
            <a:avLst/>
          </a:prstGeom>
          <a:noFill/>
        </p:spPr>
        <p:txBody>
          <a:bodyPr wrap="none" rtlCol="0">
            <a:spAutoFit/>
          </a:bodyPr>
          <a:lstStyle/>
          <a:p>
            <a:r>
              <a:rPr lang="en-US" sz="1000" dirty="0" smtClean="0"/>
              <a:t>1</a:t>
            </a:r>
            <a:endParaRPr lang="en-US" sz="1000" dirty="0"/>
          </a:p>
        </p:txBody>
      </p:sp>
      <p:sp>
        <p:nvSpPr>
          <p:cNvPr id="41" name="TextBox 40"/>
          <p:cNvSpPr txBox="1"/>
          <p:nvPr/>
        </p:nvSpPr>
        <p:spPr>
          <a:xfrm>
            <a:off x="4364615" y="1099328"/>
            <a:ext cx="255987" cy="246221"/>
          </a:xfrm>
          <a:prstGeom prst="rect">
            <a:avLst/>
          </a:prstGeom>
          <a:noFill/>
        </p:spPr>
        <p:txBody>
          <a:bodyPr wrap="none" rtlCol="0">
            <a:spAutoFit/>
          </a:bodyPr>
          <a:lstStyle/>
          <a:p>
            <a:r>
              <a:rPr lang="en-US" sz="1000" dirty="0" smtClean="0"/>
              <a:t>1</a:t>
            </a:r>
            <a:endParaRPr lang="en-US" sz="1000" dirty="0"/>
          </a:p>
        </p:txBody>
      </p:sp>
      <p:sp>
        <p:nvSpPr>
          <p:cNvPr id="42" name="TextBox 41"/>
          <p:cNvSpPr txBox="1"/>
          <p:nvPr/>
        </p:nvSpPr>
        <p:spPr>
          <a:xfrm>
            <a:off x="4363743" y="1251728"/>
            <a:ext cx="255987" cy="246221"/>
          </a:xfrm>
          <a:prstGeom prst="rect">
            <a:avLst/>
          </a:prstGeom>
          <a:noFill/>
        </p:spPr>
        <p:txBody>
          <a:bodyPr wrap="none" rtlCol="0">
            <a:spAutoFit/>
          </a:bodyPr>
          <a:lstStyle/>
          <a:p>
            <a:r>
              <a:rPr lang="en-US" sz="1000" dirty="0" smtClean="0"/>
              <a:t>1</a:t>
            </a:r>
            <a:endParaRPr lang="en-US" sz="1000" dirty="0"/>
          </a:p>
        </p:txBody>
      </p:sp>
      <p:sp>
        <p:nvSpPr>
          <p:cNvPr id="43" name="Oval 42"/>
          <p:cNvSpPr/>
          <p:nvPr/>
        </p:nvSpPr>
        <p:spPr>
          <a:xfrm>
            <a:off x="4384832" y="159794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4366772" y="1554146"/>
            <a:ext cx="255987" cy="246221"/>
          </a:xfrm>
          <a:prstGeom prst="rect">
            <a:avLst/>
          </a:prstGeom>
          <a:noFill/>
        </p:spPr>
        <p:txBody>
          <a:bodyPr wrap="none" rtlCol="0">
            <a:spAutoFit/>
          </a:bodyPr>
          <a:lstStyle/>
          <a:p>
            <a:r>
              <a:rPr lang="en-US" sz="1000" dirty="0"/>
              <a:t>0</a:t>
            </a:r>
          </a:p>
        </p:txBody>
      </p:sp>
      <p:sp>
        <p:nvSpPr>
          <p:cNvPr id="45" name="Oval 44"/>
          <p:cNvSpPr/>
          <p:nvPr/>
        </p:nvSpPr>
        <p:spPr>
          <a:xfrm>
            <a:off x="4387383" y="81496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TextBox 45"/>
          <p:cNvSpPr txBox="1"/>
          <p:nvPr/>
        </p:nvSpPr>
        <p:spPr>
          <a:xfrm>
            <a:off x="4365033" y="771744"/>
            <a:ext cx="255987" cy="246221"/>
          </a:xfrm>
          <a:prstGeom prst="rect">
            <a:avLst/>
          </a:prstGeom>
          <a:noFill/>
        </p:spPr>
        <p:txBody>
          <a:bodyPr wrap="none" rtlCol="0">
            <a:spAutoFit/>
          </a:bodyPr>
          <a:lstStyle/>
          <a:p>
            <a:r>
              <a:rPr lang="en-US" sz="1000" dirty="0" smtClean="0"/>
              <a:t>1</a:t>
            </a:r>
            <a:endParaRPr lang="en-US" sz="1000" dirty="0"/>
          </a:p>
        </p:txBody>
      </p:sp>
      <p:sp>
        <p:nvSpPr>
          <p:cNvPr id="47" name="TextBox 46"/>
          <p:cNvSpPr txBox="1"/>
          <p:nvPr/>
        </p:nvSpPr>
        <p:spPr>
          <a:xfrm>
            <a:off x="4365900" y="1410923"/>
            <a:ext cx="255987" cy="246221"/>
          </a:xfrm>
          <a:prstGeom prst="rect">
            <a:avLst/>
          </a:prstGeom>
          <a:noFill/>
        </p:spPr>
        <p:txBody>
          <a:bodyPr wrap="none" rtlCol="0">
            <a:spAutoFit/>
          </a:bodyPr>
          <a:lstStyle/>
          <a:p>
            <a:r>
              <a:rPr lang="en-US" sz="1000" dirty="0"/>
              <a:t>0</a:t>
            </a:r>
          </a:p>
        </p:txBody>
      </p:sp>
      <p:sp>
        <p:nvSpPr>
          <p:cNvPr id="48" name="Oval 47"/>
          <p:cNvSpPr/>
          <p:nvPr/>
        </p:nvSpPr>
        <p:spPr>
          <a:xfrm>
            <a:off x="4779599" y="98920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4779431" y="1161694"/>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779767" y="131409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779431" y="1466494"/>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4756127" y="1272680"/>
            <a:ext cx="255987" cy="246221"/>
          </a:xfrm>
          <a:prstGeom prst="rect">
            <a:avLst/>
          </a:prstGeom>
          <a:noFill/>
        </p:spPr>
        <p:txBody>
          <a:bodyPr wrap="none" rtlCol="0">
            <a:spAutoFit/>
          </a:bodyPr>
          <a:lstStyle/>
          <a:p>
            <a:r>
              <a:rPr lang="en-US" sz="1000" dirty="0" smtClean="0"/>
              <a:t>1</a:t>
            </a:r>
            <a:endParaRPr lang="en-US" sz="1000" dirty="0"/>
          </a:p>
        </p:txBody>
      </p:sp>
      <p:sp>
        <p:nvSpPr>
          <p:cNvPr id="55" name="Oval 54"/>
          <p:cNvSpPr/>
          <p:nvPr/>
        </p:nvSpPr>
        <p:spPr>
          <a:xfrm>
            <a:off x="4777216" y="1618894"/>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759156" y="1575098"/>
            <a:ext cx="255987" cy="246221"/>
          </a:xfrm>
          <a:prstGeom prst="rect">
            <a:avLst/>
          </a:prstGeom>
          <a:noFill/>
        </p:spPr>
        <p:txBody>
          <a:bodyPr wrap="none" rtlCol="0">
            <a:spAutoFit/>
          </a:bodyPr>
          <a:lstStyle/>
          <a:p>
            <a:r>
              <a:rPr lang="en-US" sz="1000" dirty="0"/>
              <a:t>0</a:t>
            </a:r>
          </a:p>
        </p:txBody>
      </p:sp>
      <p:sp>
        <p:nvSpPr>
          <p:cNvPr id="57" name="Oval 56"/>
          <p:cNvSpPr/>
          <p:nvPr/>
        </p:nvSpPr>
        <p:spPr>
          <a:xfrm>
            <a:off x="4779767" y="83591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TextBox 62"/>
          <p:cNvSpPr txBox="1"/>
          <p:nvPr/>
        </p:nvSpPr>
        <p:spPr>
          <a:xfrm>
            <a:off x="4757417" y="792696"/>
            <a:ext cx="255987" cy="246221"/>
          </a:xfrm>
          <a:prstGeom prst="rect">
            <a:avLst/>
          </a:prstGeom>
          <a:noFill/>
        </p:spPr>
        <p:txBody>
          <a:bodyPr wrap="none" rtlCol="0">
            <a:spAutoFit/>
          </a:bodyPr>
          <a:lstStyle/>
          <a:p>
            <a:r>
              <a:rPr lang="en-US" sz="1000" dirty="0" smtClean="0"/>
              <a:t>1</a:t>
            </a:r>
            <a:endParaRPr lang="en-US" sz="1000" dirty="0"/>
          </a:p>
        </p:txBody>
      </p:sp>
      <p:sp>
        <p:nvSpPr>
          <p:cNvPr id="64" name="TextBox 63"/>
          <p:cNvSpPr txBox="1"/>
          <p:nvPr/>
        </p:nvSpPr>
        <p:spPr>
          <a:xfrm>
            <a:off x="4758284" y="1431875"/>
            <a:ext cx="255987" cy="246221"/>
          </a:xfrm>
          <a:prstGeom prst="rect">
            <a:avLst/>
          </a:prstGeom>
          <a:noFill/>
        </p:spPr>
        <p:txBody>
          <a:bodyPr wrap="none" rtlCol="0">
            <a:spAutoFit/>
          </a:bodyPr>
          <a:lstStyle/>
          <a:p>
            <a:r>
              <a:rPr lang="en-US" sz="1000" dirty="0"/>
              <a:t>0</a:t>
            </a:r>
          </a:p>
        </p:txBody>
      </p:sp>
      <p:sp>
        <p:nvSpPr>
          <p:cNvPr id="65" name="TextBox 64"/>
          <p:cNvSpPr txBox="1"/>
          <p:nvPr/>
        </p:nvSpPr>
        <p:spPr>
          <a:xfrm>
            <a:off x="4757417" y="960363"/>
            <a:ext cx="255987" cy="246221"/>
          </a:xfrm>
          <a:prstGeom prst="rect">
            <a:avLst/>
          </a:prstGeom>
          <a:noFill/>
        </p:spPr>
        <p:txBody>
          <a:bodyPr wrap="none" rtlCol="0">
            <a:spAutoFit/>
          </a:bodyPr>
          <a:lstStyle/>
          <a:p>
            <a:r>
              <a:rPr lang="en-US" sz="1000" dirty="0"/>
              <a:t>0</a:t>
            </a:r>
          </a:p>
        </p:txBody>
      </p:sp>
      <p:sp>
        <p:nvSpPr>
          <p:cNvPr id="67" name="TextBox 66"/>
          <p:cNvSpPr txBox="1"/>
          <p:nvPr/>
        </p:nvSpPr>
        <p:spPr>
          <a:xfrm>
            <a:off x="4761708" y="1112763"/>
            <a:ext cx="255987" cy="246221"/>
          </a:xfrm>
          <a:prstGeom prst="rect">
            <a:avLst/>
          </a:prstGeom>
          <a:noFill/>
        </p:spPr>
        <p:txBody>
          <a:bodyPr wrap="none" rtlCol="0">
            <a:spAutoFit/>
          </a:bodyPr>
          <a:lstStyle/>
          <a:p>
            <a:r>
              <a:rPr lang="en-US" sz="1000" dirty="0"/>
              <a:t>0</a:t>
            </a:r>
          </a:p>
        </p:txBody>
      </p:sp>
      <p:cxnSp>
        <p:nvCxnSpPr>
          <p:cNvPr id="69" name="Straight Arrow Connector 68"/>
          <p:cNvCxnSpPr/>
          <p:nvPr/>
        </p:nvCxnSpPr>
        <p:spPr>
          <a:xfrm>
            <a:off x="3825903" y="3372208"/>
            <a:ext cx="15163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3820869" y="2290958"/>
            <a:ext cx="0" cy="1081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820869" y="2518208"/>
            <a:ext cx="31733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3601474" y="2299228"/>
            <a:ext cx="255987" cy="246221"/>
          </a:xfrm>
          <a:prstGeom prst="rect">
            <a:avLst/>
          </a:prstGeom>
          <a:noFill/>
        </p:spPr>
        <p:txBody>
          <a:bodyPr wrap="none" rtlCol="0">
            <a:spAutoFit/>
          </a:bodyPr>
          <a:lstStyle/>
          <a:p>
            <a:r>
              <a:rPr lang="en-US" sz="1000" dirty="0" smtClean="0"/>
              <a:t>1</a:t>
            </a:r>
            <a:endParaRPr lang="en-US" sz="1000" dirty="0"/>
          </a:p>
        </p:txBody>
      </p:sp>
      <p:sp>
        <p:nvSpPr>
          <p:cNvPr id="75" name="TextBox 74"/>
          <p:cNvSpPr txBox="1"/>
          <p:nvPr/>
        </p:nvSpPr>
        <p:spPr>
          <a:xfrm>
            <a:off x="3611550" y="3147885"/>
            <a:ext cx="255987" cy="246221"/>
          </a:xfrm>
          <a:prstGeom prst="rect">
            <a:avLst/>
          </a:prstGeom>
          <a:noFill/>
        </p:spPr>
        <p:txBody>
          <a:bodyPr wrap="none" rtlCol="0">
            <a:spAutoFit/>
          </a:bodyPr>
          <a:lstStyle/>
          <a:p>
            <a:r>
              <a:rPr lang="en-US" sz="1000" dirty="0"/>
              <a:t>0</a:t>
            </a:r>
          </a:p>
        </p:txBody>
      </p:sp>
      <p:cxnSp>
        <p:nvCxnSpPr>
          <p:cNvPr id="76" name="Straight Connector 75"/>
          <p:cNvCxnSpPr/>
          <p:nvPr/>
        </p:nvCxnSpPr>
        <p:spPr>
          <a:xfrm>
            <a:off x="4138201" y="2518208"/>
            <a:ext cx="0" cy="33941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4138201" y="2857618"/>
            <a:ext cx="64286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3623370" y="1858604"/>
            <a:ext cx="394997" cy="246221"/>
          </a:xfrm>
          <a:prstGeom prst="rect">
            <a:avLst/>
          </a:prstGeom>
          <a:noFill/>
        </p:spPr>
        <p:txBody>
          <a:bodyPr wrap="none" rtlCol="0">
            <a:spAutoFit/>
          </a:bodyPr>
          <a:lstStyle/>
          <a:p>
            <a:r>
              <a:rPr lang="en-US" sz="1000" dirty="0" smtClean="0"/>
              <a:t>x=0</a:t>
            </a:r>
            <a:endParaRPr lang="en-US" sz="1000" dirty="0"/>
          </a:p>
        </p:txBody>
      </p:sp>
      <p:sp>
        <p:nvSpPr>
          <p:cNvPr id="81" name="TextBox 80"/>
          <p:cNvSpPr txBox="1"/>
          <p:nvPr/>
        </p:nvSpPr>
        <p:spPr>
          <a:xfrm>
            <a:off x="3975159" y="1844097"/>
            <a:ext cx="469888" cy="246221"/>
          </a:xfrm>
          <a:prstGeom prst="rect">
            <a:avLst/>
          </a:prstGeom>
          <a:noFill/>
        </p:spPr>
        <p:txBody>
          <a:bodyPr wrap="none" rtlCol="0">
            <a:spAutoFit/>
          </a:bodyPr>
          <a:lstStyle/>
          <a:p>
            <a:r>
              <a:rPr lang="en-US" sz="1000" dirty="0"/>
              <a:t>x</a:t>
            </a:r>
            <a:r>
              <a:rPr lang="en-US" sz="1000" dirty="0" smtClean="0"/>
              <a:t>=+1</a:t>
            </a:r>
            <a:endParaRPr lang="en-US" sz="1000" dirty="0"/>
          </a:p>
        </p:txBody>
      </p:sp>
      <p:sp>
        <p:nvSpPr>
          <p:cNvPr id="82" name="TextBox 81"/>
          <p:cNvSpPr txBox="1"/>
          <p:nvPr/>
        </p:nvSpPr>
        <p:spPr>
          <a:xfrm>
            <a:off x="4311180" y="1839379"/>
            <a:ext cx="469888" cy="246221"/>
          </a:xfrm>
          <a:prstGeom prst="rect">
            <a:avLst/>
          </a:prstGeom>
          <a:noFill/>
        </p:spPr>
        <p:txBody>
          <a:bodyPr wrap="none" rtlCol="0">
            <a:spAutoFit/>
          </a:bodyPr>
          <a:lstStyle/>
          <a:p>
            <a:r>
              <a:rPr lang="en-US" sz="1000" dirty="0"/>
              <a:t>x</a:t>
            </a:r>
            <a:r>
              <a:rPr lang="en-US" sz="1000" dirty="0" smtClean="0"/>
              <a:t>=+2</a:t>
            </a:r>
            <a:endParaRPr lang="en-US" sz="1000" dirty="0"/>
          </a:p>
        </p:txBody>
      </p:sp>
      <p:sp>
        <p:nvSpPr>
          <p:cNvPr id="83" name="TextBox 82"/>
          <p:cNvSpPr txBox="1"/>
          <p:nvPr/>
        </p:nvSpPr>
        <p:spPr>
          <a:xfrm>
            <a:off x="4704291" y="1838435"/>
            <a:ext cx="758435" cy="246221"/>
          </a:xfrm>
          <a:prstGeom prst="rect">
            <a:avLst/>
          </a:prstGeom>
          <a:noFill/>
        </p:spPr>
        <p:txBody>
          <a:bodyPr wrap="square" rtlCol="0">
            <a:spAutoFit/>
          </a:bodyPr>
          <a:lstStyle/>
          <a:p>
            <a:r>
              <a:rPr lang="en-US" sz="1000" dirty="0"/>
              <a:t>x</a:t>
            </a:r>
            <a:r>
              <a:rPr lang="en-US" sz="1000" dirty="0" smtClean="0"/>
              <a:t>=+3</a:t>
            </a:r>
            <a:endParaRPr lang="en-US" sz="1000" dirty="0"/>
          </a:p>
        </p:txBody>
      </p:sp>
      <p:cxnSp>
        <p:nvCxnSpPr>
          <p:cNvPr id="86" name="Straight Connector 85"/>
          <p:cNvCxnSpPr/>
          <p:nvPr/>
        </p:nvCxnSpPr>
        <p:spPr>
          <a:xfrm>
            <a:off x="4776350" y="2863220"/>
            <a:ext cx="0" cy="33941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4781068" y="3202630"/>
            <a:ext cx="386209"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H="1">
            <a:off x="2353738" y="3372208"/>
            <a:ext cx="14671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0" name="Oval 89"/>
          <p:cNvSpPr/>
          <p:nvPr/>
        </p:nvSpPr>
        <p:spPr>
          <a:xfrm>
            <a:off x="3257585" y="975855"/>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 name="Oval 90"/>
          <p:cNvSpPr/>
          <p:nvPr/>
        </p:nvSpPr>
        <p:spPr>
          <a:xfrm>
            <a:off x="3257417" y="114834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3257753" y="130074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3257417" y="1453147"/>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p:cNvSpPr txBox="1"/>
          <p:nvPr/>
        </p:nvSpPr>
        <p:spPr>
          <a:xfrm>
            <a:off x="3234113" y="1259333"/>
            <a:ext cx="255987" cy="246221"/>
          </a:xfrm>
          <a:prstGeom prst="rect">
            <a:avLst/>
          </a:prstGeom>
          <a:noFill/>
        </p:spPr>
        <p:txBody>
          <a:bodyPr wrap="none" rtlCol="0">
            <a:spAutoFit/>
          </a:bodyPr>
          <a:lstStyle/>
          <a:p>
            <a:r>
              <a:rPr lang="en-US" sz="1000" dirty="0" smtClean="0"/>
              <a:t>1</a:t>
            </a:r>
            <a:endParaRPr lang="en-US" sz="1000" dirty="0"/>
          </a:p>
        </p:txBody>
      </p:sp>
      <p:sp>
        <p:nvSpPr>
          <p:cNvPr id="95" name="Oval 94"/>
          <p:cNvSpPr/>
          <p:nvPr/>
        </p:nvSpPr>
        <p:spPr>
          <a:xfrm>
            <a:off x="3255202" y="160554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p:cNvSpPr txBox="1"/>
          <p:nvPr/>
        </p:nvSpPr>
        <p:spPr>
          <a:xfrm>
            <a:off x="3237142" y="1583649"/>
            <a:ext cx="255987" cy="246221"/>
          </a:xfrm>
          <a:prstGeom prst="rect">
            <a:avLst/>
          </a:prstGeom>
          <a:noFill/>
        </p:spPr>
        <p:txBody>
          <a:bodyPr wrap="none" rtlCol="0">
            <a:spAutoFit/>
          </a:bodyPr>
          <a:lstStyle/>
          <a:p>
            <a:r>
              <a:rPr lang="en-US" sz="1000" dirty="0" smtClean="0"/>
              <a:t>1</a:t>
            </a:r>
            <a:endParaRPr lang="en-US" sz="1000" dirty="0"/>
          </a:p>
        </p:txBody>
      </p:sp>
      <p:sp>
        <p:nvSpPr>
          <p:cNvPr id="97" name="Oval 96"/>
          <p:cNvSpPr/>
          <p:nvPr/>
        </p:nvSpPr>
        <p:spPr>
          <a:xfrm>
            <a:off x="3257753" y="822569"/>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8" name="TextBox 97"/>
          <p:cNvSpPr txBox="1"/>
          <p:nvPr/>
        </p:nvSpPr>
        <p:spPr>
          <a:xfrm>
            <a:off x="3235403" y="779349"/>
            <a:ext cx="255987" cy="246221"/>
          </a:xfrm>
          <a:prstGeom prst="rect">
            <a:avLst/>
          </a:prstGeom>
          <a:noFill/>
        </p:spPr>
        <p:txBody>
          <a:bodyPr wrap="none" rtlCol="0">
            <a:spAutoFit/>
          </a:bodyPr>
          <a:lstStyle/>
          <a:p>
            <a:r>
              <a:rPr lang="en-US" sz="1000" dirty="0" smtClean="0"/>
              <a:t>1</a:t>
            </a:r>
            <a:endParaRPr lang="en-US" sz="1000" dirty="0"/>
          </a:p>
        </p:txBody>
      </p:sp>
      <p:sp>
        <p:nvSpPr>
          <p:cNvPr id="99" name="TextBox 98"/>
          <p:cNvSpPr txBox="1"/>
          <p:nvPr/>
        </p:nvSpPr>
        <p:spPr>
          <a:xfrm>
            <a:off x="3236270" y="1418528"/>
            <a:ext cx="255987" cy="246221"/>
          </a:xfrm>
          <a:prstGeom prst="rect">
            <a:avLst/>
          </a:prstGeom>
          <a:noFill/>
        </p:spPr>
        <p:txBody>
          <a:bodyPr wrap="none" rtlCol="0">
            <a:spAutoFit/>
          </a:bodyPr>
          <a:lstStyle/>
          <a:p>
            <a:r>
              <a:rPr lang="en-US" sz="1000" dirty="0"/>
              <a:t>0</a:t>
            </a:r>
          </a:p>
        </p:txBody>
      </p:sp>
      <p:sp>
        <p:nvSpPr>
          <p:cNvPr id="100" name="TextBox 99"/>
          <p:cNvSpPr txBox="1"/>
          <p:nvPr/>
        </p:nvSpPr>
        <p:spPr>
          <a:xfrm>
            <a:off x="3235403" y="947016"/>
            <a:ext cx="255987" cy="246221"/>
          </a:xfrm>
          <a:prstGeom prst="rect">
            <a:avLst/>
          </a:prstGeom>
          <a:noFill/>
        </p:spPr>
        <p:txBody>
          <a:bodyPr wrap="none" rtlCol="0">
            <a:spAutoFit/>
          </a:bodyPr>
          <a:lstStyle/>
          <a:p>
            <a:r>
              <a:rPr lang="en-US" sz="1000" dirty="0"/>
              <a:t>0</a:t>
            </a:r>
          </a:p>
        </p:txBody>
      </p:sp>
      <p:sp>
        <p:nvSpPr>
          <p:cNvPr id="101" name="TextBox 100"/>
          <p:cNvSpPr txBox="1"/>
          <p:nvPr/>
        </p:nvSpPr>
        <p:spPr>
          <a:xfrm>
            <a:off x="3228746" y="1099416"/>
            <a:ext cx="255987" cy="246221"/>
          </a:xfrm>
          <a:prstGeom prst="rect">
            <a:avLst/>
          </a:prstGeom>
          <a:noFill/>
        </p:spPr>
        <p:txBody>
          <a:bodyPr wrap="none" rtlCol="0">
            <a:spAutoFit/>
          </a:bodyPr>
          <a:lstStyle/>
          <a:p>
            <a:r>
              <a:rPr lang="en-US" sz="1000" dirty="0"/>
              <a:t>1</a:t>
            </a:r>
          </a:p>
        </p:txBody>
      </p:sp>
      <p:sp>
        <p:nvSpPr>
          <p:cNvPr id="102" name="Oval 101"/>
          <p:cNvSpPr/>
          <p:nvPr/>
        </p:nvSpPr>
        <p:spPr>
          <a:xfrm>
            <a:off x="2884500" y="985950"/>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Oval 102"/>
          <p:cNvSpPr/>
          <p:nvPr/>
        </p:nvSpPr>
        <p:spPr>
          <a:xfrm>
            <a:off x="2884332" y="115844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2884668" y="13108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884332" y="14632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TextBox 105"/>
          <p:cNvSpPr txBox="1"/>
          <p:nvPr/>
        </p:nvSpPr>
        <p:spPr>
          <a:xfrm>
            <a:off x="2861028" y="1269428"/>
            <a:ext cx="255987" cy="246221"/>
          </a:xfrm>
          <a:prstGeom prst="rect">
            <a:avLst/>
          </a:prstGeom>
          <a:noFill/>
        </p:spPr>
        <p:txBody>
          <a:bodyPr wrap="none" rtlCol="0">
            <a:spAutoFit/>
          </a:bodyPr>
          <a:lstStyle/>
          <a:p>
            <a:r>
              <a:rPr lang="en-US" sz="1000" dirty="0" smtClean="0"/>
              <a:t>1</a:t>
            </a:r>
            <a:endParaRPr lang="en-US" sz="1000" dirty="0"/>
          </a:p>
        </p:txBody>
      </p:sp>
      <p:sp>
        <p:nvSpPr>
          <p:cNvPr id="108" name="Oval 107"/>
          <p:cNvSpPr/>
          <p:nvPr/>
        </p:nvSpPr>
        <p:spPr>
          <a:xfrm>
            <a:off x="2884668" y="83266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9" name="TextBox 108"/>
          <p:cNvSpPr txBox="1"/>
          <p:nvPr/>
        </p:nvSpPr>
        <p:spPr>
          <a:xfrm>
            <a:off x="2862318" y="789444"/>
            <a:ext cx="255987" cy="246221"/>
          </a:xfrm>
          <a:prstGeom prst="rect">
            <a:avLst/>
          </a:prstGeom>
          <a:noFill/>
        </p:spPr>
        <p:txBody>
          <a:bodyPr wrap="none" rtlCol="0">
            <a:spAutoFit/>
          </a:bodyPr>
          <a:lstStyle/>
          <a:p>
            <a:r>
              <a:rPr lang="en-US" sz="1000" dirty="0" smtClean="0"/>
              <a:t>1</a:t>
            </a:r>
            <a:endParaRPr lang="en-US" sz="1000" dirty="0"/>
          </a:p>
        </p:txBody>
      </p:sp>
      <p:sp>
        <p:nvSpPr>
          <p:cNvPr id="110" name="TextBox 109"/>
          <p:cNvSpPr txBox="1"/>
          <p:nvPr/>
        </p:nvSpPr>
        <p:spPr>
          <a:xfrm>
            <a:off x="2863185" y="1428623"/>
            <a:ext cx="255987" cy="246221"/>
          </a:xfrm>
          <a:prstGeom prst="rect">
            <a:avLst/>
          </a:prstGeom>
          <a:noFill/>
        </p:spPr>
        <p:txBody>
          <a:bodyPr wrap="none" rtlCol="0">
            <a:spAutoFit/>
          </a:bodyPr>
          <a:lstStyle/>
          <a:p>
            <a:r>
              <a:rPr lang="en-US" sz="1000" dirty="0" smtClean="0"/>
              <a:t>1</a:t>
            </a:r>
            <a:endParaRPr lang="en-US" sz="1000" dirty="0"/>
          </a:p>
        </p:txBody>
      </p:sp>
      <p:sp>
        <p:nvSpPr>
          <p:cNvPr id="111" name="TextBox 110"/>
          <p:cNvSpPr txBox="1"/>
          <p:nvPr/>
        </p:nvSpPr>
        <p:spPr>
          <a:xfrm>
            <a:off x="2862318" y="957111"/>
            <a:ext cx="255987" cy="246221"/>
          </a:xfrm>
          <a:prstGeom prst="rect">
            <a:avLst/>
          </a:prstGeom>
          <a:noFill/>
        </p:spPr>
        <p:txBody>
          <a:bodyPr wrap="none" rtlCol="0">
            <a:spAutoFit/>
          </a:bodyPr>
          <a:lstStyle/>
          <a:p>
            <a:r>
              <a:rPr lang="en-US" sz="1000" dirty="0"/>
              <a:t>0</a:t>
            </a:r>
          </a:p>
        </p:txBody>
      </p:sp>
      <p:sp>
        <p:nvSpPr>
          <p:cNvPr id="119" name="TextBox 118"/>
          <p:cNvSpPr txBox="1"/>
          <p:nvPr/>
        </p:nvSpPr>
        <p:spPr>
          <a:xfrm>
            <a:off x="2855661" y="1109511"/>
            <a:ext cx="255987" cy="246221"/>
          </a:xfrm>
          <a:prstGeom prst="rect">
            <a:avLst/>
          </a:prstGeom>
          <a:noFill/>
        </p:spPr>
        <p:txBody>
          <a:bodyPr wrap="none" rtlCol="0">
            <a:spAutoFit/>
          </a:bodyPr>
          <a:lstStyle/>
          <a:p>
            <a:r>
              <a:rPr lang="en-US" sz="1000" dirty="0" smtClean="0"/>
              <a:t>0</a:t>
            </a:r>
            <a:endParaRPr lang="en-US" sz="1000" dirty="0"/>
          </a:p>
        </p:txBody>
      </p:sp>
      <p:sp>
        <p:nvSpPr>
          <p:cNvPr id="120" name="Oval 119"/>
          <p:cNvSpPr/>
          <p:nvPr/>
        </p:nvSpPr>
        <p:spPr>
          <a:xfrm>
            <a:off x="2883460" y="16265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a:off x="2862313" y="1570074"/>
            <a:ext cx="255987" cy="246221"/>
          </a:xfrm>
          <a:prstGeom prst="rect">
            <a:avLst/>
          </a:prstGeom>
          <a:noFill/>
        </p:spPr>
        <p:txBody>
          <a:bodyPr wrap="none" rtlCol="0">
            <a:spAutoFit/>
          </a:bodyPr>
          <a:lstStyle/>
          <a:p>
            <a:r>
              <a:rPr lang="en-US" sz="1000" dirty="0"/>
              <a:t>0</a:t>
            </a:r>
          </a:p>
        </p:txBody>
      </p:sp>
      <p:sp>
        <p:nvSpPr>
          <p:cNvPr id="122" name="TextBox 121"/>
          <p:cNvSpPr txBox="1"/>
          <p:nvPr/>
        </p:nvSpPr>
        <p:spPr>
          <a:xfrm>
            <a:off x="3151737" y="1855046"/>
            <a:ext cx="437702" cy="246221"/>
          </a:xfrm>
          <a:prstGeom prst="rect">
            <a:avLst/>
          </a:prstGeom>
          <a:noFill/>
        </p:spPr>
        <p:txBody>
          <a:bodyPr wrap="none" rtlCol="0">
            <a:spAutoFit/>
          </a:bodyPr>
          <a:lstStyle/>
          <a:p>
            <a:r>
              <a:rPr lang="en-US" sz="1000" dirty="0"/>
              <a:t>x</a:t>
            </a:r>
            <a:r>
              <a:rPr lang="en-US" sz="1000" dirty="0" smtClean="0"/>
              <a:t>=-1</a:t>
            </a:r>
            <a:endParaRPr lang="en-US" sz="1000" dirty="0"/>
          </a:p>
        </p:txBody>
      </p:sp>
      <p:sp>
        <p:nvSpPr>
          <p:cNvPr id="123" name="TextBox 122"/>
          <p:cNvSpPr txBox="1"/>
          <p:nvPr/>
        </p:nvSpPr>
        <p:spPr>
          <a:xfrm>
            <a:off x="2811869" y="1862437"/>
            <a:ext cx="437702" cy="246221"/>
          </a:xfrm>
          <a:prstGeom prst="rect">
            <a:avLst/>
          </a:prstGeom>
          <a:noFill/>
        </p:spPr>
        <p:txBody>
          <a:bodyPr wrap="none" rtlCol="0">
            <a:spAutoFit/>
          </a:bodyPr>
          <a:lstStyle/>
          <a:p>
            <a:r>
              <a:rPr lang="en-US" sz="1000" dirty="0"/>
              <a:t>x</a:t>
            </a:r>
            <a:r>
              <a:rPr lang="en-US" sz="1000" dirty="0" smtClean="0"/>
              <a:t>=-2</a:t>
            </a:r>
            <a:endParaRPr lang="en-US" sz="1000" dirty="0"/>
          </a:p>
        </p:txBody>
      </p:sp>
      <p:cxnSp>
        <p:nvCxnSpPr>
          <p:cNvPr id="107" name="Straight Connector 106"/>
          <p:cNvCxnSpPr/>
          <p:nvPr/>
        </p:nvCxnSpPr>
        <p:spPr>
          <a:xfrm>
            <a:off x="3369752" y="2518208"/>
            <a:ext cx="438970" cy="446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3369752" y="2518208"/>
            <a:ext cx="0" cy="49829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2963823" y="3037522"/>
            <a:ext cx="41750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2963823" y="3027455"/>
            <a:ext cx="0" cy="25716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2577614" y="3284618"/>
            <a:ext cx="386209"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flipV="1">
            <a:off x="2572687" y="2288279"/>
            <a:ext cx="10948" cy="107298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H="1" flipV="1">
            <a:off x="5156329" y="2288279"/>
            <a:ext cx="10948" cy="107298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3825903" y="4805607"/>
            <a:ext cx="15163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V="1">
            <a:off x="3820869" y="3724357"/>
            <a:ext cx="0" cy="1081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3820869" y="3951607"/>
            <a:ext cx="317332"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3601474" y="3732627"/>
            <a:ext cx="255987" cy="246221"/>
          </a:xfrm>
          <a:prstGeom prst="rect">
            <a:avLst/>
          </a:prstGeom>
          <a:noFill/>
        </p:spPr>
        <p:txBody>
          <a:bodyPr wrap="none" rtlCol="0">
            <a:spAutoFit/>
          </a:bodyPr>
          <a:lstStyle/>
          <a:p>
            <a:r>
              <a:rPr lang="en-US" sz="1000" dirty="0" smtClean="0"/>
              <a:t>1</a:t>
            </a:r>
            <a:endParaRPr lang="en-US" sz="1000" dirty="0"/>
          </a:p>
        </p:txBody>
      </p:sp>
      <p:sp>
        <p:nvSpPr>
          <p:cNvPr id="133" name="TextBox 132"/>
          <p:cNvSpPr txBox="1"/>
          <p:nvPr/>
        </p:nvSpPr>
        <p:spPr>
          <a:xfrm>
            <a:off x="3611550" y="4581284"/>
            <a:ext cx="255987" cy="246221"/>
          </a:xfrm>
          <a:prstGeom prst="rect">
            <a:avLst/>
          </a:prstGeom>
          <a:noFill/>
        </p:spPr>
        <p:txBody>
          <a:bodyPr wrap="none" rtlCol="0">
            <a:spAutoFit/>
          </a:bodyPr>
          <a:lstStyle/>
          <a:p>
            <a:r>
              <a:rPr lang="en-US" sz="1000" dirty="0"/>
              <a:t>0</a:t>
            </a:r>
          </a:p>
        </p:txBody>
      </p:sp>
      <p:cxnSp>
        <p:nvCxnSpPr>
          <p:cNvPr id="134" name="Straight Connector 133"/>
          <p:cNvCxnSpPr/>
          <p:nvPr/>
        </p:nvCxnSpPr>
        <p:spPr>
          <a:xfrm>
            <a:off x="4138201" y="3951607"/>
            <a:ext cx="0" cy="629677"/>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4138201" y="4553793"/>
            <a:ext cx="642867"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4776350" y="4547564"/>
            <a:ext cx="0" cy="165108"/>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4781068" y="4712672"/>
            <a:ext cx="386209" cy="0"/>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a:xfrm flipH="1">
            <a:off x="2353738" y="4805607"/>
            <a:ext cx="14671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3369752" y="3951607"/>
            <a:ext cx="438970" cy="4461"/>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3369752" y="3951607"/>
            <a:ext cx="11579" cy="629677"/>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2963823" y="4562359"/>
            <a:ext cx="417508"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2577614" y="4718017"/>
            <a:ext cx="386209" cy="0"/>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flipH="1" flipV="1">
            <a:off x="2572687" y="3721678"/>
            <a:ext cx="10948" cy="107298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H="1" flipV="1">
            <a:off x="5156329" y="3721678"/>
            <a:ext cx="10948" cy="107298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2963823" y="4559386"/>
            <a:ext cx="0" cy="165108"/>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781068" y="3365081"/>
            <a:ext cx="355611" cy="246221"/>
          </a:xfrm>
          <a:prstGeom prst="rect">
            <a:avLst/>
          </a:prstGeom>
          <a:noFill/>
        </p:spPr>
        <p:txBody>
          <a:bodyPr wrap="none" rtlCol="0">
            <a:spAutoFit/>
          </a:bodyPr>
          <a:lstStyle/>
          <a:p>
            <a:r>
              <a:rPr lang="en-US" sz="1000" dirty="0" err="1" smtClean="0"/>
              <a:t>cM</a:t>
            </a:r>
            <a:endParaRPr lang="en-US" sz="1000" dirty="0"/>
          </a:p>
        </p:txBody>
      </p:sp>
      <p:sp>
        <p:nvSpPr>
          <p:cNvPr id="147" name="TextBox 146"/>
          <p:cNvSpPr txBox="1"/>
          <p:nvPr/>
        </p:nvSpPr>
        <p:spPr>
          <a:xfrm>
            <a:off x="4780810" y="4805607"/>
            <a:ext cx="355611" cy="246221"/>
          </a:xfrm>
          <a:prstGeom prst="rect">
            <a:avLst/>
          </a:prstGeom>
          <a:noFill/>
        </p:spPr>
        <p:txBody>
          <a:bodyPr wrap="none" rtlCol="0">
            <a:spAutoFit/>
          </a:bodyPr>
          <a:lstStyle/>
          <a:p>
            <a:r>
              <a:rPr lang="en-US" sz="1000" dirty="0" err="1" smtClean="0"/>
              <a:t>cM</a:t>
            </a:r>
            <a:endParaRPr lang="en-US" sz="1000" dirty="0"/>
          </a:p>
        </p:txBody>
      </p:sp>
      <p:sp>
        <p:nvSpPr>
          <p:cNvPr id="21" name="TextBox 20"/>
          <p:cNvSpPr txBox="1"/>
          <p:nvPr/>
        </p:nvSpPr>
        <p:spPr>
          <a:xfrm>
            <a:off x="492494" y="2614312"/>
            <a:ext cx="1861244" cy="307777"/>
          </a:xfrm>
          <a:prstGeom prst="rect">
            <a:avLst/>
          </a:prstGeom>
          <a:noFill/>
        </p:spPr>
        <p:txBody>
          <a:bodyPr wrap="none" rtlCol="0">
            <a:spAutoFit/>
          </a:bodyPr>
          <a:lstStyle/>
          <a:p>
            <a:r>
              <a:rPr lang="en-US" dirty="0" smtClean="0"/>
              <a:t>For the derived allele</a:t>
            </a:r>
            <a:endParaRPr lang="en-US" dirty="0"/>
          </a:p>
        </p:txBody>
      </p:sp>
      <p:sp>
        <p:nvSpPr>
          <p:cNvPr id="149" name="TextBox 148"/>
          <p:cNvSpPr txBox="1"/>
          <p:nvPr/>
        </p:nvSpPr>
        <p:spPr>
          <a:xfrm>
            <a:off x="492494" y="4058660"/>
            <a:ext cx="2000893" cy="307777"/>
          </a:xfrm>
          <a:prstGeom prst="rect">
            <a:avLst/>
          </a:prstGeom>
          <a:noFill/>
        </p:spPr>
        <p:txBody>
          <a:bodyPr wrap="none" rtlCol="0">
            <a:spAutoFit/>
          </a:bodyPr>
          <a:lstStyle/>
          <a:p>
            <a:r>
              <a:rPr lang="en-US" dirty="0" smtClean="0"/>
              <a:t>For the ancestral allele</a:t>
            </a:r>
            <a:endParaRPr lang="en-US" dirty="0"/>
          </a:p>
        </p:txBody>
      </p:sp>
    </p:spTree>
    <p:extLst>
      <p:ext uri="{BB962C8B-B14F-4D97-AF65-F5344CB8AC3E}">
        <p14:creationId xmlns:p14="http://schemas.microsoft.com/office/powerpoint/2010/main" val="113209882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75384"/>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Integrated Haplotype Score</a:t>
            </a:r>
            <a:endParaRPr lang="en-US" sz="2800" b="1" dirty="0">
              <a:solidFill>
                <a:schemeClr val="dk1"/>
              </a:solidFill>
            </a:endParaRPr>
          </a:p>
        </p:txBody>
      </p:sp>
      <p:cxnSp>
        <p:nvCxnSpPr>
          <p:cNvPr id="58" name="Straight Connector 57"/>
          <p:cNvCxnSpPr/>
          <p:nvPr/>
        </p:nvCxnSpPr>
        <p:spPr>
          <a:xfrm>
            <a:off x="2141165" y="106519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1165" y="122295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141165" y="1377896"/>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141165" y="154161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141165" y="1699378"/>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Oval 65"/>
          <p:cNvSpPr/>
          <p:nvPr/>
        </p:nvSpPr>
        <p:spPr>
          <a:xfrm>
            <a:off x="3699838" y="98530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p:nvPr/>
        </p:nvSpPr>
        <p:spPr>
          <a:xfrm>
            <a:off x="3699670" y="11577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700006" y="13101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699670" y="14625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678110" y="953035"/>
            <a:ext cx="255987" cy="246221"/>
          </a:xfrm>
          <a:prstGeom prst="rect">
            <a:avLst/>
          </a:prstGeom>
          <a:noFill/>
        </p:spPr>
        <p:txBody>
          <a:bodyPr wrap="none" rtlCol="0">
            <a:spAutoFit/>
          </a:bodyPr>
          <a:lstStyle/>
          <a:p>
            <a:r>
              <a:rPr lang="en-US" sz="1000" dirty="0" smtClean="0"/>
              <a:t>1</a:t>
            </a:r>
            <a:endParaRPr lang="en-US" sz="1000" dirty="0"/>
          </a:p>
        </p:txBody>
      </p:sp>
      <p:sp>
        <p:nvSpPr>
          <p:cNvPr id="79" name="TextBox 78"/>
          <p:cNvSpPr txBox="1"/>
          <p:nvPr/>
        </p:nvSpPr>
        <p:spPr>
          <a:xfrm>
            <a:off x="3677238" y="1116384"/>
            <a:ext cx="255987" cy="246221"/>
          </a:xfrm>
          <a:prstGeom prst="rect">
            <a:avLst/>
          </a:prstGeom>
          <a:noFill/>
        </p:spPr>
        <p:txBody>
          <a:bodyPr wrap="none" rtlCol="0">
            <a:spAutoFit/>
          </a:bodyPr>
          <a:lstStyle/>
          <a:p>
            <a:r>
              <a:rPr lang="en-US" sz="1000" dirty="0" smtClean="0"/>
              <a:t>1</a:t>
            </a:r>
            <a:endParaRPr lang="en-US" sz="1000" dirty="0"/>
          </a:p>
        </p:txBody>
      </p:sp>
      <p:sp>
        <p:nvSpPr>
          <p:cNvPr id="112" name="TextBox 111"/>
          <p:cNvSpPr txBox="1"/>
          <p:nvPr/>
        </p:nvSpPr>
        <p:spPr>
          <a:xfrm>
            <a:off x="3676366" y="1268784"/>
            <a:ext cx="255987" cy="246221"/>
          </a:xfrm>
          <a:prstGeom prst="rect">
            <a:avLst/>
          </a:prstGeom>
          <a:noFill/>
        </p:spPr>
        <p:txBody>
          <a:bodyPr wrap="none" rtlCol="0">
            <a:spAutoFit/>
          </a:bodyPr>
          <a:lstStyle/>
          <a:p>
            <a:r>
              <a:rPr lang="en-US" sz="1000" dirty="0" smtClean="0"/>
              <a:t>1</a:t>
            </a:r>
            <a:endParaRPr lang="en-US" sz="1000" dirty="0"/>
          </a:p>
        </p:txBody>
      </p:sp>
      <p:sp>
        <p:nvSpPr>
          <p:cNvPr id="113" name="TextBox 112"/>
          <p:cNvSpPr txBox="1"/>
          <p:nvPr/>
        </p:nvSpPr>
        <p:spPr>
          <a:xfrm>
            <a:off x="3675494" y="1421184"/>
            <a:ext cx="255987" cy="246221"/>
          </a:xfrm>
          <a:prstGeom prst="rect">
            <a:avLst/>
          </a:prstGeom>
          <a:noFill/>
        </p:spPr>
        <p:txBody>
          <a:bodyPr wrap="none" rtlCol="0">
            <a:spAutoFit/>
          </a:bodyPr>
          <a:lstStyle/>
          <a:p>
            <a:r>
              <a:rPr lang="en-US" sz="1000" dirty="0" smtClean="0"/>
              <a:t>1</a:t>
            </a:r>
            <a:endParaRPr lang="en-US" sz="1000" dirty="0"/>
          </a:p>
        </p:txBody>
      </p:sp>
      <p:sp>
        <p:nvSpPr>
          <p:cNvPr id="115" name="Oval 114"/>
          <p:cNvSpPr/>
          <p:nvPr/>
        </p:nvSpPr>
        <p:spPr>
          <a:xfrm>
            <a:off x="3697455" y="1614998"/>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TextBox 113"/>
          <p:cNvSpPr txBox="1"/>
          <p:nvPr/>
        </p:nvSpPr>
        <p:spPr>
          <a:xfrm>
            <a:off x="3679395" y="1571202"/>
            <a:ext cx="255987" cy="246221"/>
          </a:xfrm>
          <a:prstGeom prst="rect">
            <a:avLst/>
          </a:prstGeom>
          <a:noFill/>
        </p:spPr>
        <p:txBody>
          <a:bodyPr wrap="none" rtlCol="0">
            <a:spAutoFit/>
          </a:bodyPr>
          <a:lstStyle/>
          <a:p>
            <a:r>
              <a:rPr lang="en-US" sz="1000" dirty="0"/>
              <a:t>0</a:t>
            </a:r>
          </a:p>
        </p:txBody>
      </p:sp>
      <p:cxnSp>
        <p:nvCxnSpPr>
          <p:cNvPr id="116" name="Straight Connector 115"/>
          <p:cNvCxnSpPr/>
          <p:nvPr/>
        </p:nvCxnSpPr>
        <p:spPr>
          <a:xfrm>
            <a:off x="2141333" y="911911"/>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3700006" y="83202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TextBox 117"/>
          <p:cNvSpPr txBox="1"/>
          <p:nvPr/>
        </p:nvSpPr>
        <p:spPr>
          <a:xfrm>
            <a:off x="3677656" y="788800"/>
            <a:ext cx="255987" cy="246221"/>
          </a:xfrm>
          <a:prstGeom prst="rect">
            <a:avLst/>
          </a:prstGeom>
          <a:noFill/>
        </p:spPr>
        <p:txBody>
          <a:bodyPr wrap="none" rtlCol="0">
            <a:spAutoFit/>
          </a:bodyPr>
          <a:lstStyle/>
          <a:p>
            <a:r>
              <a:rPr lang="en-US" sz="1000" dirty="0" smtClean="0"/>
              <a:t>1</a:t>
            </a:r>
            <a:endParaRPr lang="en-US" sz="1000" dirty="0"/>
          </a:p>
        </p:txBody>
      </p:sp>
      <p:sp>
        <p:nvSpPr>
          <p:cNvPr id="23" name="Oval 22"/>
          <p:cNvSpPr/>
          <p:nvPr/>
        </p:nvSpPr>
        <p:spPr>
          <a:xfrm>
            <a:off x="4043230" y="970799"/>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043062" y="114329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043398" y="129569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043062" y="14480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021502" y="938528"/>
            <a:ext cx="255987" cy="246221"/>
          </a:xfrm>
          <a:prstGeom prst="rect">
            <a:avLst/>
          </a:prstGeom>
          <a:noFill/>
        </p:spPr>
        <p:txBody>
          <a:bodyPr wrap="none" rtlCol="0">
            <a:spAutoFit/>
          </a:bodyPr>
          <a:lstStyle/>
          <a:p>
            <a:r>
              <a:rPr lang="en-US" sz="1000" dirty="0" smtClean="0"/>
              <a:t>1</a:t>
            </a:r>
            <a:endParaRPr lang="en-US" sz="1000" dirty="0"/>
          </a:p>
        </p:txBody>
      </p:sp>
      <p:sp>
        <p:nvSpPr>
          <p:cNvPr id="28" name="TextBox 27"/>
          <p:cNvSpPr txBox="1"/>
          <p:nvPr/>
        </p:nvSpPr>
        <p:spPr>
          <a:xfrm>
            <a:off x="4020630" y="1101877"/>
            <a:ext cx="255987" cy="246221"/>
          </a:xfrm>
          <a:prstGeom prst="rect">
            <a:avLst/>
          </a:prstGeom>
          <a:noFill/>
        </p:spPr>
        <p:txBody>
          <a:bodyPr wrap="none" rtlCol="0">
            <a:spAutoFit/>
          </a:bodyPr>
          <a:lstStyle/>
          <a:p>
            <a:r>
              <a:rPr lang="en-US" sz="1000" dirty="0" smtClean="0"/>
              <a:t>1</a:t>
            </a:r>
            <a:endParaRPr lang="en-US" sz="1000" dirty="0"/>
          </a:p>
        </p:txBody>
      </p:sp>
      <p:sp>
        <p:nvSpPr>
          <p:cNvPr id="29" name="TextBox 28"/>
          <p:cNvSpPr txBox="1"/>
          <p:nvPr/>
        </p:nvSpPr>
        <p:spPr>
          <a:xfrm>
            <a:off x="4019758" y="1254277"/>
            <a:ext cx="255987" cy="246221"/>
          </a:xfrm>
          <a:prstGeom prst="rect">
            <a:avLst/>
          </a:prstGeom>
          <a:noFill/>
        </p:spPr>
        <p:txBody>
          <a:bodyPr wrap="none" rtlCol="0">
            <a:spAutoFit/>
          </a:bodyPr>
          <a:lstStyle/>
          <a:p>
            <a:r>
              <a:rPr lang="en-US" sz="1000" dirty="0" smtClean="0"/>
              <a:t>1</a:t>
            </a:r>
            <a:endParaRPr lang="en-US" sz="1000" dirty="0"/>
          </a:p>
        </p:txBody>
      </p:sp>
      <p:sp>
        <p:nvSpPr>
          <p:cNvPr id="31" name="Oval 30"/>
          <p:cNvSpPr/>
          <p:nvPr/>
        </p:nvSpPr>
        <p:spPr>
          <a:xfrm>
            <a:off x="4040847" y="16004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022787" y="1556695"/>
            <a:ext cx="255987" cy="246221"/>
          </a:xfrm>
          <a:prstGeom prst="rect">
            <a:avLst/>
          </a:prstGeom>
          <a:noFill/>
        </p:spPr>
        <p:txBody>
          <a:bodyPr wrap="none" rtlCol="0">
            <a:spAutoFit/>
          </a:bodyPr>
          <a:lstStyle/>
          <a:p>
            <a:r>
              <a:rPr lang="en-US" sz="1000" dirty="0"/>
              <a:t>0</a:t>
            </a:r>
          </a:p>
        </p:txBody>
      </p:sp>
      <p:sp>
        <p:nvSpPr>
          <p:cNvPr id="33" name="Oval 32"/>
          <p:cNvSpPr/>
          <p:nvPr/>
        </p:nvSpPr>
        <p:spPr>
          <a:xfrm>
            <a:off x="4043398" y="817513"/>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4021048" y="774293"/>
            <a:ext cx="255987" cy="246221"/>
          </a:xfrm>
          <a:prstGeom prst="rect">
            <a:avLst/>
          </a:prstGeom>
          <a:noFill/>
        </p:spPr>
        <p:txBody>
          <a:bodyPr wrap="none" rtlCol="0">
            <a:spAutoFit/>
          </a:bodyPr>
          <a:lstStyle/>
          <a:p>
            <a:r>
              <a:rPr lang="en-US" sz="1000" dirty="0" smtClean="0"/>
              <a:t>1</a:t>
            </a:r>
            <a:endParaRPr lang="en-US" sz="1000" dirty="0"/>
          </a:p>
        </p:txBody>
      </p:sp>
      <p:sp>
        <p:nvSpPr>
          <p:cNvPr id="35" name="TextBox 34"/>
          <p:cNvSpPr txBox="1"/>
          <p:nvPr/>
        </p:nvSpPr>
        <p:spPr>
          <a:xfrm>
            <a:off x="4021915" y="1413472"/>
            <a:ext cx="255987" cy="246221"/>
          </a:xfrm>
          <a:prstGeom prst="rect">
            <a:avLst/>
          </a:prstGeom>
          <a:noFill/>
        </p:spPr>
        <p:txBody>
          <a:bodyPr wrap="none" rtlCol="0">
            <a:spAutoFit/>
          </a:bodyPr>
          <a:lstStyle/>
          <a:p>
            <a:r>
              <a:rPr lang="en-US" sz="1000" dirty="0"/>
              <a:t>0</a:t>
            </a:r>
          </a:p>
        </p:txBody>
      </p:sp>
      <p:sp>
        <p:nvSpPr>
          <p:cNvPr id="2" name="Rectangle 1"/>
          <p:cNvSpPr/>
          <p:nvPr/>
        </p:nvSpPr>
        <p:spPr>
          <a:xfrm>
            <a:off x="3675494" y="785242"/>
            <a:ext cx="259888" cy="1043130"/>
          </a:xfrm>
          <a:prstGeom prst="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387215" y="96825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4387047" y="11407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387383" y="12931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4387047" y="144554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365487" y="935979"/>
            <a:ext cx="255987" cy="246221"/>
          </a:xfrm>
          <a:prstGeom prst="rect">
            <a:avLst/>
          </a:prstGeom>
          <a:noFill/>
        </p:spPr>
        <p:txBody>
          <a:bodyPr wrap="none" rtlCol="0">
            <a:spAutoFit/>
          </a:bodyPr>
          <a:lstStyle/>
          <a:p>
            <a:r>
              <a:rPr lang="en-US" sz="1000" dirty="0" smtClean="0"/>
              <a:t>1</a:t>
            </a:r>
            <a:endParaRPr lang="en-US" sz="1000" dirty="0"/>
          </a:p>
        </p:txBody>
      </p:sp>
      <p:sp>
        <p:nvSpPr>
          <p:cNvPr id="41" name="TextBox 40"/>
          <p:cNvSpPr txBox="1"/>
          <p:nvPr/>
        </p:nvSpPr>
        <p:spPr>
          <a:xfrm>
            <a:off x="4364615" y="1099328"/>
            <a:ext cx="255987" cy="246221"/>
          </a:xfrm>
          <a:prstGeom prst="rect">
            <a:avLst/>
          </a:prstGeom>
          <a:noFill/>
        </p:spPr>
        <p:txBody>
          <a:bodyPr wrap="none" rtlCol="0">
            <a:spAutoFit/>
          </a:bodyPr>
          <a:lstStyle/>
          <a:p>
            <a:r>
              <a:rPr lang="en-US" sz="1000" dirty="0" smtClean="0"/>
              <a:t>1</a:t>
            </a:r>
            <a:endParaRPr lang="en-US" sz="1000" dirty="0"/>
          </a:p>
        </p:txBody>
      </p:sp>
      <p:sp>
        <p:nvSpPr>
          <p:cNvPr id="42" name="TextBox 41"/>
          <p:cNvSpPr txBox="1"/>
          <p:nvPr/>
        </p:nvSpPr>
        <p:spPr>
          <a:xfrm>
            <a:off x="4363743" y="1251728"/>
            <a:ext cx="255987" cy="246221"/>
          </a:xfrm>
          <a:prstGeom prst="rect">
            <a:avLst/>
          </a:prstGeom>
          <a:noFill/>
        </p:spPr>
        <p:txBody>
          <a:bodyPr wrap="none" rtlCol="0">
            <a:spAutoFit/>
          </a:bodyPr>
          <a:lstStyle/>
          <a:p>
            <a:r>
              <a:rPr lang="en-US" sz="1000" dirty="0" smtClean="0"/>
              <a:t>1</a:t>
            </a:r>
            <a:endParaRPr lang="en-US" sz="1000" dirty="0"/>
          </a:p>
        </p:txBody>
      </p:sp>
      <p:sp>
        <p:nvSpPr>
          <p:cNvPr id="43" name="Oval 42"/>
          <p:cNvSpPr/>
          <p:nvPr/>
        </p:nvSpPr>
        <p:spPr>
          <a:xfrm>
            <a:off x="4384832" y="159794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4366772" y="1554146"/>
            <a:ext cx="255987" cy="246221"/>
          </a:xfrm>
          <a:prstGeom prst="rect">
            <a:avLst/>
          </a:prstGeom>
          <a:noFill/>
        </p:spPr>
        <p:txBody>
          <a:bodyPr wrap="none" rtlCol="0">
            <a:spAutoFit/>
          </a:bodyPr>
          <a:lstStyle/>
          <a:p>
            <a:r>
              <a:rPr lang="en-US" sz="1000" dirty="0"/>
              <a:t>0</a:t>
            </a:r>
          </a:p>
        </p:txBody>
      </p:sp>
      <p:sp>
        <p:nvSpPr>
          <p:cNvPr id="45" name="Oval 44"/>
          <p:cNvSpPr/>
          <p:nvPr/>
        </p:nvSpPr>
        <p:spPr>
          <a:xfrm>
            <a:off x="4387383" y="81496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TextBox 45"/>
          <p:cNvSpPr txBox="1"/>
          <p:nvPr/>
        </p:nvSpPr>
        <p:spPr>
          <a:xfrm>
            <a:off x="4365033" y="771744"/>
            <a:ext cx="255987" cy="246221"/>
          </a:xfrm>
          <a:prstGeom prst="rect">
            <a:avLst/>
          </a:prstGeom>
          <a:noFill/>
        </p:spPr>
        <p:txBody>
          <a:bodyPr wrap="none" rtlCol="0">
            <a:spAutoFit/>
          </a:bodyPr>
          <a:lstStyle/>
          <a:p>
            <a:r>
              <a:rPr lang="en-US" sz="1000" dirty="0" smtClean="0"/>
              <a:t>1</a:t>
            </a:r>
            <a:endParaRPr lang="en-US" sz="1000" dirty="0"/>
          </a:p>
        </p:txBody>
      </p:sp>
      <p:sp>
        <p:nvSpPr>
          <p:cNvPr id="47" name="TextBox 46"/>
          <p:cNvSpPr txBox="1"/>
          <p:nvPr/>
        </p:nvSpPr>
        <p:spPr>
          <a:xfrm>
            <a:off x="4365900" y="1410923"/>
            <a:ext cx="255987" cy="246221"/>
          </a:xfrm>
          <a:prstGeom prst="rect">
            <a:avLst/>
          </a:prstGeom>
          <a:noFill/>
        </p:spPr>
        <p:txBody>
          <a:bodyPr wrap="none" rtlCol="0">
            <a:spAutoFit/>
          </a:bodyPr>
          <a:lstStyle/>
          <a:p>
            <a:r>
              <a:rPr lang="en-US" sz="1000" dirty="0"/>
              <a:t>0</a:t>
            </a:r>
          </a:p>
        </p:txBody>
      </p:sp>
      <p:sp>
        <p:nvSpPr>
          <p:cNvPr id="48" name="Oval 47"/>
          <p:cNvSpPr/>
          <p:nvPr/>
        </p:nvSpPr>
        <p:spPr>
          <a:xfrm>
            <a:off x="4779599" y="98920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4779431" y="1161694"/>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779767" y="131409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779431" y="1466494"/>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4756127" y="1272680"/>
            <a:ext cx="255987" cy="246221"/>
          </a:xfrm>
          <a:prstGeom prst="rect">
            <a:avLst/>
          </a:prstGeom>
          <a:noFill/>
        </p:spPr>
        <p:txBody>
          <a:bodyPr wrap="none" rtlCol="0">
            <a:spAutoFit/>
          </a:bodyPr>
          <a:lstStyle/>
          <a:p>
            <a:r>
              <a:rPr lang="en-US" sz="1000" dirty="0" smtClean="0"/>
              <a:t>1</a:t>
            </a:r>
            <a:endParaRPr lang="en-US" sz="1000" dirty="0"/>
          </a:p>
        </p:txBody>
      </p:sp>
      <p:sp>
        <p:nvSpPr>
          <p:cNvPr id="55" name="Oval 54"/>
          <p:cNvSpPr/>
          <p:nvPr/>
        </p:nvSpPr>
        <p:spPr>
          <a:xfrm>
            <a:off x="4777216" y="1618894"/>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759156" y="1575098"/>
            <a:ext cx="255987" cy="246221"/>
          </a:xfrm>
          <a:prstGeom prst="rect">
            <a:avLst/>
          </a:prstGeom>
          <a:noFill/>
        </p:spPr>
        <p:txBody>
          <a:bodyPr wrap="none" rtlCol="0">
            <a:spAutoFit/>
          </a:bodyPr>
          <a:lstStyle/>
          <a:p>
            <a:r>
              <a:rPr lang="en-US" sz="1000" dirty="0"/>
              <a:t>0</a:t>
            </a:r>
          </a:p>
        </p:txBody>
      </p:sp>
      <p:sp>
        <p:nvSpPr>
          <p:cNvPr id="57" name="Oval 56"/>
          <p:cNvSpPr/>
          <p:nvPr/>
        </p:nvSpPr>
        <p:spPr>
          <a:xfrm>
            <a:off x="4779767" y="83591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TextBox 62"/>
          <p:cNvSpPr txBox="1"/>
          <p:nvPr/>
        </p:nvSpPr>
        <p:spPr>
          <a:xfrm>
            <a:off x="4757417" y="792696"/>
            <a:ext cx="255987" cy="246221"/>
          </a:xfrm>
          <a:prstGeom prst="rect">
            <a:avLst/>
          </a:prstGeom>
          <a:noFill/>
        </p:spPr>
        <p:txBody>
          <a:bodyPr wrap="none" rtlCol="0">
            <a:spAutoFit/>
          </a:bodyPr>
          <a:lstStyle/>
          <a:p>
            <a:r>
              <a:rPr lang="en-US" sz="1000" dirty="0" smtClean="0"/>
              <a:t>1</a:t>
            </a:r>
            <a:endParaRPr lang="en-US" sz="1000" dirty="0"/>
          </a:p>
        </p:txBody>
      </p:sp>
      <p:sp>
        <p:nvSpPr>
          <p:cNvPr id="64" name="TextBox 63"/>
          <p:cNvSpPr txBox="1"/>
          <p:nvPr/>
        </p:nvSpPr>
        <p:spPr>
          <a:xfrm>
            <a:off x="4758284" y="1431875"/>
            <a:ext cx="255987" cy="246221"/>
          </a:xfrm>
          <a:prstGeom prst="rect">
            <a:avLst/>
          </a:prstGeom>
          <a:noFill/>
        </p:spPr>
        <p:txBody>
          <a:bodyPr wrap="none" rtlCol="0">
            <a:spAutoFit/>
          </a:bodyPr>
          <a:lstStyle/>
          <a:p>
            <a:r>
              <a:rPr lang="en-US" sz="1000" dirty="0"/>
              <a:t>0</a:t>
            </a:r>
          </a:p>
        </p:txBody>
      </p:sp>
      <p:sp>
        <p:nvSpPr>
          <p:cNvPr id="65" name="TextBox 64"/>
          <p:cNvSpPr txBox="1"/>
          <p:nvPr/>
        </p:nvSpPr>
        <p:spPr>
          <a:xfrm>
            <a:off x="4757417" y="960363"/>
            <a:ext cx="255987" cy="246221"/>
          </a:xfrm>
          <a:prstGeom prst="rect">
            <a:avLst/>
          </a:prstGeom>
          <a:noFill/>
        </p:spPr>
        <p:txBody>
          <a:bodyPr wrap="none" rtlCol="0">
            <a:spAutoFit/>
          </a:bodyPr>
          <a:lstStyle/>
          <a:p>
            <a:r>
              <a:rPr lang="en-US" sz="1000" dirty="0"/>
              <a:t>0</a:t>
            </a:r>
          </a:p>
        </p:txBody>
      </p:sp>
      <p:sp>
        <p:nvSpPr>
          <p:cNvPr id="67" name="TextBox 66"/>
          <p:cNvSpPr txBox="1"/>
          <p:nvPr/>
        </p:nvSpPr>
        <p:spPr>
          <a:xfrm>
            <a:off x="4761708" y="1112763"/>
            <a:ext cx="255987" cy="246221"/>
          </a:xfrm>
          <a:prstGeom prst="rect">
            <a:avLst/>
          </a:prstGeom>
          <a:noFill/>
        </p:spPr>
        <p:txBody>
          <a:bodyPr wrap="none" rtlCol="0">
            <a:spAutoFit/>
          </a:bodyPr>
          <a:lstStyle/>
          <a:p>
            <a:r>
              <a:rPr lang="en-US" sz="1000" dirty="0"/>
              <a:t>0</a:t>
            </a:r>
          </a:p>
        </p:txBody>
      </p:sp>
      <p:cxnSp>
        <p:nvCxnSpPr>
          <p:cNvPr id="69" name="Straight Arrow Connector 68"/>
          <p:cNvCxnSpPr/>
          <p:nvPr/>
        </p:nvCxnSpPr>
        <p:spPr>
          <a:xfrm>
            <a:off x="3825903" y="3372208"/>
            <a:ext cx="15163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3820869" y="2290958"/>
            <a:ext cx="0" cy="1081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820869" y="2518208"/>
            <a:ext cx="31733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3601474" y="2299228"/>
            <a:ext cx="255987" cy="246221"/>
          </a:xfrm>
          <a:prstGeom prst="rect">
            <a:avLst/>
          </a:prstGeom>
          <a:noFill/>
        </p:spPr>
        <p:txBody>
          <a:bodyPr wrap="none" rtlCol="0">
            <a:spAutoFit/>
          </a:bodyPr>
          <a:lstStyle/>
          <a:p>
            <a:r>
              <a:rPr lang="en-US" sz="1000" dirty="0" smtClean="0"/>
              <a:t>1</a:t>
            </a:r>
            <a:endParaRPr lang="en-US" sz="1000" dirty="0"/>
          </a:p>
        </p:txBody>
      </p:sp>
      <p:sp>
        <p:nvSpPr>
          <p:cNvPr id="75" name="TextBox 74"/>
          <p:cNvSpPr txBox="1"/>
          <p:nvPr/>
        </p:nvSpPr>
        <p:spPr>
          <a:xfrm>
            <a:off x="3611550" y="3147885"/>
            <a:ext cx="255987" cy="246221"/>
          </a:xfrm>
          <a:prstGeom prst="rect">
            <a:avLst/>
          </a:prstGeom>
          <a:noFill/>
        </p:spPr>
        <p:txBody>
          <a:bodyPr wrap="none" rtlCol="0">
            <a:spAutoFit/>
          </a:bodyPr>
          <a:lstStyle/>
          <a:p>
            <a:r>
              <a:rPr lang="en-US" sz="1000" dirty="0"/>
              <a:t>0</a:t>
            </a:r>
          </a:p>
        </p:txBody>
      </p:sp>
      <p:cxnSp>
        <p:nvCxnSpPr>
          <p:cNvPr id="76" name="Straight Connector 75"/>
          <p:cNvCxnSpPr/>
          <p:nvPr/>
        </p:nvCxnSpPr>
        <p:spPr>
          <a:xfrm>
            <a:off x="4138201" y="2518208"/>
            <a:ext cx="0" cy="33941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4138201" y="2857618"/>
            <a:ext cx="64286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3623370" y="1858604"/>
            <a:ext cx="394997" cy="246221"/>
          </a:xfrm>
          <a:prstGeom prst="rect">
            <a:avLst/>
          </a:prstGeom>
          <a:noFill/>
        </p:spPr>
        <p:txBody>
          <a:bodyPr wrap="none" rtlCol="0">
            <a:spAutoFit/>
          </a:bodyPr>
          <a:lstStyle/>
          <a:p>
            <a:r>
              <a:rPr lang="en-US" sz="1000" dirty="0" smtClean="0"/>
              <a:t>x=0</a:t>
            </a:r>
            <a:endParaRPr lang="en-US" sz="1000" dirty="0"/>
          </a:p>
        </p:txBody>
      </p:sp>
      <p:sp>
        <p:nvSpPr>
          <p:cNvPr id="81" name="TextBox 80"/>
          <p:cNvSpPr txBox="1"/>
          <p:nvPr/>
        </p:nvSpPr>
        <p:spPr>
          <a:xfrm>
            <a:off x="3975159" y="1844097"/>
            <a:ext cx="469888" cy="246221"/>
          </a:xfrm>
          <a:prstGeom prst="rect">
            <a:avLst/>
          </a:prstGeom>
          <a:noFill/>
        </p:spPr>
        <p:txBody>
          <a:bodyPr wrap="none" rtlCol="0">
            <a:spAutoFit/>
          </a:bodyPr>
          <a:lstStyle/>
          <a:p>
            <a:r>
              <a:rPr lang="en-US" sz="1000" dirty="0"/>
              <a:t>x</a:t>
            </a:r>
            <a:r>
              <a:rPr lang="en-US" sz="1000" dirty="0" smtClean="0"/>
              <a:t>=+1</a:t>
            </a:r>
            <a:endParaRPr lang="en-US" sz="1000" dirty="0"/>
          </a:p>
        </p:txBody>
      </p:sp>
      <p:sp>
        <p:nvSpPr>
          <p:cNvPr id="82" name="TextBox 81"/>
          <p:cNvSpPr txBox="1"/>
          <p:nvPr/>
        </p:nvSpPr>
        <p:spPr>
          <a:xfrm>
            <a:off x="4311180" y="1839379"/>
            <a:ext cx="469888" cy="246221"/>
          </a:xfrm>
          <a:prstGeom prst="rect">
            <a:avLst/>
          </a:prstGeom>
          <a:noFill/>
        </p:spPr>
        <p:txBody>
          <a:bodyPr wrap="none" rtlCol="0">
            <a:spAutoFit/>
          </a:bodyPr>
          <a:lstStyle/>
          <a:p>
            <a:r>
              <a:rPr lang="en-US" sz="1000" dirty="0"/>
              <a:t>x</a:t>
            </a:r>
            <a:r>
              <a:rPr lang="en-US" sz="1000" dirty="0" smtClean="0"/>
              <a:t>=+2</a:t>
            </a:r>
            <a:endParaRPr lang="en-US" sz="1000" dirty="0"/>
          </a:p>
        </p:txBody>
      </p:sp>
      <p:sp>
        <p:nvSpPr>
          <p:cNvPr id="83" name="TextBox 82"/>
          <p:cNvSpPr txBox="1"/>
          <p:nvPr/>
        </p:nvSpPr>
        <p:spPr>
          <a:xfrm>
            <a:off x="4704291" y="1838435"/>
            <a:ext cx="758435" cy="246221"/>
          </a:xfrm>
          <a:prstGeom prst="rect">
            <a:avLst/>
          </a:prstGeom>
          <a:noFill/>
        </p:spPr>
        <p:txBody>
          <a:bodyPr wrap="square" rtlCol="0">
            <a:spAutoFit/>
          </a:bodyPr>
          <a:lstStyle/>
          <a:p>
            <a:r>
              <a:rPr lang="en-US" sz="1000" dirty="0"/>
              <a:t>x</a:t>
            </a:r>
            <a:r>
              <a:rPr lang="en-US" sz="1000" dirty="0" smtClean="0"/>
              <a:t>=+3</a:t>
            </a:r>
            <a:endParaRPr lang="en-US" sz="1000" dirty="0"/>
          </a:p>
        </p:txBody>
      </p:sp>
      <p:cxnSp>
        <p:nvCxnSpPr>
          <p:cNvPr id="86" name="Straight Connector 85"/>
          <p:cNvCxnSpPr/>
          <p:nvPr/>
        </p:nvCxnSpPr>
        <p:spPr>
          <a:xfrm>
            <a:off x="4776350" y="2863220"/>
            <a:ext cx="0" cy="33941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4781068" y="3202630"/>
            <a:ext cx="386209"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H="1">
            <a:off x="2353738" y="3372208"/>
            <a:ext cx="14671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0" name="Oval 89"/>
          <p:cNvSpPr/>
          <p:nvPr/>
        </p:nvSpPr>
        <p:spPr>
          <a:xfrm>
            <a:off x="3257585" y="975855"/>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 name="Oval 90"/>
          <p:cNvSpPr/>
          <p:nvPr/>
        </p:nvSpPr>
        <p:spPr>
          <a:xfrm>
            <a:off x="3257417" y="114834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3257753" y="130074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3257417" y="1453147"/>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p:cNvSpPr txBox="1"/>
          <p:nvPr/>
        </p:nvSpPr>
        <p:spPr>
          <a:xfrm>
            <a:off x="3234113" y="1259333"/>
            <a:ext cx="255987" cy="246221"/>
          </a:xfrm>
          <a:prstGeom prst="rect">
            <a:avLst/>
          </a:prstGeom>
          <a:noFill/>
        </p:spPr>
        <p:txBody>
          <a:bodyPr wrap="none" rtlCol="0">
            <a:spAutoFit/>
          </a:bodyPr>
          <a:lstStyle/>
          <a:p>
            <a:r>
              <a:rPr lang="en-US" sz="1000" dirty="0" smtClean="0"/>
              <a:t>1</a:t>
            </a:r>
            <a:endParaRPr lang="en-US" sz="1000" dirty="0"/>
          </a:p>
        </p:txBody>
      </p:sp>
      <p:sp>
        <p:nvSpPr>
          <p:cNvPr id="95" name="Oval 94"/>
          <p:cNvSpPr/>
          <p:nvPr/>
        </p:nvSpPr>
        <p:spPr>
          <a:xfrm>
            <a:off x="3255202" y="160554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p:cNvSpPr txBox="1"/>
          <p:nvPr/>
        </p:nvSpPr>
        <p:spPr>
          <a:xfrm>
            <a:off x="3237142" y="1583649"/>
            <a:ext cx="255987" cy="246221"/>
          </a:xfrm>
          <a:prstGeom prst="rect">
            <a:avLst/>
          </a:prstGeom>
          <a:noFill/>
        </p:spPr>
        <p:txBody>
          <a:bodyPr wrap="none" rtlCol="0">
            <a:spAutoFit/>
          </a:bodyPr>
          <a:lstStyle/>
          <a:p>
            <a:r>
              <a:rPr lang="en-US" sz="1000" dirty="0" smtClean="0"/>
              <a:t>1</a:t>
            </a:r>
            <a:endParaRPr lang="en-US" sz="1000" dirty="0"/>
          </a:p>
        </p:txBody>
      </p:sp>
      <p:sp>
        <p:nvSpPr>
          <p:cNvPr id="97" name="Oval 96"/>
          <p:cNvSpPr/>
          <p:nvPr/>
        </p:nvSpPr>
        <p:spPr>
          <a:xfrm>
            <a:off x="3257753" y="822569"/>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8" name="TextBox 97"/>
          <p:cNvSpPr txBox="1"/>
          <p:nvPr/>
        </p:nvSpPr>
        <p:spPr>
          <a:xfrm>
            <a:off x="3235403" y="779349"/>
            <a:ext cx="255987" cy="246221"/>
          </a:xfrm>
          <a:prstGeom prst="rect">
            <a:avLst/>
          </a:prstGeom>
          <a:noFill/>
        </p:spPr>
        <p:txBody>
          <a:bodyPr wrap="none" rtlCol="0">
            <a:spAutoFit/>
          </a:bodyPr>
          <a:lstStyle/>
          <a:p>
            <a:r>
              <a:rPr lang="en-US" sz="1000" dirty="0" smtClean="0"/>
              <a:t>1</a:t>
            </a:r>
            <a:endParaRPr lang="en-US" sz="1000" dirty="0"/>
          </a:p>
        </p:txBody>
      </p:sp>
      <p:sp>
        <p:nvSpPr>
          <p:cNvPr id="99" name="TextBox 98"/>
          <p:cNvSpPr txBox="1"/>
          <p:nvPr/>
        </p:nvSpPr>
        <p:spPr>
          <a:xfrm>
            <a:off x="3236270" y="1418528"/>
            <a:ext cx="255987" cy="246221"/>
          </a:xfrm>
          <a:prstGeom prst="rect">
            <a:avLst/>
          </a:prstGeom>
          <a:noFill/>
        </p:spPr>
        <p:txBody>
          <a:bodyPr wrap="none" rtlCol="0">
            <a:spAutoFit/>
          </a:bodyPr>
          <a:lstStyle/>
          <a:p>
            <a:r>
              <a:rPr lang="en-US" sz="1000" dirty="0"/>
              <a:t>0</a:t>
            </a:r>
          </a:p>
        </p:txBody>
      </p:sp>
      <p:sp>
        <p:nvSpPr>
          <p:cNvPr id="100" name="TextBox 99"/>
          <p:cNvSpPr txBox="1"/>
          <p:nvPr/>
        </p:nvSpPr>
        <p:spPr>
          <a:xfrm>
            <a:off x="3235403" y="947016"/>
            <a:ext cx="255987" cy="246221"/>
          </a:xfrm>
          <a:prstGeom prst="rect">
            <a:avLst/>
          </a:prstGeom>
          <a:noFill/>
        </p:spPr>
        <p:txBody>
          <a:bodyPr wrap="none" rtlCol="0">
            <a:spAutoFit/>
          </a:bodyPr>
          <a:lstStyle/>
          <a:p>
            <a:r>
              <a:rPr lang="en-US" sz="1000" dirty="0"/>
              <a:t>0</a:t>
            </a:r>
          </a:p>
        </p:txBody>
      </p:sp>
      <p:sp>
        <p:nvSpPr>
          <p:cNvPr id="101" name="TextBox 100"/>
          <p:cNvSpPr txBox="1"/>
          <p:nvPr/>
        </p:nvSpPr>
        <p:spPr>
          <a:xfrm>
            <a:off x="3228746" y="1099416"/>
            <a:ext cx="255987" cy="246221"/>
          </a:xfrm>
          <a:prstGeom prst="rect">
            <a:avLst/>
          </a:prstGeom>
          <a:noFill/>
        </p:spPr>
        <p:txBody>
          <a:bodyPr wrap="none" rtlCol="0">
            <a:spAutoFit/>
          </a:bodyPr>
          <a:lstStyle/>
          <a:p>
            <a:r>
              <a:rPr lang="en-US" sz="1000" dirty="0"/>
              <a:t>1</a:t>
            </a:r>
          </a:p>
        </p:txBody>
      </p:sp>
      <p:sp>
        <p:nvSpPr>
          <p:cNvPr id="102" name="Oval 101"/>
          <p:cNvSpPr/>
          <p:nvPr/>
        </p:nvSpPr>
        <p:spPr>
          <a:xfrm>
            <a:off x="2884500" y="985950"/>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Oval 102"/>
          <p:cNvSpPr/>
          <p:nvPr/>
        </p:nvSpPr>
        <p:spPr>
          <a:xfrm>
            <a:off x="2884332" y="115844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2884668" y="13108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884332" y="14632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TextBox 105"/>
          <p:cNvSpPr txBox="1"/>
          <p:nvPr/>
        </p:nvSpPr>
        <p:spPr>
          <a:xfrm>
            <a:off x="2861028" y="1269428"/>
            <a:ext cx="255987" cy="246221"/>
          </a:xfrm>
          <a:prstGeom prst="rect">
            <a:avLst/>
          </a:prstGeom>
          <a:noFill/>
        </p:spPr>
        <p:txBody>
          <a:bodyPr wrap="none" rtlCol="0">
            <a:spAutoFit/>
          </a:bodyPr>
          <a:lstStyle/>
          <a:p>
            <a:r>
              <a:rPr lang="en-US" sz="1000" dirty="0" smtClean="0"/>
              <a:t>1</a:t>
            </a:r>
            <a:endParaRPr lang="en-US" sz="1000" dirty="0"/>
          </a:p>
        </p:txBody>
      </p:sp>
      <p:sp>
        <p:nvSpPr>
          <p:cNvPr id="108" name="Oval 107"/>
          <p:cNvSpPr/>
          <p:nvPr/>
        </p:nvSpPr>
        <p:spPr>
          <a:xfrm>
            <a:off x="2884668" y="83266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9" name="TextBox 108"/>
          <p:cNvSpPr txBox="1"/>
          <p:nvPr/>
        </p:nvSpPr>
        <p:spPr>
          <a:xfrm>
            <a:off x="2862318" y="789444"/>
            <a:ext cx="255987" cy="246221"/>
          </a:xfrm>
          <a:prstGeom prst="rect">
            <a:avLst/>
          </a:prstGeom>
          <a:noFill/>
        </p:spPr>
        <p:txBody>
          <a:bodyPr wrap="none" rtlCol="0">
            <a:spAutoFit/>
          </a:bodyPr>
          <a:lstStyle/>
          <a:p>
            <a:r>
              <a:rPr lang="en-US" sz="1000" dirty="0" smtClean="0"/>
              <a:t>1</a:t>
            </a:r>
            <a:endParaRPr lang="en-US" sz="1000" dirty="0"/>
          </a:p>
        </p:txBody>
      </p:sp>
      <p:sp>
        <p:nvSpPr>
          <p:cNvPr id="110" name="TextBox 109"/>
          <p:cNvSpPr txBox="1"/>
          <p:nvPr/>
        </p:nvSpPr>
        <p:spPr>
          <a:xfrm>
            <a:off x="2863185" y="1428623"/>
            <a:ext cx="255987" cy="246221"/>
          </a:xfrm>
          <a:prstGeom prst="rect">
            <a:avLst/>
          </a:prstGeom>
          <a:noFill/>
        </p:spPr>
        <p:txBody>
          <a:bodyPr wrap="none" rtlCol="0">
            <a:spAutoFit/>
          </a:bodyPr>
          <a:lstStyle/>
          <a:p>
            <a:r>
              <a:rPr lang="en-US" sz="1000" dirty="0" smtClean="0"/>
              <a:t>1</a:t>
            </a:r>
            <a:endParaRPr lang="en-US" sz="1000" dirty="0"/>
          </a:p>
        </p:txBody>
      </p:sp>
      <p:sp>
        <p:nvSpPr>
          <p:cNvPr id="111" name="TextBox 110"/>
          <p:cNvSpPr txBox="1"/>
          <p:nvPr/>
        </p:nvSpPr>
        <p:spPr>
          <a:xfrm>
            <a:off x="2862318" y="957111"/>
            <a:ext cx="255987" cy="246221"/>
          </a:xfrm>
          <a:prstGeom prst="rect">
            <a:avLst/>
          </a:prstGeom>
          <a:noFill/>
        </p:spPr>
        <p:txBody>
          <a:bodyPr wrap="none" rtlCol="0">
            <a:spAutoFit/>
          </a:bodyPr>
          <a:lstStyle/>
          <a:p>
            <a:r>
              <a:rPr lang="en-US" sz="1000" dirty="0"/>
              <a:t>0</a:t>
            </a:r>
          </a:p>
        </p:txBody>
      </p:sp>
      <p:sp>
        <p:nvSpPr>
          <p:cNvPr id="119" name="TextBox 118"/>
          <p:cNvSpPr txBox="1"/>
          <p:nvPr/>
        </p:nvSpPr>
        <p:spPr>
          <a:xfrm>
            <a:off x="2855661" y="1109511"/>
            <a:ext cx="255987" cy="246221"/>
          </a:xfrm>
          <a:prstGeom prst="rect">
            <a:avLst/>
          </a:prstGeom>
          <a:noFill/>
        </p:spPr>
        <p:txBody>
          <a:bodyPr wrap="none" rtlCol="0">
            <a:spAutoFit/>
          </a:bodyPr>
          <a:lstStyle/>
          <a:p>
            <a:r>
              <a:rPr lang="en-US" sz="1000" dirty="0" smtClean="0"/>
              <a:t>0</a:t>
            </a:r>
            <a:endParaRPr lang="en-US" sz="1000" dirty="0"/>
          </a:p>
        </p:txBody>
      </p:sp>
      <p:sp>
        <p:nvSpPr>
          <p:cNvPr id="120" name="Oval 119"/>
          <p:cNvSpPr/>
          <p:nvPr/>
        </p:nvSpPr>
        <p:spPr>
          <a:xfrm>
            <a:off x="2883460" y="16265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a:off x="2862313" y="1570074"/>
            <a:ext cx="255987" cy="246221"/>
          </a:xfrm>
          <a:prstGeom prst="rect">
            <a:avLst/>
          </a:prstGeom>
          <a:noFill/>
        </p:spPr>
        <p:txBody>
          <a:bodyPr wrap="none" rtlCol="0">
            <a:spAutoFit/>
          </a:bodyPr>
          <a:lstStyle/>
          <a:p>
            <a:r>
              <a:rPr lang="en-US" sz="1000" dirty="0"/>
              <a:t>0</a:t>
            </a:r>
          </a:p>
        </p:txBody>
      </p:sp>
      <p:sp>
        <p:nvSpPr>
          <p:cNvPr id="122" name="TextBox 121"/>
          <p:cNvSpPr txBox="1"/>
          <p:nvPr/>
        </p:nvSpPr>
        <p:spPr>
          <a:xfrm>
            <a:off x="3151737" y="1855046"/>
            <a:ext cx="437702" cy="246221"/>
          </a:xfrm>
          <a:prstGeom prst="rect">
            <a:avLst/>
          </a:prstGeom>
          <a:noFill/>
        </p:spPr>
        <p:txBody>
          <a:bodyPr wrap="none" rtlCol="0">
            <a:spAutoFit/>
          </a:bodyPr>
          <a:lstStyle/>
          <a:p>
            <a:r>
              <a:rPr lang="en-US" sz="1000" dirty="0"/>
              <a:t>x</a:t>
            </a:r>
            <a:r>
              <a:rPr lang="en-US" sz="1000" dirty="0" smtClean="0"/>
              <a:t>=-1</a:t>
            </a:r>
            <a:endParaRPr lang="en-US" sz="1000" dirty="0"/>
          </a:p>
        </p:txBody>
      </p:sp>
      <p:sp>
        <p:nvSpPr>
          <p:cNvPr id="123" name="TextBox 122"/>
          <p:cNvSpPr txBox="1"/>
          <p:nvPr/>
        </p:nvSpPr>
        <p:spPr>
          <a:xfrm>
            <a:off x="2811869" y="1862437"/>
            <a:ext cx="437702" cy="246221"/>
          </a:xfrm>
          <a:prstGeom prst="rect">
            <a:avLst/>
          </a:prstGeom>
          <a:noFill/>
        </p:spPr>
        <p:txBody>
          <a:bodyPr wrap="none" rtlCol="0">
            <a:spAutoFit/>
          </a:bodyPr>
          <a:lstStyle/>
          <a:p>
            <a:r>
              <a:rPr lang="en-US" sz="1000" dirty="0"/>
              <a:t>x</a:t>
            </a:r>
            <a:r>
              <a:rPr lang="en-US" sz="1000" dirty="0" smtClean="0"/>
              <a:t>=-2</a:t>
            </a:r>
            <a:endParaRPr lang="en-US" sz="1000" dirty="0"/>
          </a:p>
        </p:txBody>
      </p:sp>
      <p:cxnSp>
        <p:nvCxnSpPr>
          <p:cNvPr id="107" name="Straight Connector 106"/>
          <p:cNvCxnSpPr/>
          <p:nvPr/>
        </p:nvCxnSpPr>
        <p:spPr>
          <a:xfrm>
            <a:off x="3369752" y="2518208"/>
            <a:ext cx="438970" cy="446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3369752" y="2518208"/>
            <a:ext cx="0" cy="49829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2963823" y="3037522"/>
            <a:ext cx="41750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2963823" y="3027455"/>
            <a:ext cx="0" cy="25716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2577614" y="3284618"/>
            <a:ext cx="386209"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flipV="1">
            <a:off x="2572687" y="2288279"/>
            <a:ext cx="10948" cy="107298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H="1" flipV="1">
            <a:off x="5156329" y="2288279"/>
            <a:ext cx="10948" cy="107298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3825903" y="4805607"/>
            <a:ext cx="15163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V="1">
            <a:off x="3820869" y="3724357"/>
            <a:ext cx="0" cy="1081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3820869" y="3951607"/>
            <a:ext cx="317332"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3601474" y="3732627"/>
            <a:ext cx="255987" cy="246221"/>
          </a:xfrm>
          <a:prstGeom prst="rect">
            <a:avLst/>
          </a:prstGeom>
          <a:noFill/>
        </p:spPr>
        <p:txBody>
          <a:bodyPr wrap="none" rtlCol="0">
            <a:spAutoFit/>
          </a:bodyPr>
          <a:lstStyle/>
          <a:p>
            <a:r>
              <a:rPr lang="en-US" sz="1000" dirty="0" smtClean="0"/>
              <a:t>1</a:t>
            </a:r>
            <a:endParaRPr lang="en-US" sz="1000" dirty="0"/>
          </a:p>
        </p:txBody>
      </p:sp>
      <p:sp>
        <p:nvSpPr>
          <p:cNvPr id="133" name="TextBox 132"/>
          <p:cNvSpPr txBox="1"/>
          <p:nvPr/>
        </p:nvSpPr>
        <p:spPr>
          <a:xfrm>
            <a:off x="3611550" y="4581284"/>
            <a:ext cx="255987" cy="246221"/>
          </a:xfrm>
          <a:prstGeom prst="rect">
            <a:avLst/>
          </a:prstGeom>
          <a:noFill/>
        </p:spPr>
        <p:txBody>
          <a:bodyPr wrap="none" rtlCol="0">
            <a:spAutoFit/>
          </a:bodyPr>
          <a:lstStyle/>
          <a:p>
            <a:r>
              <a:rPr lang="en-US" sz="1000" dirty="0"/>
              <a:t>0</a:t>
            </a:r>
          </a:p>
        </p:txBody>
      </p:sp>
      <p:cxnSp>
        <p:nvCxnSpPr>
          <p:cNvPr id="134" name="Straight Connector 133"/>
          <p:cNvCxnSpPr/>
          <p:nvPr/>
        </p:nvCxnSpPr>
        <p:spPr>
          <a:xfrm>
            <a:off x="4138201" y="3951607"/>
            <a:ext cx="0" cy="629677"/>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4138201" y="4553793"/>
            <a:ext cx="642867"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4776350" y="4547564"/>
            <a:ext cx="0" cy="165108"/>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4781068" y="4712672"/>
            <a:ext cx="386209" cy="0"/>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a:xfrm flipH="1">
            <a:off x="2353738" y="4805607"/>
            <a:ext cx="14671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3369752" y="3951607"/>
            <a:ext cx="438970" cy="4461"/>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3369752" y="3951607"/>
            <a:ext cx="11579" cy="629677"/>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2963823" y="4562359"/>
            <a:ext cx="417508"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2577614" y="4718017"/>
            <a:ext cx="386209" cy="0"/>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flipH="1" flipV="1">
            <a:off x="2572687" y="3721678"/>
            <a:ext cx="10948" cy="107298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H="1" flipV="1">
            <a:off x="5156329" y="3721678"/>
            <a:ext cx="10948" cy="107298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2963823" y="4559386"/>
            <a:ext cx="0" cy="165108"/>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781068" y="3365081"/>
            <a:ext cx="355611" cy="246221"/>
          </a:xfrm>
          <a:prstGeom prst="rect">
            <a:avLst/>
          </a:prstGeom>
          <a:noFill/>
        </p:spPr>
        <p:txBody>
          <a:bodyPr wrap="none" rtlCol="0">
            <a:spAutoFit/>
          </a:bodyPr>
          <a:lstStyle/>
          <a:p>
            <a:r>
              <a:rPr lang="en-US" sz="1000" dirty="0" err="1" smtClean="0"/>
              <a:t>cM</a:t>
            </a:r>
            <a:endParaRPr lang="en-US" sz="1000" dirty="0"/>
          </a:p>
        </p:txBody>
      </p:sp>
      <p:sp>
        <p:nvSpPr>
          <p:cNvPr id="147" name="TextBox 146"/>
          <p:cNvSpPr txBox="1"/>
          <p:nvPr/>
        </p:nvSpPr>
        <p:spPr>
          <a:xfrm>
            <a:off x="4780810" y="4805607"/>
            <a:ext cx="355611" cy="246221"/>
          </a:xfrm>
          <a:prstGeom prst="rect">
            <a:avLst/>
          </a:prstGeom>
          <a:noFill/>
        </p:spPr>
        <p:txBody>
          <a:bodyPr wrap="none" rtlCol="0">
            <a:spAutoFit/>
          </a:bodyPr>
          <a:lstStyle/>
          <a:p>
            <a:r>
              <a:rPr lang="en-US" sz="1000" dirty="0" err="1" smtClean="0"/>
              <a:t>cM</a:t>
            </a:r>
            <a:endParaRPr lang="en-US" sz="1000" dirty="0"/>
          </a:p>
        </p:txBody>
      </p:sp>
      <p:sp>
        <p:nvSpPr>
          <p:cNvPr id="19" name="TextBox 18"/>
          <p:cNvSpPr txBox="1"/>
          <p:nvPr/>
        </p:nvSpPr>
        <p:spPr>
          <a:xfrm>
            <a:off x="1379399" y="2729745"/>
            <a:ext cx="583073" cy="307777"/>
          </a:xfrm>
          <a:prstGeom prst="rect">
            <a:avLst/>
          </a:prstGeom>
          <a:noFill/>
        </p:spPr>
        <p:txBody>
          <a:bodyPr wrap="none" rtlCol="0">
            <a:spAutoFit/>
          </a:bodyPr>
          <a:lstStyle/>
          <a:p>
            <a:r>
              <a:rPr lang="en-US" i="1" dirty="0" smtClean="0"/>
              <a:t>iHH</a:t>
            </a:r>
            <a:r>
              <a:rPr lang="en-US" i="1" baseline="-25000" dirty="0" smtClean="0"/>
              <a:t>1</a:t>
            </a:r>
            <a:endParaRPr lang="en-US" i="1" baseline="-25000" dirty="0"/>
          </a:p>
        </p:txBody>
      </p:sp>
      <p:sp>
        <p:nvSpPr>
          <p:cNvPr id="148" name="TextBox 147"/>
          <p:cNvSpPr txBox="1"/>
          <p:nvPr/>
        </p:nvSpPr>
        <p:spPr>
          <a:xfrm>
            <a:off x="1393195" y="4075555"/>
            <a:ext cx="583073" cy="307777"/>
          </a:xfrm>
          <a:prstGeom prst="rect">
            <a:avLst/>
          </a:prstGeom>
          <a:noFill/>
        </p:spPr>
        <p:txBody>
          <a:bodyPr wrap="none" rtlCol="0">
            <a:spAutoFit/>
          </a:bodyPr>
          <a:lstStyle/>
          <a:p>
            <a:r>
              <a:rPr lang="en-US" i="1" dirty="0" smtClean="0"/>
              <a:t>iHH</a:t>
            </a:r>
            <a:r>
              <a:rPr lang="en-US" i="1" baseline="-25000" dirty="0" smtClean="0"/>
              <a:t>0</a:t>
            </a:r>
            <a:endParaRPr lang="en-US" i="1" baseline="-25000" dirty="0"/>
          </a:p>
        </p:txBody>
      </p:sp>
      <p:sp>
        <p:nvSpPr>
          <p:cNvPr id="20" name="Rectangle 19"/>
          <p:cNvSpPr/>
          <p:nvPr/>
        </p:nvSpPr>
        <p:spPr>
          <a:xfrm>
            <a:off x="3369752" y="2518208"/>
            <a:ext cx="438970" cy="85400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Rectangle 141"/>
          <p:cNvSpPr/>
          <p:nvPr/>
        </p:nvSpPr>
        <p:spPr>
          <a:xfrm>
            <a:off x="2942361" y="3037522"/>
            <a:ext cx="427391" cy="339146"/>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2577614" y="3250258"/>
            <a:ext cx="364747" cy="12195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149"/>
          <p:cNvSpPr/>
          <p:nvPr/>
        </p:nvSpPr>
        <p:spPr>
          <a:xfrm>
            <a:off x="3820869" y="2518212"/>
            <a:ext cx="317332" cy="85400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Rectangle 150"/>
          <p:cNvSpPr/>
          <p:nvPr/>
        </p:nvSpPr>
        <p:spPr>
          <a:xfrm>
            <a:off x="4138200" y="2823258"/>
            <a:ext cx="642867" cy="54895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Rectangle 151"/>
          <p:cNvSpPr/>
          <p:nvPr/>
        </p:nvSpPr>
        <p:spPr>
          <a:xfrm>
            <a:off x="4788164" y="3182178"/>
            <a:ext cx="364747" cy="190034"/>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1976269" y="2863220"/>
            <a:ext cx="117546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3" name="Rectangle 152"/>
          <p:cNvSpPr/>
          <p:nvPr/>
        </p:nvSpPr>
        <p:spPr>
          <a:xfrm>
            <a:off x="3369752" y="3956332"/>
            <a:ext cx="438970" cy="854000"/>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p:cNvSpPr/>
          <p:nvPr/>
        </p:nvSpPr>
        <p:spPr>
          <a:xfrm>
            <a:off x="2963823" y="4570335"/>
            <a:ext cx="405929" cy="246221"/>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p:cNvSpPr/>
          <p:nvPr/>
        </p:nvSpPr>
        <p:spPr>
          <a:xfrm>
            <a:off x="2594584" y="4693445"/>
            <a:ext cx="358726" cy="123111"/>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ectangle 155"/>
          <p:cNvSpPr/>
          <p:nvPr/>
        </p:nvSpPr>
        <p:spPr>
          <a:xfrm>
            <a:off x="3828130" y="3951607"/>
            <a:ext cx="310070" cy="854000"/>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ectangle 156"/>
          <p:cNvSpPr/>
          <p:nvPr/>
        </p:nvSpPr>
        <p:spPr>
          <a:xfrm>
            <a:off x="4157454" y="4558508"/>
            <a:ext cx="604254" cy="247099"/>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Rectangle 157"/>
          <p:cNvSpPr/>
          <p:nvPr/>
        </p:nvSpPr>
        <p:spPr>
          <a:xfrm>
            <a:off x="4761708" y="4671547"/>
            <a:ext cx="402170" cy="123111"/>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9" name="Straight Arrow Connector 158"/>
          <p:cNvCxnSpPr/>
          <p:nvPr/>
        </p:nvCxnSpPr>
        <p:spPr>
          <a:xfrm flipH="1">
            <a:off x="1976268" y="4252824"/>
            <a:ext cx="117546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5670867" y="2857618"/>
            <a:ext cx="3437885" cy="307777"/>
          </a:xfrm>
          <a:prstGeom prst="rect">
            <a:avLst/>
          </a:prstGeom>
          <a:noFill/>
        </p:spPr>
        <p:txBody>
          <a:bodyPr wrap="none" rtlCol="0">
            <a:spAutoFit/>
          </a:bodyPr>
          <a:lstStyle/>
          <a:p>
            <a:r>
              <a:rPr lang="en-US" dirty="0" smtClean="0"/>
              <a:t>Integrated haplotype </a:t>
            </a:r>
            <a:r>
              <a:rPr lang="en-US" dirty="0" err="1" smtClean="0"/>
              <a:t>homozygosity</a:t>
            </a:r>
            <a:r>
              <a:rPr lang="en-US" dirty="0" smtClean="0"/>
              <a:t> (</a:t>
            </a:r>
            <a:r>
              <a:rPr lang="en-US" i="1" dirty="0" err="1" smtClean="0"/>
              <a:t>iHH</a:t>
            </a:r>
            <a:r>
              <a:rPr lang="en-US" dirty="0" smtClean="0"/>
              <a:t>)</a:t>
            </a:r>
            <a:endParaRPr lang="en-US" dirty="0"/>
          </a:p>
        </p:txBody>
      </p:sp>
    </p:spTree>
    <p:extLst>
      <p:ext uri="{BB962C8B-B14F-4D97-AF65-F5344CB8AC3E}">
        <p14:creationId xmlns:p14="http://schemas.microsoft.com/office/powerpoint/2010/main" val="109568969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75384"/>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Integrated Haplotype Score</a:t>
            </a:r>
            <a:endParaRPr lang="en-US" sz="2800" b="1" dirty="0">
              <a:solidFill>
                <a:schemeClr val="dk1"/>
              </a:solidFill>
            </a:endParaRPr>
          </a:p>
        </p:txBody>
      </p:sp>
      <p:cxnSp>
        <p:nvCxnSpPr>
          <p:cNvPr id="58" name="Straight Connector 57"/>
          <p:cNvCxnSpPr/>
          <p:nvPr/>
        </p:nvCxnSpPr>
        <p:spPr>
          <a:xfrm>
            <a:off x="2141165" y="106519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1165" y="122295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141165" y="1377896"/>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141165" y="154161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141165" y="1699378"/>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Oval 65"/>
          <p:cNvSpPr/>
          <p:nvPr/>
        </p:nvSpPr>
        <p:spPr>
          <a:xfrm>
            <a:off x="3699838" y="98530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p:nvPr/>
        </p:nvSpPr>
        <p:spPr>
          <a:xfrm>
            <a:off x="3699670" y="11577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700006" y="13101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699670" y="14625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678110" y="953035"/>
            <a:ext cx="255987" cy="246221"/>
          </a:xfrm>
          <a:prstGeom prst="rect">
            <a:avLst/>
          </a:prstGeom>
          <a:noFill/>
        </p:spPr>
        <p:txBody>
          <a:bodyPr wrap="none" rtlCol="0">
            <a:spAutoFit/>
          </a:bodyPr>
          <a:lstStyle/>
          <a:p>
            <a:r>
              <a:rPr lang="en-US" sz="1000" dirty="0" smtClean="0"/>
              <a:t>1</a:t>
            </a:r>
            <a:endParaRPr lang="en-US" sz="1000" dirty="0"/>
          </a:p>
        </p:txBody>
      </p:sp>
      <p:sp>
        <p:nvSpPr>
          <p:cNvPr id="79" name="TextBox 78"/>
          <p:cNvSpPr txBox="1"/>
          <p:nvPr/>
        </p:nvSpPr>
        <p:spPr>
          <a:xfrm>
            <a:off x="3677238" y="1116384"/>
            <a:ext cx="255987" cy="246221"/>
          </a:xfrm>
          <a:prstGeom prst="rect">
            <a:avLst/>
          </a:prstGeom>
          <a:noFill/>
        </p:spPr>
        <p:txBody>
          <a:bodyPr wrap="none" rtlCol="0">
            <a:spAutoFit/>
          </a:bodyPr>
          <a:lstStyle/>
          <a:p>
            <a:r>
              <a:rPr lang="en-US" sz="1000" dirty="0" smtClean="0"/>
              <a:t>1</a:t>
            </a:r>
            <a:endParaRPr lang="en-US" sz="1000" dirty="0"/>
          </a:p>
        </p:txBody>
      </p:sp>
      <p:sp>
        <p:nvSpPr>
          <p:cNvPr id="112" name="TextBox 111"/>
          <p:cNvSpPr txBox="1"/>
          <p:nvPr/>
        </p:nvSpPr>
        <p:spPr>
          <a:xfrm>
            <a:off x="3676366" y="1268784"/>
            <a:ext cx="255987" cy="246221"/>
          </a:xfrm>
          <a:prstGeom prst="rect">
            <a:avLst/>
          </a:prstGeom>
          <a:noFill/>
        </p:spPr>
        <p:txBody>
          <a:bodyPr wrap="none" rtlCol="0">
            <a:spAutoFit/>
          </a:bodyPr>
          <a:lstStyle/>
          <a:p>
            <a:r>
              <a:rPr lang="en-US" sz="1000" dirty="0" smtClean="0"/>
              <a:t>1</a:t>
            </a:r>
            <a:endParaRPr lang="en-US" sz="1000" dirty="0"/>
          </a:p>
        </p:txBody>
      </p:sp>
      <p:sp>
        <p:nvSpPr>
          <p:cNvPr id="113" name="TextBox 112"/>
          <p:cNvSpPr txBox="1"/>
          <p:nvPr/>
        </p:nvSpPr>
        <p:spPr>
          <a:xfrm>
            <a:off x="3675494" y="1421184"/>
            <a:ext cx="255987" cy="246221"/>
          </a:xfrm>
          <a:prstGeom prst="rect">
            <a:avLst/>
          </a:prstGeom>
          <a:noFill/>
        </p:spPr>
        <p:txBody>
          <a:bodyPr wrap="none" rtlCol="0">
            <a:spAutoFit/>
          </a:bodyPr>
          <a:lstStyle/>
          <a:p>
            <a:r>
              <a:rPr lang="en-US" sz="1000" dirty="0" smtClean="0"/>
              <a:t>1</a:t>
            </a:r>
            <a:endParaRPr lang="en-US" sz="1000" dirty="0"/>
          </a:p>
        </p:txBody>
      </p:sp>
      <p:sp>
        <p:nvSpPr>
          <p:cNvPr id="115" name="Oval 114"/>
          <p:cNvSpPr/>
          <p:nvPr/>
        </p:nvSpPr>
        <p:spPr>
          <a:xfrm>
            <a:off x="3697455" y="1614998"/>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TextBox 113"/>
          <p:cNvSpPr txBox="1"/>
          <p:nvPr/>
        </p:nvSpPr>
        <p:spPr>
          <a:xfrm>
            <a:off x="3679395" y="1571202"/>
            <a:ext cx="255987" cy="246221"/>
          </a:xfrm>
          <a:prstGeom prst="rect">
            <a:avLst/>
          </a:prstGeom>
          <a:noFill/>
        </p:spPr>
        <p:txBody>
          <a:bodyPr wrap="none" rtlCol="0">
            <a:spAutoFit/>
          </a:bodyPr>
          <a:lstStyle/>
          <a:p>
            <a:r>
              <a:rPr lang="en-US" sz="1000" dirty="0"/>
              <a:t>0</a:t>
            </a:r>
          </a:p>
        </p:txBody>
      </p:sp>
      <p:cxnSp>
        <p:nvCxnSpPr>
          <p:cNvPr id="116" name="Straight Connector 115"/>
          <p:cNvCxnSpPr/>
          <p:nvPr/>
        </p:nvCxnSpPr>
        <p:spPr>
          <a:xfrm>
            <a:off x="2141333" y="911911"/>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3700006" y="83202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TextBox 117"/>
          <p:cNvSpPr txBox="1"/>
          <p:nvPr/>
        </p:nvSpPr>
        <p:spPr>
          <a:xfrm>
            <a:off x="3677656" y="788800"/>
            <a:ext cx="255987" cy="246221"/>
          </a:xfrm>
          <a:prstGeom prst="rect">
            <a:avLst/>
          </a:prstGeom>
          <a:noFill/>
        </p:spPr>
        <p:txBody>
          <a:bodyPr wrap="none" rtlCol="0">
            <a:spAutoFit/>
          </a:bodyPr>
          <a:lstStyle/>
          <a:p>
            <a:r>
              <a:rPr lang="en-US" sz="1000" dirty="0" smtClean="0"/>
              <a:t>1</a:t>
            </a:r>
            <a:endParaRPr lang="en-US" sz="1000" dirty="0"/>
          </a:p>
        </p:txBody>
      </p:sp>
      <p:sp>
        <p:nvSpPr>
          <p:cNvPr id="23" name="Oval 22"/>
          <p:cNvSpPr/>
          <p:nvPr/>
        </p:nvSpPr>
        <p:spPr>
          <a:xfrm>
            <a:off x="4043230" y="970799"/>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043062" y="114329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043398" y="129569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043062" y="14480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021502" y="938528"/>
            <a:ext cx="255987" cy="246221"/>
          </a:xfrm>
          <a:prstGeom prst="rect">
            <a:avLst/>
          </a:prstGeom>
          <a:noFill/>
        </p:spPr>
        <p:txBody>
          <a:bodyPr wrap="none" rtlCol="0">
            <a:spAutoFit/>
          </a:bodyPr>
          <a:lstStyle/>
          <a:p>
            <a:r>
              <a:rPr lang="en-US" sz="1000" dirty="0" smtClean="0"/>
              <a:t>1</a:t>
            </a:r>
            <a:endParaRPr lang="en-US" sz="1000" dirty="0"/>
          </a:p>
        </p:txBody>
      </p:sp>
      <p:sp>
        <p:nvSpPr>
          <p:cNvPr id="28" name="TextBox 27"/>
          <p:cNvSpPr txBox="1"/>
          <p:nvPr/>
        </p:nvSpPr>
        <p:spPr>
          <a:xfrm>
            <a:off x="4020630" y="1101877"/>
            <a:ext cx="255987" cy="246221"/>
          </a:xfrm>
          <a:prstGeom prst="rect">
            <a:avLst/>
          </a:prstGeom>
          <a:noFill/>
        </p:spPr>
        <p:txBody>
          <a:bodyPr wrap="none" rtlCol="0">
            <a:spAutoFit/>
          </a:bodyPr>
          <a:lstStyle/>
          <a:p>
            <a:r>
              <a:rPr lang="en-US" sz="1000" dirty="0" smtClean="0"/>
              <a:t>1</a:t>
            </a:r>
            <a:endParaRPr lang="en-US" sz="1000" dirty="0"/>
          </a:p>
        </p:txBody>
      </p:sp>
      <p:sp>
        <p:nvSpPr>
          <p:cNvPr id="29" name="TextBox 28"/>
          <p:cNvSpPr txBox="1"/>
          <p:nvPr/>
        </p:nvSpPr>
        <p:spPr>
          <a:xfrm>
            <a:off x="4019758" y="1254277"/>
            <a:ext cx="255987" cy="246221"/>
          </a:xfrm>
          <a:prstGeom prst="rect">
            <a:avLst/>
          </a:prstGeom>
          <a:noFill/>
        </p:spPr>
        <p:txBody>
          <a:bodyPr wrap="none" rtlCol="0">
            <a:spAutoFit/>
          </a:bodyPr>
          <a:lstStyle/>
          <a:p>
            <a:r>
              <a:rPr lang="en-US" sz="1000" dirty="0" smtClean="0"/>
              <a:t>1</a:t>
            </a:r>
            <a:endParaRPr lang="en-US" sz="1000" dirty="0"/>
          </a:p>
        </p:txBody>
      </p:sp>
      <p:sp>
        <p:nvSpPr>
          <p:cNvPr id="31" name="Oval 30"/>
          <p:cNvSpPr/>
          <p:nvPr/>
        </p:nvSpPr>
        <p:spPr>
          <a:xfrm>
            <a:off x="4040847" y="16004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022787" y="1556695"/>
            <a:ext cx="255987" cy="246221"/>
          </a:xfrm>
          <a:prstGeom prst="rect">
            <a:avLst/>
          </a:prstGeom>
          <a:noFill/>
        </p:spPr>
        <p:txBody>
          <a:bodyPr wrap="none" rtlCol="0">
            <a:spAutoFit/>
          </a:bodyPr>
          <a:lstStyle/>
          <a:p>
            <a:r>
              <a:rPr lang="en-US" sz="1000" dirty="0"/>
              <a:t>0</a:t>
            </a:r>
          </a:p>
        </p:txBody>
      </p:sp>
      <p:sp>
        <p:nvSpPr>
          <p:cNvPr id="33" name="Oval 32"/>
          <p:cNvSpPr/>
          <p:nvPr/>
        </p:nvSpPr>
        <p:spPr>
          <a:xfrm>
            <a:off x="4043398" y="817513"/>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4021048" y="774293"/>
            <a:ext cx="255987" cy="246221"/>
          </a:xfrm>
          <a:prstGeom prst="rect">
            <a:avLst/>
          </a:prstGeom>
          <a:noFill/>
        </p:spPr>
        <p:txBody>
          <a:bodyPr wrap="none" rtlCol="0">
            <a:spAutoFit/>
          </a:bodyPr>
          <a:lstStyle/>
          <a:p>
            <a:r>
              <a:rPr lang="en-US" sz="1000" dirty="0" smtClean="0"/>
              <a:t>1</a:t>
            </a:r>
            <a:endParaRPr lang="en-US" sz="1000" dirty="0"/>
          </a:p>
        </p:txBody>
      </p:sp>
      <p:sp>
        <p:nvSpPr>
          <p:cNvPr id="35" name="TextBox 34"/>
          <p:cNvSpPr txBox="1"/>
          <p:nvPr/>
        </p:nvSpPr>
        <p:spPr>
          <a:xfrm>
            <a:off x="4021915" y="1413472"/>
            <a:ext cx="255987" cy="246221"/>
          </a:xfrm>
          <a:prstGeom prst="rect">
            <a:avLst/>
          </a:prstGeom>
          <a:noFill/>
        </p:spPr>
        <p:txBody>
          <a:bodyPr wrap="none" rtlCol="0">
            <a:spAutoFit/>
          </a:bodyPr>
          <a:lstStyle/>
          <a:p>
            <a:r>
              <a:rPr lang="en-US" sz="1000" dirty="0"/>
              <a:t>0</a:t>
            </a:r>
          </a:p>
        </p:txBody>
      </p:sp>
      <p:sp>
        <p:nvSpPr>
          <p:cNvPr id="2" name="Rectangle 1"/>
          <p:cNvSpPr/>
          <p:nvPr/>
        </p:nvSpPr>
        <p:spPr>
          <a:xfrm>
            <a:off x="3675494" y="785242"/>
            <a:ext cx="259888" cy="1043130"/>
          </a:xfrm>
          <a:prstGeom prst="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387215" y="96825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4387047" y="11407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387383" y="12931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4387047" y="144554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365487" y="935979"/>
            <a:ext cx="255987" cy="246221"/>
          </a:xfrm>
          <a:prstGeom prst="rect">
            <a:avLst/>
          </a:prstGeom>
          <a:noFill/>
        </p:spPr>
        <p:txBody>
          <a:bodyPr wrap="none" rtlCol="0">
            <a:spAutoFit/>
          </a:bodyPr>
          <a:lstStyle/>
          <a:p>
            <a:r>
              <a:rPr lang="en-US" sz="1000" dirty="0" smtClean="0"/>
              <a:t>1</a:t>
            </a:r>
            <a:endParaRPr lang="en-US" sz="1000" dirty="0"/>
          </a:p>
        </p:txBody>
      </p:sp>
      <p:sp>
        <p:nvSpPr>
          <p:cNvPr id="41" name="TextBox 40"/>
          <p:cNvSpPr txBox="1"/>
          <p:nvPr/>
        </p:nvSpPr>
        <p:spPr>
          <a:xfrm>
            <a:off x="4364615" y="1099328"/>
            <a:ext cx="255987" cy="246221"/>
          </a:xfrm>
          <a:prstGeom prst="rect">
            <a:avLst/>
          </a:prstGeom>
          <a:noFill/>
        </p:spPr>
        <p:txBody>
          <a:bodyPr wrap="none" rtlCol="0">
            <a:spAutoFit/>
          </a:bodyPr>
          <a:lstStyle/>
          <a:p>
            <a:r>
              <a:rPr lang="en-US" sz="1000" dirty="0" smtClean="0"/>
              <a:t>1</a:t>
            </a:r>
            <a:endParaRPr lang="en-US" sz="1000" dirty="0"/>
          </a:p>
        </p:txBody>
      </p:sp>
      <p:sp>
        <p:nvSpPr>
          <p:cNvPr id="42" name="TextBox 41"/>
          <p:cNvSpPr txBox="1"/>
          <p:nvPr/>
        </p:nvSpPr>
        <p:spPr>
          <a:xfrm>
            <a:off x="4363743" y="1251728"/>
            <a:ext cx="255987" cy="246221"/>
          </a:xfrm>
          <a:prstGeom prst="rect">
            <a:avLst/>
          </a:prstGeom>
          <a:noFill/>
        </p:spPr>
        <p:txBody>
          <a:bodyPr wrap="none" rtlCol="0">
            <a:spAutoFit/>
          </a:bodyPr>
          <a:lstStyle/>
          <a:p>
            <a:r>
              <a:rPr lang="en-US" sz="1000" dirty="0" smtClean="0"/>
              <a:t>1</a:t>
            </a:r>
            <a:endParaRPr lang="en-US" sz="1000" dirty="0"/>
          </a:p>
        </p:txBody>
      </p:sp>
      <p:sp>
        <p:nvSpPr>
          <p:cNvPr id="43" name="Oval 42"/>
          <p:cNvSpPr/>
          <p:nvPr/>
        </p:nvSpPr>
        <p:spPr>
          <a:xfrm>
            <a:off x="4384832" y="159794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4366772" y="1554146"/>
            <a:ext cx="255987" cy="246221"/>
          </a:xfrm>
          <a:prstGeom prst="rect">
            <a:avLst/>
          </a:prstGeom>
          <a:noFill/>
        </p:spPr>
        <p:txBody>
          <a:bodyPr wrap="none" rtlCol="0">
            <a:spAutoFit/>
          </a:bodyPr>
          <a:lstStyle/>
          <a:p>
            <a:r>
              <a:rPr lang="en-US" sz="1000" dirty="0"/>
              <a:t>0</a:t>
            </a:r>
          </a:p>
        </p:txBody>
      </p:sp>
      <p:sp>
        <p:nvSpPr>
          <p:cNvPr id="45" name="Oval 44"/>
          <p:cNvSpPr/>
          <p:nvPr/>
        </p:nvSpPr>
        <p:spPr>
          <a:xfrm>
            <a:off x="4387383" y="81496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TextBox 45"/>
          <p:cNvSpPr txBox="1"/>
          <p:nvPr/>
        </p:nvSpPr>
        <p:spPr>
          <a:xfrm>
            <a:off x="4365033" y="771744"/>
            <a:ext cx="255987" cy="246221"/>
          </a:xfrm>
          <a:prstGeom prst="rect">
            <a:avLst/>
          </a:prstGeom>
          <a:noFill/>
        </p:spPr>
        <p:txBody>
          <a:bodyPr wrap="none" rtlCol="0">
            <a:spAutoFit/>
          </a:bodyPr>
          <a:lstStyle/>
          <a:p>
            <a:r>
              <a:rPr lang="en-US" sz="1000" dirty="0" smtClean="0"/>
              <a:t>1</a:t>
            </a:r>
            <a:endParaRPr lang="en-US" sz="1000" dirty="0"/>
          </a:p>
        </p:txBody>
      </p:sp>
      <p:sp>
        <p:nvSpPr>
          <p:cNvPr id="47" name="TextBox 46"/>
          <p:cNvSpPr txBox="1"/>
          <p:nvPr/>
        </p:nvSpPr>
        <p:spPr>
          <a:xfrm>
            <a:off x="4365900" y="1410923"/>
            <a:ext cx="255987" cy="246221"/>
          </a:xfrm>
          <a:prstGeom prst="rect">
            <a:avLst/>
          </a:prstGeom>
          <a:noFill/>
        </p:spPr>
        <p:txBody>
          <a:bodyPr wrap="none" rtlCol="0">
            <a:spAutoFit/>
          </a:bodyPr>
          <a:lstStyle/>
          <a:p>
            <a:r>
              <a:rPr lang="en-US" sz="1000" dirty="0"/>
              <a:t>0</a:t>
            </a:r>
          </a:p>
        </p:txBody>
      </p:sp>
      <p:sp>
        <p:nvSpPr>
          <p:cNvPr id="48" name="Oval 47"/>
          <p:cNvSpPr/>
          <p:nvPr/>
        </p:nvSpPr>
        <p:spPr>
          <a:xfrm>
            <a:off x="4779599" y="98920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4779431" y="1161694"/>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779767" y="131409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779431" y="1466494"/>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4756127" y="1272680"/>
            <a:ext cx="255987" cy="246221"/>
          </a:xfrm>
          <a:prstGeom prst="rect">
            <a:avLst/>
          </a:prstGeom>
          <a:noFill/>
        </p:spPr>
        <p:txBody>
          <a:bodyPr wrap="none" rtlCol="0">
            <a:spAutoFit/>
          </a:bodyPr>
          <a:lstStyle/>
          <a:p>
            <a:r>
              <a:rPr lang="en-US" sz="1000" dirty="0" smtClean="0"/>
              <a:t>1</a:t>
            </a:r>
            <a:endParaRPr lang="en-US" sz="1000" dirty="0"/>
          </a:p>
        </p:txBody>
      </p:sp>
      <p:sp>
        <p:nvSpPr>
          <p:cNvPr id="55" name="Oval 54"/>
          <p:cNvSpPr/>
          <p:nvPr/>
        </p:nvSpPr>
        <p:spPr>
          <a:xfrm>
            <a:off x="4777216" y="1618894"/>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759156" y="1575098"/>
            <a:ext cx="255987" cy="246221"/>
          </a:xfrm>
          <a:prstGeom prst="rect">
            <a:avLst/>
          </a:prstGeom>
          <a:noFill/>
        </p:spPr>
        <p:txBody>
          <a:bodyPr wrap="none" rtlCol="0">
            <a:spAutoFit/>
          </a:bodyPr>
          <a:lstStyle/>
          <a:p>
            <a:r>
              <a:rPr lang="en-US" sz="1000" dirty="0"/>
              <a:t>0</a:t>
            </a:r>
          </a:p>
        </p:txBody>
      </p:sp>
      <p:sp>
        <p:nvSpPr>
          <p:cNvPr id="57" name="Oval 56"/>
          <p:cNvSpPr/>
          <p:nvPr/>
        </p:nvSpPr>
        <p:spPr>
          <a:xfrm>
            <a:off x="4779767" y="83591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TextBox 62"/>
          <p:cNvSpPr txBox="1"/>
          <p:nvPr/>
        </p:nvSpPr>
        <p:spPr>
          <a:xfrm>
            <a:off x="4757417" y="792696"/>
            <a:ext cx="255987" cy="246221"/>
          </a:xfrm>
          <a:prstGeom prst="rect">
            <a:avLst/>
          </a:prstGeom>
          <a:noFill/>
        </p:spPr>
        <p:txBody>
          <a:bodyPr wrap="none" rtlCol="0">
            <a:spAutoFit/>
          </a:bodyPr>
          <a:lstStyle/>
          <a:p>
            <a:r>
              <a:rPr lang="en-US" sz="1000" dirty="0" smtClean="0"/>
              <a:t>1</a:t>
            </a:r>
            <a:endParaRPr lang="en-US" sz="1000" dirty="0"/>
          </a:p>
        </p:txBody>
      </p:sp>
      <p:sp>
        <p:nvSpPr>
          <p:cNvPr id="64" name="TextBox 63"/>
          <p:cNvSpPr txBox="1"/>
          <p:nvPr/>
        </p:nvSpPr>
        <p:spPr>
          <a:xfrm>
            <a:off x="4758284" y="1431875"/>
            <a:ext cx="255987" cy="246221"/>
          </a:xfrm>
          <a:prstGeom prst="rect">
            <a:avLst/>
          </a:prstGeom>
          <a:noFill/>
        </p:spPr>
        <p:txBody>
          <a:bodyPr wrap="none" rtlCol="0">
            <a:spAutoFit/>
          </a:bodyPr>
          <a:lstStyle/>
          <a:p>
            <a:r>
              <a:rPr lang="en-US" sz="1000" dirty="0"/>
              <a:t>0</a:t>
            </a:r>
          </a:p>
        </p:txBody>
      </p:sp>
      <p:sp>
        <p:nvSpPr>
          <p:cNvPr id="65" name="TextBox 64"/>
          <p:cNvSpPr txBox="1"/>
          <p:nvPr/>
        </p:nvSpPr>
        <p:spPr>
          <a:xfrm>
            <a:off x="4757417" y="960363"/>
            <a:ext cx="255987" cy="246221"/>
          </a:xfrm>
          <a:prstGeom prst="rect">
            <a:avLst/>
          </a:prstGeom>
          <a:noFill/>
        </p:spPr>
        <p:txBody>
          <a:bodyPr wrap="none" rtlCol="0">
            <a:spAutoFit/>
          </a:bodyPr>
          <a:lstStyle/>
          <a:p>
            <a:r>
              <a:rPr lang="en-US" sz="1000" dirty="0"/>
              <a:t>0</a:t>
            </a:r>
          </a:p>
        </p:txBody>
      </p:sp>
      <p:sp>
        <p:nvSpPr>
          <p:cNvPr id="67" name="TextBox 66"/>
          <p:cNvSpPr txBox="1"/>
          <p:nvPr/>
        </p:nvSpPr>
        <p:spPr>
          <a:xfrm>
            <a:off x="4761708" y="1112763"/>
            <a:ext cx="255987" cy="246221"/>
          </a:xfrm>
          <a:prstGeom prst="rect">
            <a:avLst/>
          </a:prstGeom>
          <a:noFill/>
        </p:spPr>
        <p:txBody>
          <a:bodyPr wrap="none" rtlCol="0">
            <a:spAutoFit/>
          </a:bodyPr>
          <a:lstStyle/>
          <a:p>
            <a:r>
              <a:rPr lang="en-US" sz="1000" dirty="0"/>
              <a:t>0</a:t>
            </a:r>
          </a:p>
        </p:txBody>
      </p:sp>
      <p:cxnSp>
        <p:nvCxnSpPr>
          <p:cNvPr id="69" name="Straight Arrow Connector 68"/>
          <p:cNvCxnSpPr/>
          <p:nvPr/>
        </p:nvCxnSpPr>
        <p:spPr>
          <a:xfrm>
            <a:off x="3825903" y="3372208"/>
            <a:ext cx="15163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3820869" y="2290958"/>
            <a:ext cx="0" cy="1081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820869" y="2518208"/>
            <a:ext cx="31733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3601474" y="2299228"/>
            <a:ext cx="255987" cy="246221"/>
          </a:xfrm>
          <a:prstGeom prst="rect">
            <a:avLst/>
          </a:prstGeom>
          <a:noFill/>
        </p:spPr>
        <p:txBody>
          <a:bodyPr wrap="none" rtlCol="0">
            <a:spAutoFit/>
          </a:bodyPr>
          <a:lstStyle/>
          <a:p>
            <a:r>
              <a:rPr lang="en-US" sz="1000" dirty="0" smtClean="0"/>
              <a:t>1</a:t>
            </a:r>
            <a:endParaRPr lang="en-US" sz="1000" dirty="0"/>
          </a:p>
        </p:txBody>
      </p:sp>
      <p:sp>
        <p:nvSpPr>
          <p:cNvPr id="75" name="TextBox 74"/>
          <p:cNvSpPr txBox="1"/>
          <p:nvPr/>
        </p:nvSpPr>
        <p:spPr>
          <a:xfrm>
            <a:off x="3611550" y="3147885"/>
            <a:ext cx="255987" cy="246221"/>
          </a:xfrm>
          <a:prstGeom prst="rect">
            <a:avLst/>
          </a:prstGeom>
          <a:noFill/>
        </p:spPr>
        <p:txBody>
          <a:bodyPr wrap="none" rtlCol="0">
            <a:spAutoFit/>
          </a:bodyPr>
          <a:lstStyle/>
          <a:p>
            <a:r>
              <a:rPr lang="en-US" sz="1000" dirty="0"/>
              <a:t>0</a:t>
            </a:r>
          </a:p>
        </p:txBody>
      </p:sp>
      <p:cxnSp>
        <p:nvCxnSpPr>
          <p:cNvPr id="76" name="Straight Connector 75"/>
          <p:cNvCxnSpPr/>
          <p:nvPr/>
        </p:nvCxnSpPr>
        <p:spPr>
          <a:xfrm>
            <a:off x="4138201" y="2518208"/>
            <a:ext cx="0" cy="33941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4138201" y="2857618"/>
            <a:ext cx="64286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3623370" y="1858604"/>
            <a:ext cx="394997" cy="246221"/>
          </a:xfrm>
          <a:prstGeom prst="rect">
            <a:avLst/>
          </a:prstGeom>
          <a:noFill/>
        </p:spPr>
        <p:txBody>
          <a:bodyPr wrap="none" rtlCol="0">
            <a:spAutoFit/>
          </a:bodyPr>
          <a:lstStyle/>
          <a:p>
            <a:r>
              <a:rPr lang="en-US" sz="1000" dirty="0" smtClean="0"/>
              <a:t>x=0</a:t>
            </a:r>
            <a:endParaRPr lang="en-US" sz="1000" dirty="0"/>
          </a:p>
        </p:txBody>
      </p:sp>
      <p:sp>
        <p:nvSpPr>
          <p:cNvPr id="81" name="TextBox 80"/>
          <p:cNvSpPr txBox="1"/>
          <p:nvPr/>
        </p:nvSpPr>
        <p:spPr>
          <a:xfrm>
            <a:off x="3975159" y="1844097"/>
            <a:ext cx="469888" cy="246221"/>
          </a:xfrm>
          <a:prstGeom prst="rect">
            <a:avLst/>
          </a:prstGeom>
          <a:noFill/>
        </p:spPr>
        <p:txBody>
          <a:bodyPr wrap="none" rtlCol="0">
            <a:spAutoFit/>
          </a:bodyPr>
          <a:lstStyle/>
          <a:p>
            <a:r>
              <a:rPr lang="en-US" sz="1000" dirty="0"/>
              <a:t>x</a:t>
            </a:r>
            <a:r>
              <a:rPr lang="en-US" sz="1000" dirty="0" smtClean="0"/>
              <a:t>=+1</a:t>
            </a:r>
            <a:endParaRPr lang="en-US" sz="1000" dirty="0"/>
          </a:p>
        </p:txBody>
      </p:sp>
      <p:sp>
        <p:nvSpPr>
          <p:cNvPr id="82" name="TextBox 81"/>
          <p:cNvSpPr txBox="1"/>
          <p:nvPr/>
        </p:nvSpPr>
        <p:spPr>
          <a:xfrm>
            <a:off x="4311180" y="1839379"/>
            <a:ext cx="469888" cy="246221"/>
          </a:xfrm>
          <a:prstGeom prst="rect">
            <a:avLst/>
          </a:prstGeom>
          <a:noFill/>
        </p:spPr>
        <p:txBody>
          <a:bodyPr wrap="none" rtlCol="0">
            <a:spAutoFit/>
          </a:bodyPr>
          <a:lstStyle/>
          <a:p>
            <a:r>
              <a:rPr lang="en-US" sz="1000" dirty="0"/>
              <a:t>x</a:t>
            </a:r>
            <a:r>
              <a:rPr lang="en-US" sz="1000" dirty="0" smtClean="0"/>
              <a:t>=+2</a:t>
            </a:r>
            <a:endParaRPr lang="en-US" sz="1000" dirty="0"/>
          </a:p>
        </p:txBody>
      </p:sp>
      <p:sp>
        <p:nvSpPr>
          <p:cNvPr id="83" name="TextBox 82"/>
          <p:cNvSpPr txBox="1"/>
          <p:nvPr/>
        </p:nvSpPr>
        <p:spPr>
          <a:xfrm>
            <a:off x="4704291" y="1838435"/>
            <a:ext cx="758435" cy="246221"/>
          </a:xfrm>
          <a:prstGeom prst="rect">
            <a:avLst/>
          </a:prstGeom>
          <a:noFill/>
        </p:spPr>
        <p:txBody>
          <a:bodyPr wrap="square" rtlCol="0">
            <a:spAutoFit/>
          </a:bodyPr>
          <a:lstStyle/>
          <a:p>
            <a:r>
              <a:rPr lang="en-US" sz="1000" dirty="0"/>
              <a:t>x</a:t>
            </a:r>
            <a:r>
              <a:rPr lang="en-US" sz="1000" dirty="0" smtClean="0"/>
              <a:t>=+3</a:t>
            </a:r>
            <a:endParaRPr lang="en-US" sz="1000" dirty="0"/>
          </a:p>
        </p:txBody>
      </p:sp>
      <p:cxnSp>
        <p:nvCxnSpPr>
          <p:cNvPr id="86" name="Straight Connector 85"/>
          <p:cNvCxnSpPr/>
          <p:nvPr/>
        </p:nvCxnSpPr>
        <p:spPr>
          <a:xfrm>
            <a:off x="4776350" y="2863220"/>
            <a:ext cx="0" cy="33941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4781068" y="3202630"/>
            <a:ext cx="386209"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H="1">
            <a:off x="2353738" y="3372208"/>
            <a:ext cx="14671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0" name="Oval 89"/>
          <p:cNvSpPr/>
          <p:nvPr/>
        </p:nvSpPr>
        <p:spPr>
          <a:xfrm>
            <a:off x="3257585" y="975855"/>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 name="Oval 90"/>
          <p:cNvSpPr/>
          <p:nvPr/>
        </p:nvSpPr>
        <p:spPr>
          <a:xfrm>
            <a:off x="3257417" y="114834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3257753" y="130074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3257417" y="1453147"/>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p:cNvSpPr txBox="1"/>
          <p:nvPr/>
        </p:nvSpPr>
        <p:spPr>
          <a:xfrm>
            <a:off x="3234113" y="1259333"/>
            <a:ext cx="255987" cy="246221"/>
          </a:xfrm>
          <a:prstGeom prst="rect">
            <a:avLst/>
          </a:prstGeom>
          <a:noFill/>
        </p:spPr>
        <p:txBody>
          <a:bodyPr wrap="none" rtlCol="0">
            <a:spAutoFit/>
          </a:bodyPr>
          <a:lstStyle/>
          <a:p>
            <a:r>
              <a:rPr lang="en-US" sz="1000" dirty="0" smtClean="0"/>
              <a:t>1</a:t>
            </a:r>
            <a:endParaRPr lang="en-US" sz="1000" dirty="0"/>
          </a:p>
        </p:txBody>
      </p:sp>
      <p:sp>
        <p:nvSpPr>
          <p:cNvPr id="95" name="Oval 94"/>
          <p:cNvSpPr/>
          <p:nvPr/>
        </p:nvSpPr>
        <p:spPr>
          <a:xfrm>
            <a:off x="3255202" y="160554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p:cNvSpPr txBox="1"/>
          <p:nvPr/>
        </p:nvSpPr>
        <p:spPr>
          <a:xfrm>
            <a:off x="3237142" y="1583649"/>
            <a:ext cx="255987" cy="246221"/>
          </a:xfrm>
          <a:prstGeom prst="rect">
            <a:avLst/>
          </a:prstGeom>
          <a:noFill/>
        </p:spPr>
        <p:txBody>
          <a:bodyPr wrap="none" rtlCol="0">
            <a:spAutoFit/>
          </a:bodyPr>
          <a:lstStyle/>
          <a:p>
            <a:r>
              <a:rPr lang="en-US" sz="1000" dirty="0" smtClean="0"/>
              <a:t>1</a:t>
            </a:r>
            <a:endParaRPr lang="en-US" sz="1000" dirty="0"/>
          </a:p>
        </p:txBody>
      </p:sp>
      <p:sp>
        <p:nvSpPr>
          <p:cNvPr id="97" name="Oval 96"/>
          <p:cNvSpPr/>
          <p:nvPr/>
        </p:nvSpPr>
        <p:spPr>
          <a:xfrm>
            <a:off x="3257753" y="822569"/>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8" name="TextBox 97"/>
          <p:cNvSpPr txBox="1"/>
          <p:nvPr/>
        </p:nvSpPr>
        <p:spPr>
          <a:xfrm>
            <a:off x="3235403" y="779349"/>
            <a:ext cx="255987" cy="246221"/>
          </a:xfrm>
          <a:prstGeom prst="rect">
            <a:avLst/>
          </a:prstGeom>
          <a:noFill/>
        </p:spPr>
        <p:txBody>
          <a:bodyPr wrap="none" rtlCol="0">
            <a:spAutoFit/>
          </a:bodyPr>
          <a:lstStyle/>
          <a:p>
            <a:r>
              <a:rPr lang="en-US" sz="1000" dirty="0" smtClean="0"/>
              <a:t>1</a:t>
            </a:r>
            <a:endParaRPr lang="en-US" sz="1000" dirty="0"/>
          </a:p>
        </p:txBody>
      </p:sp>
      <p:sp>
        <p:nvSpPr>
          <p:cNvPr id="99" name="TextBox 98"/>
          <p:cNvSpPr txBox="1"/>
          <p:nvPr/>
        </p:nvSpPr>
        <p:spPr>
          <a:xfrm>
            <a:off x="3236270" y="1418528"/>
            <a:ext cx="255987" cy="246221"/>
          </a:xfrm>
          <a:prstGeom prst="rect">
            <a:avLst/>
          </a:prstGeom>
          <a:noFill/>
        </p:spPr>
        <p:txBody>
          <a:bodyPr wrap="none" rtlCol="0">
            <a:spAutoFit/>
          </a:bodyPr>
          <a:lstStyle/>
          <a:p>
            <a:r>
              <a:rPr lang="en-US" sz="1000" dirty="0"/>
              <a:t>0</a:t>
            </a:r>
          </a:p>
        </p:txBody>
      </p:sp>
      <p:sp>
        <p:nvSpPr>
          <p:cNvPr id="100" name="TextBox 99"/>
          <p:cNvSpPr txBox="1"/>
          <p:nvPr/>
        </p:nvSpPr>
        <p:spPr>
          <a:xfrm>
            <a:off x="3235403" y="947016"/>
            <a:ext cx="255987" cy="246221"/>
          </a:xfrm>
          <a:prstGeom prst="rect">
            <a:avLst/>
          </a:prstGeom>
          <a:noFill/>
        </p:spPr>
        <p:txBody>
          <a:bodyPr wrap="none" rtlCol="0">
            <a:spAutoFit/>
          </a:bodyPr>
          <a:lstStyle/>
          <a:p>
            <a:r>
              <a:rPr lang="en-US" sz="1000" dirty="0"/>
              <a:t>0</a:t>
            </a:r>
          </a:p>
        </p:txBody>
      </p:sp>
      <p:sp>
        <p:nvSpPr>
          <p:cNvPr id="101" name="TextBox 100"/>
          <p:cNvSpPr txBox="1"/>
          <p:nvPr/>
        </p:nvSpPr>
        <p:spPr>
          <a:xfrm>
            <a:off x="3228746" y="1099416"/>
            <a:ext cx="255987" cy="246221"/>
          </a:xfrm>
          <a:prstGeom prst="rect">
            <a:avLst/>
          </a:prstGeom>
          <a:noFill/>
        </p:spPr>
        <p:txBody>
          <a:bodyPr wrap="none" rtlCol="0">
            <a:spAutoFit/>
          </a:bodyPr>
          <a:lstStyle/>
          <a:p>
            <a:r>
              <a:rPr lang="en-US" sz="1000" dirty="0"/>
              <a:t>1</a:t>
            </a:r>
          </a:p>
        </p:txBody>
      </p:sp>
      <p:sp>
        <p:nvSpPr>
          <p:cNvPr id="102" name="Oval 101"/>
          <p:cNvSpPr/>
          <p:nvPr/>
        </p:nvSpPr>
        <p:spPr>
          <a:xfrm>
            <a:off x="2884500" y="985950"/>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Oval 102"/>
          <p:cNvSpPr/>
          <p:nvPr/>
        </p:nvSpPr>
        <p:spPr>
          <a:xfrm>
            <a:off x="2884332" y="115844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2884668" y="13108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884332" y="14632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TextBox 105"/>
          <p:cNvSpPr txBox="1"/>
          <p:nvPr/>
        </p:nvSpPr>
        <p:spPr>
          <a:xfrm>
            <a:off x="2861028" y="1269428"/>
            <a:ext cx="255987" cy="246221"/>
          </a:xfrm>
          <a:prstGeom prst="rect">
            <a:avLst/>
          </a:prstGeom>
          <a:noFill/>
        </p:spPr>
        <p:txBody>
          <a:bodyPr wrap="none" rtlCol="0">
            <a:spAutoFit/>
          </a:bodyPr>
          <a:lstStyle/>
          <a:p>
            <a:r>
              <a:rPr lang="en-US" sz="1000" dirty="0" smtClean="0"/>
              <a:t>1</a:t>
            </a:r>
            <a:endParaRPr lang="en-US" sz="1000" dirty="0"/>
          </a:p>
        </p:txBody>
      </p:sp>
      <p:sp>
        <p:nvSpPr>
          <p:cNvPr id="108" name="Oval 107"/>
          <p:cNvSpPr/>
          <p:nvPr/>
        </p:nvSpPr>
        <p:spPr>
          <a:xfrm>
            <a:off x="2884668" y="83266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9" name="TextBox 108"/>
          <p:cNvSpPr txBox="1"/>
          <p:nvPr/>
        </p:nvSpPr>
        <p:spPr>
          <a:xfrm>
            <a:off x="2862318" y="789444"/>
            <a:ext cx="255987" cy="246221"/>
          </a:xfrm>
          <a:prstGeom prst="rect">
            <a:avLst/>
          </a:prstGeom>
          <a:noFill/>
        </p:spPr>
        <p:txBody>
          <a:bodyPr wrap="none" rtlCol="0">
            <a:spAutoFit/>
          </a:bodyPr>
          <a:lstStyle/>
          <a:p>
            <a:r>
              <a:rPr lang="en-US" sz="1000" dirty="0" smtClean="0"/>
              <a:t>1</a:t>
            </a:r>
            <a:endParaRPr lang="en-US" sz="1000" dirty="0"/>
          </a:p>
        </p:txBody>
      </p:sp>
      <p:sp>
        <p:nvSpPr>
          <p:cNvPr id="110" name="TextBox 109"/>
          <p:cNvSpPr txBox="1"/>
          <p:nvPr/>
        </p:nvSpPr>
        <p:spPr>
          <a:xfrm>
            <a:off x="2863185" y="1428623"/>
            <a:ext cx="255987" cy="246221"/>
          </a:xfrm>
          <a:prstGeom prst="rect">
            <a:avLst/>
          </a:prstGeom>
          <a:noFill/>
        </p:spPr>
        <p:txBody>
          <a:bodyPr wrap="none" rtlCol="0">
            <a:spAutoFit/>
          </a:bodyPr>
          <a:lstStyle/>
          <a:p>
            <a:r>
              <a:rPr lang="en-US" sz="1000" dirty="0" smtClean="0"/>
              <a:t>1</a:t>
            </a:r>
            <a:endParaRPr lang="en-US" sz="1000" dirty="0"/>
          </a:p>
        </p:txBody>
      </p:sp>
      <p:sp>
        <p:nvSpPr>
          <p:cNvPr id="111" name="TextBox 110"/>
          <p:cNvSpPr txBox="1"/>
          <p:nvPr/>
        </p:nvSpPr>
        <p:spPr>
          <a:xfrm>
            <a:off x="2862318" y="957111"/>
            <a:ext cx="255987" cy="246221"/>
          </a:xfrm>
          <a:prstGeom prst="rect">
            <a:avLst/>
          </a:prstGeom>
          <a:noFill/>
        </p:spPr>
        <p:txBody>
          <a:bodyPr wrap="none" rtlCol="0">
            <a:spAutoFit/>
          </a:bodyPr>
          <a:lstStyle/>
          <a:p>
            <a:r>
              <a:rPr lang="en-US" sz="1000" dirty="0"/>
              <a:t>0</a:t>
            </a:r>
          </a:p>
        </p:txBody>
      </p:sp>
      <p:sp>
        <p:nvSpPr>
          <p:cNvPr id="119" name="TextBox 118"/>
          <p:cNvSpPr txBox="1"/>
          <p:nvPr/>
        </p:nvSpPr>
        <p:spPr>
          <a:xfrm>
            <a:off x="2855661" y="1109511"/>
            <a:ext cx="255987" cy="246221"/>
          </a:xfrm>
          <a:prstGeom prst="rect">
            <a:avLst/>
          </a:prstGeom>
          <a:noFill/>
        </p:spPr>
        <p:txBody>
          <a:bodyPr wrap="none" rtlCol="0">
            <a:spAutoFit/>
          </a:bodyPr>
          <a:lstStyle/>
          <a:p>
            <a:r>
              <a:rPr lang="en-US" sz="1000" dirty="0" smtClean="0"/>
              <a:t>0</a:t>
            </a:r>
            <a:endParaRPr lang="en-US" sz="1000" dirty="0"/>
          </a:p>
        </p:txBody>
      </p:sp>
      <p:sp>
        <p:nvSpPr>
          <p:cNvPr id="120" name="Oval 119"/>
          <p:cNvSpPr/>
          <p:nvPr/>
        </p:nvSpPr>
        <p:spPr>
          <a:xfrm>
            <a:off x="2883460" y="16265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a:off x="2862313" y="1570074"/>
            <a:ext cx="255987" cy="246221"/>
          </a:xfrm>
          <a:prstGeom prst="rect">
            <a:avLst/>
          </a:prstGeom>
          <a:noFill/>
        </p:spPr>
        <p:txBody>
          <a:bodyPr wrap="none" rtlCol="0">
            <a:spAutoFit/>
          </a:bodyPr>
          <a:lstStyle/>
          <a:p>
            <a:r>
              <a:rPr lang="en-US" sz="1000" dirty="0"/>
              <a:t>0</a:t>
            </a:r>
          </a:p>
        </p:txBody>
      </p:sp>
      <p:sp>
        <p:nvSpPr>
          <p:cNvPr id="122" name="TextBox 121"/>
          <p:cNvSpPr txBox="1"/>
          <p:nvPr/>
        </p:nvSpPr>
        <p:spPr>
          <a:xfrm>
            <a:off x="3151737" y="1855046"/>
            <a:ext cx="437702" cy="246221"/>
          </a:xfrm>
          <a:prstGeom prst="rect">
            <a:avLst/>
          </a:prstGeom>
          <a:noFill/>
        </p:spPr>
        <p:txBody>
          <a:bodyPr wrap="none" rtlCol="0">
            <a:spAutoFit/>
          </a:bodyPr>
          <a:lstStyle/>
          <a:p>
            <a:r>
              <a:rPr lang="en-US" sz="1000" dirty="0"/>
              <a:t>x</a:t>
            </a:r>
            <a:r>
              <a:rPr lang="en-US" sz="1000" dirty="0" smtClean="0"/>
              <a:t>=-1</a:t>
            </a:r>
            <a:endParaRPr lang="en-US" sz="1000" dirty="0"/>
          </a:p>
        </p:txBody>
      </p:sp>
      <p:sp>
        <p:nvSpPr>
          <p:cNvPr id="123" name="TextBox 122"/>
          <p:cNvSpPr txBox="1"/>
          <p:nvPr/>
        </p:nvSpPr>
        <p:spPr>
          <a:xfrm>
            <a:off x="2811869" y="1862437"/>
            <a:ext cx="437702" cy="246221"/>
          </a:xfrm>
          <a:prstGeom prst="rect">
            <a:avLst/>
          </a:prstGeom>
          <a:noFill/>
        </p:spPr>
        <p:txBody>
          <a:bodyPr wrap="none" rtlCol="0">
            <a:spAutoFit/>
          </a:bodyPr>
          <a:lstStyle/>
          <a:p>
            <a:r>
              <a:rPr lang="en-US" sz="1000" dirty="0"/>
              <a:t>x</a:t>
            </a:r>
            <a:r>
              <a:rPr lang="en-US" sz="1000" dirty="0" smtClean="0"/>
              <a:t>=-2</a:t>
            </a:r>
            <a:endParaRPr lang="en-US" sz="1000" dirty="0"/>
          </a:p>
        </p:txBody>
      </p:sp>
      <p:cxnSp>
        <p:nvCxnSpPr>
          <p:cNvPr id="107" name="Straight Connector 106"/>
          <p:cNvCxnSpPr/>
          <p:nvPr/>
        </p:nvCxnSpPr>
        <p:spPr>
          <a:xfrm>
            <a:off x="3369752" y="2518208"/>
            <a:ext cx="438970" cy="446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3369752" y="2518208"/>
            <a:ext cx="0" cy="49829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2963823" y="3037522"/>
            <a:ext cx="41750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2963823" y="3027455"/>
            <a:ext cx="0" cy="25716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2577614" y="3284618"/>
            <a:ext cx="386209"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flipV="1">
            <a:off x="2572687" y="2288279"/>
            <a:ext cx="10948" cy="107298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H="1" flipV="1">
            <a:off x="5156329" y="2288279"/>
            <a:ext cx="10948" cy="107298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3825903" y="4805607"/>
            <a:ext cx="15163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V="1">
            <a:off x="3820869" y="3724357"/>
            <a:ext cx="0" cy="1081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3820869" y="3951607"/>
            <a:ext cx="317332"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3601474" y="3732627"/>
            <a:ext cx="255987" cy="246221"/>
          </a:xfrm>
          <a:prstGeom prst="rect">
            <a:avLst/>
          </a:prstGeom>
          <a:noFill/>
        </p:spPr>
        <p:txBody>
          <a:bodyPr wrap="none" rtlCol="0">
            <a:spAutoFit/>
          </a:bodyPr>
          <a:lstStyle/>
          <a:p>
            <a:r>
              <a:rPr lang="en-US" sz="1000" dirty="0" smtClean="0"/>
              <a:t>1</a:t>
            </a:r>
            <a:endParaRPr lang="en-US" sz="1000" dirty="0"/>
          </a:p>
        </p:txBody>
      </p:sp>
      <p:sp>
        <p:nvSpPr>
          <p:cNvPr id="133" name="TextBox 132"/>
          <p:cNvSpPr txBox="1"/>
          <p:nvPr/>
        </p:nvSpPr>
        <p:spPr>
          <a:xfrm>
            <a:off x="3611550" y="4581284"/>
            <a:ext cx="255987" cy="246221"/>
          </a:xfrm>
          <a:prstGeom prst="rect">
            <a:avLst/>
          </a:prstGeom>
          <a:noFill/>
        </p:spPr>
        <p:txBody>
          <a:bodyPr wrap="none" rtlCol="0">
            <a:spAutoFit/>
          </a:bodyPr>
          <a:lstStyle/>
          <a:p>
            <a:r>
              <a:rPr lang="en-US" sz="1000" dirty="0"/>
              <a:t>0</a:t>
            </a:r>
          </a:p>
        </p:txBody>
      </p:sp>
      <p:cxnSp>
        <p:nvCxnSpPr>
          <p:cNvPr id="134" name="Straight Connector 133"/>
          <p:cNvCxnSpPr/>
          <p:nvPr/>
        </p:nvCxnSpPr>
        <p:spPr>
          <a:xfrm>
            <a:off x="4138201" y="3951607"/>
            <a:ext cx="0" cy="629677"/>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4138201" y="4553793"/>
            <a:ext cx="642867"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4776350" y="4547564"/>
            <a:ext cx="0" cy="165108"/>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4781068" y="4712672"/>
            <a:ext cx="386209" cy="0"/>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a:xfrm flipH="1">
            <a:off x="2353738" y="4805607"/>
            <a:ext cx="14671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3369752" y="3951607"/>
            <a:ext cx="438970" cy="4461"/>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3369752" y="3951607"/>
            <a:ext cx="11579" cy="629677"/>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2963823" y="4562359"/>
            <a:ext cx="417508"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2577614" y="4718017"/>
            <a:ext cx="386209" cy="0"/>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flipH="1" flipV="1">
            <a:off x="2572687" y="3721678"/>
            <a:ext cx="10948" cy="107298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H="1" flipV="1">
            <a:off x="5156329" y="3721678"/>
            <a:ext cx="10948" cy="107298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2963823" y="4559386"/>
            <a:ext cx="0" cy="165108"/>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781068" y="3365081"/>
            <a:ext cx="355611" cy="246221"/>
          </a:xfrm>
          <a:prstGeom prst="rect">
            <a:avLst/>
          </a:prstGeom>
          <a:noFill/>
        </p:spPr>
        <p:txBody>
          <a:bodyPr wrap="none" rtlCol="0">
            <a:spAutoFit/>
          </a:bodyPr>
          <a:lstStyle/>
          <a:p>
            <a:r>
              <a:rPr lang="en-US" sz="1000" dirty="0" err="1" smtClean="0"/>
              <a:t>cM</a:t>
            </a:r>
            <a:endParaRPr lang="en-US" sz="1000" dirty="0"/>
          </a:p>
        </p:txBody>
      </p:sp>
      <p:sp>
        <p:nvSpPr>
          <p:cNvPr id="147" name="TextBox 146"/>
          <p:cNvSpPr txBox="1"/>
          <p:nvPr/>
        </p:nvSpPr>
        <p:spPr>
          <a:xfrm>
            <a:off x="4780810" y="4805607"/>
            <a:ext cx="355611" cy="246221"/>
          </a:xfrm>
          <a:prstGeom prst="rect">
            <a:avLst/>
          </a:prstGeom>
          <a:noFill/>
        </p:spPr>
        <p:txBody>
          <a:bodyPr wrap="none" rtlCol="0">
            <a:spAutoFit/>
          </a:bodyPr>
          <a:lstStyle/>
          <a:p>
            <a:r>
              <a:rPr lang="en-US" sz="1000" dirty="0" err="1" smtClean="0"/>
              <a:t>cM</a:t>
            </a:r>
            <a:endParaRPr lang="en-US" sz="1000" dirty="0"/>
          </a:p>
        </p:txBody>
      </p:sp>
      <p:sp>
        <p:nvSpPr>
          <p:cNvPr id="19" name="TextBox 18"/>
          <p:cNvSpPr txBox="1"/>
          <p:nvPr/>
        </p:nvSpPr>
        <p:spPr>
          <a:xfrm>
            <a:off x="1379399" y="2729745"/>
            <a:ext cx="583073" cy="307777"/>
          </a:xfrm>
          <a:prstGeom prst="rect">
            <a:avLst/>
          </a:prstGeom>
          <a:noFill/>
        </p:spPr>
        <p:txBody>
          <a:bodyPr wrap="none" rtlCol="0">
            <a:spAutoFit/>
          </a:bodyPr>
          <a:lstStyle/>
          <a:p>
            <a:r>
              <a:rPr lang="en-US" i="1" dirty="0" smtClean="0"/>
              <a:t>iHH</a:t>
            </a:r>
            <a:r>
              <a:rPr lang="en-US" i="1" baseline="-25000" dirty="0" smtClean="0"/>
              <a:t>1</a:t>
            </a:r>
            <a:endParaRPr lang="en-US" i="1" baseline="-25000" dirty="0"/>
          </a:p>
        </p:txBody>
      </p:sp>
      <p:sp>
        <p:nvSpPr>
          <p:cNvPr id="148" name="TextBox 147"/>
          <p:cNvSpPr txBox="1"/>
          <p:nvPr/>
        </p:nvSpPr>
        <p:spPr>
          <a:xfrm>
            <a:off x="1393195" y="4075555"/>
            <a:ext cx="583073" cy="307777"/>
          </a:xfrm>
          <a:prstGeom prst="rect">
            <a:avLst/>
          </a:prstGeom>
          <a:noFill/>
        </p:spPr>
        <p:txBody>
          <a:bodyPr wrap="none" rtlCol="0">
            <a:spAutoFit/>
          </a:bodyPr>
          <a:lstStyle/>
          <a:p>
            <a:r>
              <a:rPr lang="en-US" i="1" dirty="0" smtClean="0"/>
              <a:t>iHH</a:t>
            </a:r>
            <a:r>
              <a:rPr lang="en-US" i="1" baseline="-25000" dirty="0" smtClean="0"/>
              <a:t>0</a:t>
            </a:r>
            <a:endParaRPr lang="en-US" i="1" baseline="-25000" dirty="0"/>
          </a:p>
        </p:txBody>
      </p:sp>
      <p:sp>
        <p:nvSpPr>
          <p:cNvPr id="20" name="Rectangle 19"/>
          <p:cNvSpPr/>
          <p:nvPr/>
        </p:nvSpPr>
        <p:spPr>
          <a:xfrm>
            <a:off x="3369752" y="2518208"/>
            <a:ext cx="438970" cy="85400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Rectangle 141"/>
          <p:cNvSpPr/>
          <p:nvPr/>
        </p:nvSpPr>
        <p:spPr>
          <a:xfrm>
            <a:off x="2942361" y="3037522"/>
            <a:ext cx="427391" cy="339146"/>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2577614" y="3250258"/>
            <a:ext cx="364747" cy="12195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149"/>
          <p:cNvSpPr/>
          <p:nvPr/>
        </p:nvSpPr>
        <p:spPr>
          <a:xfrm>
            <a:off x="3820869" y="2518212"/>
            <a:ext cx="317332" cy="85400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Rectangle 150"/>
          <p:cNvSpPr/>
          <p:nvPr/>
        </p:nvSpPr>
        <p:spPr>
          <a:xfrm>
            <a:off x="4138200" y="2823258"/>
            <a:ext cx="642867" cy="54895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Rectangle 151"/>
          <p:cNvSpPr/>
          <p:nvPr/>
        </p:nvSpPr>
        <p:spPr>
          <a:xfrm>
            <a:off x="4788164" y="3182178"/>
            <a:ext cx="364747" cy="190034"/>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1976269" y="2863220"/>
            <a:ext cx="117546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3" name="Rectangle 152"/>
          <p:cNvSpPr/>
          <p:nvPr/>
        </p:nvSpPr>
        <p:spPr>
          <a:xfrm>
            <a:off x="3369752" y="3956332"/>
            <a:ext cx="438970" cy="854000"/>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p:cNvSpPr/>
          <p:nvPr/>
        </p:nvSpPr>
        <p:spPr>
          <a:xfrm>
            <a:off x="2963823" y="4570335"/>
            <a:ext cx="405929" cy="246221"/>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p:cNvSpPr/>
          <p:nvPr/>
        </p:nvSpPr>
        <p:spPr>
          <a:xfrm>
            <a:off x="2594584" y="4693445"/>
            <a:ext cx="358726" cy="123111"/>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ectangle 155"/>
          <p:cNvSpPr/>
          <p:nvPr/>
        </p:nvSpPr>
        <p:spPr>
          <a:xfrm>
            <a:off x="3828130" y="3951607"/>
            <a:ext cx="310070" cy="854000"/>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ectangle 156"/>
          <p:cNvSpPr/>
          <p:nvPr/>
        </p:nvSpPr>
        <p:spPr>
          <a:xfrm>
            <a:off x="4157454" y="4558508"/>
            <a:ext cx="604254" cy="247099"/>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Rectangle 157"/>
          <p:cNvSpPr/>
          <p:nvPr/>
        </p:nvSpPr>
        <p:spPr>
          <a:xfrm>
            <a:off x="4761708" y="4671547"/>
            <a:ext cx="402170" cy="123111"/>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9" name="Straight Arrow Connector 158"/>
          <p:cNvCxnSpPr/>
          <p:nvPr/>
        </p:nvCxnSpPr>
        <p:spPr>
          <a:xfrm flipH="1">
            <a:off x="1976268" y="4252824"/>
            <a:ext cx="117546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641576" y="5234644"/>
            <a:ext cx="2368653" cy="523220"/>
          </a:xfrm>
          <a:prstGeom prst="rect">
            <a:avLst/>
          </a:prstGeom>
          <a:noFill/>
        </p:spPr>
        <p:txBody>
          <a:bodyPr wrap="none" rtlCol="0">
            <a:spAutoFit/>
          </a:bodyPr>
          <a:lstStyle/>
          <a:p>
            <a:pPr algn="ctr"/>
            <a:r>
              <a:rPr lang="en-US" dirty="0" smtClean="0"/>
              <a:t>Integrated haplotype score:</a:t>
            </a:r>
          </a:p>
          <a:p>
            <a:pPr algn="ctr"/>
            <a:r>
              <a:rPr lang="en-US" i="1" dirty="0" err="1" smtClean="0"/>
              <a:t>iHs</a:t>
            </a:r>
            <a:r>
              <a:rPr lang="en-US" i="1" dirty="0" smtClean="0"/>
              <a:t> = </a:t>
            </a:r>
            <a:r>
              <a:rPr lang="en-US" i="1" dirty="0" err="1" smtClean="0"/>
              <a:t>ln</a:t>
            </a:r>
            <a:r>
              <a:rPr lang="en-US" i="1" dirty="0" smtClean="0"/>
              <a:t>(iHH</a:t>
            </a:r>
            <a:r>
              <a:rPr lang="en-US" i="1" baseline="-25000" dirty="0" smtClean="0"/>
              <a:t>1</a:t>
            </a:r>
            <a:r>
              <a:rPr lang="en-US" i="1" dirty="0" smtClean="0"/>
              <a:t>/iHH</a:t>
            </a:r>
            <a:r>
              <a:rPr lang="en-US" i="1" baseline="-25000" dirty="0" smtClean="0"/>
              <a:t>0</a:t>
            </a:r>
            <a:r>
              <a:rPr lang="en-US" i="1" dirty="0" smtClean="0"/>
              <a:t>)</a:t>
            </a:r>
            <a:endParaRPr lang="en-US" i="1" dirty="0"/>
          </a:p>
        </p:txBody>
      </p:sp>
      <p:cxnSp>
        <p:nvCxnSpPr>
          <p:cNvPr id="8" name="Straight Arrow Connector 7"/>
          <p:cNvCxnSpPr>
            <a:stCxn id="9" idx="2"/>
          </p:cNvCxnSpPr>
          <p:nvPr/>
        </p:nvCxnSpPr>
        <p:spPr>
          <a:xfrm>
            <a:off x="3825903" y="5757864"/>
            <a:ext cx="2227" cy="3515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180851" y="6142221"/>
            <a:ext cx="3827114" cy="523220"/>
          </a:xfrm>
          <a:prstGeom prst="rect">
            <a:avLst/>
          </a:prstGeom>
          <a:noFill/>
        </p:spPr>
        <p:txBody>
          <a:bodyPr wrap="none" rtlCol="0">
            <a:spAutoFit/>
          </a:bodyPr>
          <a:lstStyle/>
          <a:p>
            <a:r>
              <a:rPr lang="en-US" dirty="0" smtClean="0"/>
              <a:t>Genome-wide normalization in frequency bins</a:t>
            </a:r>
          </a:p>
          <a:p>
            <a:r>
              <a:rPr lang="en-US" dirty="0" smtClean="0"/>
              <a:t>(to mean=0 and </a:t>
            </a:r>
            <a:r>
              <a:rPr lang="en-US" dirty="0" err="1" smtClean="0"/>
              <a:t>sd</a:t>
            </a:r>
            <a:r>
              <a:rPr lang="en-US" dirty="0" smtClean="0"/>
              <a:t>=1)</a:t>
            </a:r>
            <a:endParaRPr lang="en-US" dirty="0"/>
          </a:p>
        </p:txBody>
      </p:sp>
      <p:sp>
        <p:nvSpPr>
          <p:cNvPr id="160" name="TextBox 159"/>
          <p:cNvSpPr txBox="1"/>
          <p:nvPr/>
        </p:nvSpPr>
        <p:spPr>
          <a:xfrm>
            <a:off x="5670867" y="2857618"/>
            <a:ext cx="3437885" cy="307777"/>
          </a:xfrm>
          <a:prstGeom prst="rect">
            <a:avLst/>
          </a:prstGeom>
          <a:noFill/>
        </p:spPr>
        <p:txBody>
          <a:bodyPr wrap="none" rtlCol="0">
            <a:spAutoFit/>
          </a:bodyPr>
          <a:lstStyle/>
          <a:p>
            <a:r>
              <a:rPr lang="en-US" dirty="0" smtClean="0"/>
              <a:t>Integrated haplotype </a:t>
            </a:r>
            <a:r>
              <a:rPr lang="en-US" dirty="0" err="1" smtClean="0"/>
              <a:t>homozygosity</a:t>
            </a:r>
            <a:r>
              <a:rPr lang="en-US" dirty="0" smtClean="0"/>
              <a:t> (</a:t>
            </a:r>
            <a:r>
              <a:rPr lang="en-US" i="1" dirty="0" err="1" smtClean="0"/>
              <a:t>iHH</a:t>
            </a:r>
            <a:r>
              <a:rPr lang="en-US" dirty="0" smtClean="0"/>
              <a:t>)</a:t>
            </a:r>
            <a:endParaRPr lang="en-US" dirty="0"/>
          </a:p>
        </p:txBody>
      </p:sp>
    </p:spTree>
    <p:extLst>
      <p:ext uri="{BB962C8B-B14F-4D97-AF65-F5344CB8AC3E}">
        <p14:creationId xmlns:p14="http://schemas.microsoft.com/office/powerpoint/2010/main" val="228806284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11"/>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a:solidFill>
                  <a:schemeClr val="dk1"/>
                </a:solidFill>
                <a:latin typeface="Arial"/>
                <a:ea typeface="Arial"/>
                <a:cs typeface="Arial"/>
                <a:sym typeface="Arial"/>
                <a:rtl val="0"/>
              </a:rPr>
              <a:t>Natural selection</a:t>
            </a:r>
          </a:p>
        </p:txBody>
      </p:sp>
      <p:sp>
        <p:nvSpPr>
          <p:cNvPr id="51" name="Shape 51"/>
          <p:cNvSpPr txBox="1">
            <a:spLocks noGrp="1"/>
          </p:cNvSpPr>
          <p:nvPr>
            <p:ph type="body" idx="1"/>
          </p:nvPr>
        </p:nvSpPr>
        <p:spPr>
          <a:xfrm>
            <a:off x="457200" y="895100"/>
            <a:ext cx="8229600" cy="1317675"/>
          </a:xfrm>
          <a:prstGeom prst="rect">
            <a:avLst/>
          </a:prstGeom>
          <a:noFill/>
          <a:ln>
            <a:noFill/>
          </a:ln>
        </p:spPr>
        <p:txBody>
          <a:bodyPr lIns="91425" tIns="91425" rIns="91425" bIns="91425" anchor="t" anchorCtr="0">
            <a:noAutofit/>
          </a:bodyPr>
          <a:lstStyle/>
          <a:p>
            <a:pPr marL="342900" marR="0" lvl="0" indent="-139700" algn="l" rtl="0">
              <a:lnSpc>
                <a:spcPct val="100000"/>
              </a:lnSpc>
              <a:spcBef>
                <a:spcPts val="0"/>
              </a:spcBef>
              <a:spcAft>
                <a:spcPts val="0"/>
              </a:spcAft>
              <a:buClr>
                <a:schemeClr val="dk1"/>
              </a:buClr>
              <a:buSzPct val="25000"/>
              <a:buFont typeface="Arial"/>
              <a:buNone/>
            </a:pPr>
            <a:r>
              <a:rPr lang="en-US" sz="1800" b="0" i="0" u="none" strike="noStrike" cap="none" baseline="0" dirty="0">
                <a:solidFill>
                  <a:schemeClr val="dk1"/>
                </a:solidFill>
                <a:latin typeface="Arial"/>
                <a:ea typeface="Arial"/>
                <a:cs typeface="Arial"/>
                <a:sym typeface="Arial"/>
                <a:rtl val="0"/>
              </a:rPr>
              <a:t>Heritable traits that increase the fitness of the become more </a:t>
            </a:r>
            <a:r>
              <a:rPr lang="en-US" sz="1800" b="0" i="0" u="none" strike="noStrike" cap="none" baseline="0" dirty="0" smtClean="0">
                <a:solidFill>
                  <a:schemeClr val="dk1"/>
                </a:solidFill>
                <a:latin typeface="Arial"/>
                <a:ea typeface="Arial"/>
                <a:cs typeface="Arial"/>
                <a:sym typeface="Arial"/>
                <a:rtl val="0"/>
              </a:rPr>
              <a:t>common.</a:t>
            </a:r>
            <a:endParaRPr lang="en-US" sz="1800" b="0" i="0" u="none" strike="noStrike" cap="none" baseline="0" dirty="0">
              <a:solidFill>
                <a:schemeClr val="dk1"/>
              </a:solidFill>
              <a:latin typeface="Arial"/>
              <a:ea typeface="Arial"/>
              <a:cs typeface="Arial"/>
              <a:sym typeface="Arial"/>
              <a:rtl val="0"/>
            </a:endParaRPr>
          </a:p>
          <a:p>
            <a:pPr marL="342900" marR="0" lvl="0" indent="-13970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457200" marR="0" lvl="0" indent="-342900" algn="l" rtl="0">
              <a:lnSpc>
                <a:spcPct val="100000"/>
              </a:lnSpc>
              <a:spcBef>
                <a:spcPts val="0"/>
              </a:spcBef>
              <a:spcAft>
                <a:spcPts val="0"/>
              </a:spcAft>
              <a:buClr>
                <a:schemeClr val="dk1"/>
              </a:buClr>
              <a:buSzPct val="100000"/>
              <a:buFont typeface="Arial"/>
              <a:buAutoNum type="arabicParenR"/>
            </a:pPr>
            <a:r>
              <a:rPr lang="en-US" sz="1800" b="0" i="0" u="none" strike="noStrike" cap="none" baseline="0" dirty="0">
                <a:solidFill>
                  <a:schemeClr val="dk1"/>
                </a:solidFill>
                <a:latin typeface="Arial"/>
                <a:ea typeface="Arial"/>
                <a:cs typeface="Arial"/>
                <a:sym typeface="Arial"/>
                <a:rtl val="0"/>
              </a:rPr>
              <a:t>Mutations arise randomly and evolve according to their effect on the fitness of the carrier</a:t>
            </a:r>
          </a:p>
          <a:p>
            <a:pPr marL="457200" marR="0" lvl="0" indent="-22860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457200" marR="0" lvl="0" indent="-22860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457200" marR="0" lvl="0" indent="-22860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p:txBody>
      </p:sp>
      <p:cxnSp>
        <p:nvCxnSpPr>
          <p:cNvPr id="3" name="Straight Arrow Connector 2"/>
          <p:cNvCxnSpPr/>
          <p:nvPr/>
        </p:nvCxnSpPr>
        <p:spPr>
          <a:xfrm flipH="1" flipV="1">
            <a:off x="2629648" y="2808941"/>
            <a:ext cx="29884" cy="2286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2644589" y="5094940"/>
            <a:ext cx="36605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375646" y="4876810"/>
            <a:ext cx="284515" cy="307777"/>
          </a:xfrm>
          <a:prstGeom prst="rect">
            <a:avLst/>
          </a:prstGeom>
          <a:noFill/>
        </p:spPr>
        <p:txBody>
          <a:bodyPr wrap="none" rtlCol="0">
            <a:spAutoFit/>
          </a:bodyPr>
          <a:lstStyle/>
          <a:p>
            <a:r>
              <a:rPr lang="en-US" dirty="0" smtClean="0"/>
              <a:t>0</a:t>
            </a:r>
            <a:endParaRPr lang="en-US" dirty="0"/>
          </a:p>
        </p:txBody>
      </p:sp>
      <p:sp>
        <p:nvSpPr>
          <p:cNvPr id="12" name="TextBox 11"/>
          <p:cNvSpPr txBox="1"/>
          <p:nvPr/>
        </p:nvSpPr>
        <p:spPr>
          <a:xfrm>
            <a:off x="2361336" y="2808941"/>
            <a:ext cx="284515" cy="307777"/>
          </a:xfrm>
          <a:prstGeom prst="rect">
            <a:avLst/>
          </a:prstGeom>
          <a:noFill/>
        </p:spPr>
        <p:txBody>
          <a:bodyPr wrap="none" rtlCol="0">
            <a:spAutoFit/>
          </a:bodyPr>
          <a:lstStyle/>
          <a:p>
            <a:r>
              <a:rPr lang="en-US" dirty="0"/>
              <a:t>1</a:t>
            </a:r>
          </a:p>
        </p:txBody>
      </p:sp>
      <p:sp>
        <p:nvSpPr>
          <p:cNvPr id="9" name="TextBox 8"/>
          <p:cNvSpPr txBox="1"/>
          <p:nvPr/>
        </p:nvSpPr>
        <p:spPr>
          <a:xfrm>
            <a:off x="1284943" y="3556000"/>
            <a:ext cx="1344705" cy="523220"/>
          </a:xfrm>
          <a:prstGeom prst="rect">
            <a:avLst/>
          </a:prstGeom>
          <a:noFill/>
        </p:spPr>
        <p:txBody>
          <a:bodyPr wrap="square" rtlCol="0">
            <a:spAutoFit/>
          </a:bodyPr>
          <a:lstStyle/>
          <a:p>
            <a:r>
              <a:rPr lang="en-US" dirty="0" smtClean="0"/>
              <a:t>Frequency in the population</a:t>
            </a:r>
          </a:p>
        </p:txBody>
      </p:sp>
      <p:sp>
        <p:nvSpPr>
          <p:cNvPr id="14" name="TextBox 13"/>
          <p:cNvSpPr txBox="1"/>
          <p:nvPr/>
        </p:nvSpPr>
        <p:spPr>
          <a:xfrm>
            <a:off x="4153647" y="5402717"/>
            <a:ext cx="717174" cy="307777"/>
          </a:xfrm>
          <a:prstGeom prst="rect">
            <a:avLst/>
          </a:prstGeom>
          <a:noFill/>
        </p:spPr>
        <p:txBody>
          <a:bodyPr wrap="square" rtlCol="0">
            <a:spAutoFit/>
          </a:bodyPr>
          <a:lstStyle/>
          <a:p>
            <a:r>
              <a:rPr lang="en-US" dirty="0" smtClean="0"/>
              <a:t>Time</a:t>
            </a:r>
          </a:p>
        </p:txBody>
      </p:sp>
      <p:cxnSp>
        <p:nvCxnSpPr>
          <p:cNvPr id="11" name="Straight Connector 10"/>
          <p:cNvCxnSpPr/>
          <p:nvPr/>
        </p:nvCxnSpPr>
        <p:spPr>
          <a:xfrm flipV="1">
            <a:off x="2868706" y="4876810"/>
            <a:ext cx="209176" cy="2181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077882" y="4876810"/>
            <a:ext cx="38847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466353" y="4658680"/>
            <a:ext cx="38847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466353" y="4876810"/>
            <a:ext cx="328705" cy="227083"/>
          </a:xfrm>
          <a:prstGeom prst="line">
            <a:avLst/>
          </a:prstGeom>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55635" y="5103893"/>
            <a:ext cx="449061" cy="307777"/>
          </a:xfrm>
          <a:prstGeom prst="rect">
            <a:avLst/>
          </a:prstGeom>
          <a:noFill/>
        </p:spPr>
        <p:txBody>
          <a:bodyPr wrap="none" rtlCol="0">
            <a:spAutoFit/>
          </a:bodyPr>
          <a:lstStyle/>
          <a:p>
            <a:r>
              <a:rPr lang="en-US" dirty="0"/>
              <a:t>t</a:t>
            </a:r>
            <a:r>
              <a:rPr lang="en-US" dirty="0" smtClean="0"/>
              <a:t>=T</a:t>
            </a:r>
            <a:endParaRPr lang="en-US" dirty="0"/>
          </a:p>
        </p:txBody>
      </p:sp>
      <p:sp>
        <p:nvSpPr>
          <p:cNvPr id="26" name="TextBox 25"/>
          <p:cNvSpPr txBox="1"/>
          <p:nvPr/>
        </p:nvSpPr>
        <p:spPr>
          <a:xfrm>
            <a:off x="3796121" y="2351751"/>
            <a:ext cx="1651727" cy="307777"/>
          </a:xfrm>
          <a:prstGeom prst="rect">
            <a:avLst/>
          </a:prstGeom>
          <a:noFill/>
        </p:spPr>
        <p:txBody>
          <a:bodyPr wrap="none" rtlCol="0">
            <a:spAutoFit/>
          </a:bodyPr>
          <a:lstStyle/>
          <a:p>
            <a:r>
              <a:rPr lang="en-US" dirty="0" smtClean="0"/>
              <a:t>Negative selection</a:t>
            </a:r>
            <a:endParaRPr lang="en-US" dirty="0"/>
          </a:p>
        </p:txBody>
      </p:sp>
      <p:cxnSp>
        <p:nvCxnSpPr>
          <p:cNvPr id="32" name="Straight Connector 31"/>
          <p:cNvCxnSpPr/>
          <p:nvPr/>
        </p:nvCxnSpPr>
        <p:spPr>
          <a:xfrm flipV="1">
            <a:off x="3077882" y="2813417"/>
            <a:ext cx="0" cy="2281523"/>
          </a:xfrm>
          <a:prstGeom prst="line">
            <a:avLst/>
          </a:prstGeom>
          <a:ln w="12700" cmpd="sng">
            <a:prstDash val="sysDash"/>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2660161" y="3003176"/>
            <a:ext cx="3644384" cy="0"/>
          </a:xfrm>
          <a:prstGeom prst="line">
            <a:avLst/>
          </a:prstGeom>
          <a:ln w="12700" cmpd="sng">
            <a:prstDash val="sysDash"/>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3857812" y="4646748"/>
            <a:ext cx="654422" cy="11932"/>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4512234" y="4658680"/>
            <a:ext cx="654422" cy="218130"/>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5127813" y="4658680"/>
            <a:ext cx="654422" cy="21813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6304545" y="2816686"/>
            <a:ext cx="0" cy="2281523"/>
          </a:xfrm>
          <a:prstGeom prst="line">
            <a:avLst/>
          </a:prstGeom>
          <a:ln w="12700" cmpd="sng">
            <a:prstDash val="sysDash"/>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6146510" y="5094940"/>
            <a:ext cx="941283" cy="307777"/>
          </a:xfrm>
          <a:prstGeom prst="rect">
            <a:avLst/>
          </a:prstGeom>
          <a:noFill/>
        </p:spPr>
        <p:txBody>
          <a:bodyPr wrap="none" rtlCol="0">
            <a:spAutoFit/>
          </a:bodyPr>
          <a:lstStyle/>
          <a:p>
            <a:r>
              <a:rPr lang="en-US" dirty="0"/>
              <a:t>t</a:t>
            </a:r>
            <a:r>
              <a:rPr lang="en-US" dirty="0" smtClean="0"/>
              <a:t>=present</a:t>
            </a:r>
            <a:endParaRPr lang="en-US" dirty="0"/>
          </a:p>
        </p:txBody>
      </p:sp>
      <p:cxnSp>
        <p:nvCxnSpPr>
          <p:cNvPr id="70" name="Straight Connector 69"/>
          <p:cNvCxnSpPr/>
          <p:nvPr/>
        </p:nvCxnSpPr>
        <p:spPr>
          <a:xfrm>
            <a:off x="5782235" y="4658680"/>
            <a:ext cx="522943" cy="11932"/>
          </a:xfrm>
          <a:prstGeom prst="line">
            <a:avLst/>
          </a:prstGeom>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3417475" y="5094940"/>
            <a:ext cx="1481658" cy="307777"/>
          </a:xfrm>
          <a:prstGeom prst="rect">
            <a:avLst/>
          </a:prstGeom>
          <a:noFill/>
        </p:spPr>
        <p:txBody>
          <a:bodyPr wrap="none" rtlCol="0">
            <a:spAutoFit/>
          </a:bodyPr>
          <a:lstStyle/>
          <a:p>
            <a:r>
              <a:rPr lang="en-US" dirty="0" smtClean="0"/>
              <a:t>(quick) Removal</a:t>
            </a:r>
            <a:endParaRPr lang="en-US" dirty="0"/>
          </a:p>
        </p:txBody>
      </p:sp>
      <p:sp>
        <p:nvSpPr>
          <p:cNvPr id="78" name="TextBox 77"/>
          <p:cNvSpPr txBox="1"/>
          <p:nvPr/>
        </p:nvSpPr>
        <p:spPr>
          <a:xfrm>
            <a:off x="6305178" y="4516723"/>
            <a:ext cx="1322022" cy="307777"/>
          </a:xfrm>
          <a:prstGeom prst="rect">
            <a:avLst/>
          </a:prstGeom>
          <a:noFill/>
        </p:spPr>
        <p:txBody>
          <a:bodyPr wrap="none" rtlCol="0">
            <a:spAutoFit/>
          </a:bodyPr>
          <a:lstStyle/>
          <a:p>
            <a:r>
              <a:rPr lang="en-US" dirty="0" smtClean="0"/>
              <a:t>Polymorphism</a:t>
            </a:r>
            <a:endParaRPr lang="en-US" dirty="0"/>
          </a:p>
        </p:txBody>
      </p:sp>
      <p:cxnSp>
        <p:nvCxnSpPr>
          <p:cNvPr id="38" name="Straight Connector 37"/>
          <p:cNvCxnSpPr/>
          <p:nvPr/>
        </p:nvCxnSpPr>
        <p:spPr>
          <a:xfrm flipV="1">
            <a:off x="3077882" y="4658680"/>
            <a:ext cx="388471" cy="21813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descr="Screen Shot 2016-02-28 at 8.46.4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7932" y="5630932"/>
            <a:ext cx="519759" cy="647700"/>
          </a:xfrm>
          <a:prstGeom prst="rect">
            <a:avLst/>
          </a:prstGeom>
        </p:spPr>
      </p:pic>
    </p:spTree>
    <p:extLst>
      <p:ext uri="{BB962C8B-B14F-4D97-AF65-F5344CB8AC3E}">
        <p14:creationId xmlns:p14="http://schemas.microsoft.com/office/powerpoint/2010/main" val="198329709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75384"/>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err="1" smtClean="0">
                <a:solidFill>
                  <a:schemeClr val="dk1"/>
                </a:solidFill>
              </a:rPr>
              <a:t>nSL</a:t>
            </a:r>
            <a:endParaRPr lang="en-US" sz="2800" b="1" dirty="0">
              <a:solidFill>
                <a:schemeClr val="dk1"/>
              </a:solidFill>
            </a:endParaRPr>
          </a:p>
        </p:txBody>
      </p:sp>
      <p:cxnSp>
        <p:nvCxnSpPr>
          <p:cNvPr id="58" name="Straight Connector 57"/>
          <p:cNvCxnSpPr/>
          <p:nvPr/>
        </p:nvCxnSpPr>
        <p:spPr>
          <a:xfrm>
            <a:off x="2141165" y="106519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1165" y="122295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141165" y="1377896"/>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141165" y="154161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141165" y="1699378"/>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Oval 65"/>
          <p:cNvSpPr/>
          <p:nvPr/>
        </p:nvSpPr>
        <p:spPr>
          <a:xfrm>
            <a:off x="3699838" y="98530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p:nvPr/>
        </p:nvSpPr>
        <p:spPr>
          <a:xfrm>
            <a:off x="3699670" y="11577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700006" y="13101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699670" y="14625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678110" y="953035"/>
            <a:ext cx="255987" cy="246221"/>
          </a:xfrm>
          <a:prstGeom prst="rect">
            <a:avLst/>
          </a:prstGeom>
          <a:noFill/>
        </p:spPr>
        <p:txBody>
          <a:bodyPr wrap="none" rtlCol="0">
            <a:spAutoFit/>
          </a:bodyPr>
          <a:lstStyle/>
          <a:p>
            <a:r>
              <a:rPr lang="en-US" sz="1000" dirty="0" smtClean="0"/>
              <a:t>1</a:t>
            </a:r>
            <a:endParaRPr lang="en-US" sz="1000" dirty="0"/>
          </a:p>
        </p:txBody>
      </p:sp>
      <p:sp>
        <p:nvSpPr>
          <p:cNvPr id="79" name="TextBox 78"/>
          <p:cNvSpPr txBox="1"/>
          <p:nvPr/>
        </p:nvSpPr>
        <p:spPr>
          <a:xfrm>
            <a:off x="3677238" y="1116384"/>
            <a:ext cx="255987" cy="246221"/>
          </a:xfrm>
          <a:prstGeom prst="rect">
            <a:avLst/>
          </a:prstGeom>
          <a:noFill/>
        </p:spPr>
        <p:txBody>
          <a:bodyPr wrap="none" rtlCol="0">
            <a:spAutoFit/>
          </a:bodyPr>
          <a:lstStyle/>
          <a:p>
            <a:r>
              <a:rPr lang="en-US" sz="1000" dirty="0" smtClean="0"/>
              <a:t>1</a:t>
            </a:r>
            <a:endParaRPr lang="en-US" sz="1000" dirty="0"/>
          </a:p>
        </p:txBody>
      </p:sp>
      <p:sp>
        <p:nvSpPr>
          <p:cNvPr id="112" name="TextBox 111"/>
          <p:cNvSpPr txBox="1"/>
          <p:nvPr/>
        </p:nvSpPr>
        <p:spPr>
          <a:xfrm>
            <a:off x="3676366" y="1268784"/>
            <a:ext cx="255987" cy="246221"/>
          </a:xfrm>
          <a:prstGeom prst="rect">
            <a:avLst/>
          </a:prstGeom>
          <a:noFill/>
        </p:spPr>
        <p:txBody>
          <a:bodyPr wrap="none" rtlCol="0">
            <a:spAutoFit/>
          </a:bodyPr>
          <a:lstStyle/>
          <a:p>
            <a:r>
              <a:rPr lang="en-US" sz="1000" dirty="0" smtClean="0"/>
              <a:t>1</a:t>
            </a:r>
            <a:endParaRPr lang="en-US" sz="1000" dirty="0"/>
          </a:p>
        </p:txBody>
      </p:sp>
      <p:sp>
        <p:nvSpPr>
          <p:cNvPr id="113" name="TextBox 112"/>
          <p:cNvSpPr txBox="1"/>
          <p:nvPr/>
        </p:nvSpPr>
        <p:spPr>
          <a:xfrm>
            <a:off x="3675494" y="1421184"/>
            <a:ext cx="255987" cy="246221"/>
          </a:xfrm>
          <a:prstGeom prst="rect">
            <a:avLst/>
          </a:prstGeom>
          <a:noFill/>
        </p:spPr>
        <p:txBody>
          <a:bodyPr wrap="none" rtlCol="0">
            <a:spAutoFit/>
          </a:bodyPr>
          <a:lstStyle/>
          <a:p>
            <a:r>
              <a:rPr lang="en-US" sz="1000" dirty="0" smtClean="0"/>
              <a:t>1</a:t>
            </a:r>
            <a:endParaRPr lang="en-US" sz="1000" dirty="0"/>
          </a:p>
        </p:txBody>
      </p:sp>
      <p:sp>
        <p:nvSpPr>
          <p:cNvPr id="115" name="Oval 114"/>
          <p:cNvSpPr/>
          <p:nvPr/>
        </p:nvSpPr>
        <p:spPr>
          <a:xfrm>
            <a:off x="3697455" y="1614998"/>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TextBox 113"/>
          <p:cNvSpPr txBox="1"/>
          <p:nvPr/>
        </p:nvSpPr>
        <p:spPr>
          <a:xfrm>
            <a:off x="3679395" y="1571202"/>
            <a:ext cx="255987" cy="246221"/>
          </a:xfrm>
          <a:prstGeom prst="rect">
            <a:avLst/>
          </a:prstGeom>
          <a:noFill/>
        </p:spPr>
        <p:txBody>
          <a:bodyPr wrap="none" rtlCol="0">
            <a:spAutoFit/>
          </a:bodyPr>
          <a:lstStyle/>
          <a:p>
            <a:r>
              <a:rPr lang="en-US" sz="1000" dirty="0"/>
              <a:t>0</a:t>
            </a:r>
          </a:p>
        </p:txBody>
      </p:sp>
      <p:cxnSp>
        <p:nvCxnSpPr>
          <p:cNvPr id="116" name="Straight Connector 115"/>
          <p:cNvCxnSpPr/>
          <p:nvPr/>
        </p:nvCxnSpPr>
        <p:spPr>
          <a:xfrm>
            <a:off x="2141333" y="911911"/>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3700006" y="83202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TextBox 117"/>
          <p:cNvSpPr txBox="1"/>
          <p:nvPr/>
        </p:nvSpPr>
        <p:spPr>
          <a:xfrm>
            <a:off x="3677656" y="788800"/>
            <a:ext cx="255987" cy="246221"/>
          </a:xfrm>
          <a:prstGeom prst="rect">
            <a:avLst/>
          </a:prstGeom>
          <a:noFill/>
        </p:spPr>
        <p:txBody>
          <a:bodyPr wrap="none" rtlCol="0">
            <a:spAutoFit/>
          </a:bodyPr>
          <a:lstStyle/>
          <a:p>
            <a:r>
              <a:rPr lang="en-US" sz="1000" dirty="0" smtClean="0"/>
              <a:t>1</a:t>
            </a:r>
            <a:endParaRPr lang="en-US" sz="1000" dirty="0"/>
          </a:p>
        </p:txBody>
      </p:sp>
      <p:sp>
        <p:nvSpPr>
          <p:cNvPr id="23" name="Oval 22"/>
          <p:cNvSpPr/>
          <p:nvPr/>
        </p:nvSpPr>
        <p:spPr>
          <a:xfrm>
            <a:off x="4043230" y="970799"/>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043062" y="114329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043398" y="129569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043062" y="14480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021502" y="938528"/>
            <a:ext cx="255987" cy="246221"/>
          </a:xfrm>
          <a:prstGeom prst="rect">
            <a:avLst/>
          </a:prstGeom>
          <a:noFill/>
        </p:spPr>
        <p:txBody>
          <a:bodyPr wrap="none" rtlCol="0">
            <a:spAutoFit/>
          </a:bodyPr>
          <a:lstStyle/>
          <a:p>
            <a:r>
              <a:rPr lang="en-US" sz="1000" dirty="0" smtClean="0"/>
              <a:t>1</a:t>
            </a:r>
            <a:endParaRPr lang="en-US" sz="1000" dirty="0"/>
          </a:p>
        </p:txBody>
      </p:sp>
      <p:sp>
        <p:nvSpPr>
          <p:cNvPr id="28" name="TextBox 27"/>
          <p:cNvSpPr txBox="1"/>
          <p:nvPr/>
        </p:nvSpPr>
        <p:spPr>
          <a:xfrm>
            <a:off x="4020630" y="1101877"/>
            <a:ext cx="255987" cy="246221"/>
          </a:xfrm>
          <a:prstGeom prst="rect">
            <a:avLst/>
          </a:prstGeom>
          <a:noFill/>
        </p:spPr>
        <p:txBody>
          <a:bodyPr wrap="none" rtlCol="0">
            <a:spAutoFit/>
          </a:bodyPr>
          <a:lstStyle/>
          <a:p>
            <a:r>
              <a:rPr lang="en-US" sz="1000" dirty="0" smtClean="0"/>
              <a:t>1</a:t>
            </a:r>
            <a:endParaRPr lang="en-US" sz="1000" dirty="0"/>
          </a:p>
        </p:txBody>
      </p:sp>
      <p:sp>
        <p:nvSpPr>
          <p:cNvPr id="29" name="TextBox 28"/>
          <p:cNvSpPr txBox="1"/>
          <p:nvPr/>
        </p:nvSpPr>
        <p:spPr>
          <a:xfrm>
            <a:off x="4019758" y="1254277"/>
            <a:ext cx="255987" cy="246221"/>
          </a:xfrm>
          <a:prstGeom prst="rect">
            <a:avLst/>
          </a:prstGeom>
          <a:noFill/>
        </p:spPr>
        <p:txBody>
          <a:bodyPr wrap="none" rtlCol="0">
            <a:spAutoFit/>
          </a:bodyPr>
          <a:lstStyle/>
          <a:p>
            <a:r>
              <a:rPr lang="en-US" sz="1000" dirty="0" smtClean="0"/>
              <a:t>1</a:t>
            </a:r>
            <a:endParaRPr lang="en-US" sz="1000" dirty="0"/>
          </a:p>
        </p:txBody>
      </p:sp>
      <p:sp>
        <p:nvSpPr>
          <p:cNvPr id="31" name="Oval 30"/>
          <p:cNvSpPr/>
          <p:nvPr/>
        </p:nvSpPr>
        <p:spPr>
          <a:xfrm>
            <a:off x="4040847" y="16004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022787" y="1556695"/>
            <a:ext cx="255987" cy="246221"/>
          </a:xfrm>
          <a:prstGeom prst="rect">
            <a:avLst/>
          </a:prstGeom>
          <a:noFill/>
        </p:spPr>
        <p:txBody>
          <a:bodyPr wrap="none" rtlCol="0">
            <a:spAutoFit/>
          </a:bodyPr>
          <a:lstStyle/>
          <a:p>
            <a:r>
              <a:rPr lang="en-US" sz="1000" dirty="0"/>
              <a:t>0</a:t>
            </a:r>
          </a:p>
        </p:txBody>
      </p:sp>
      <p:sp>
        <p:nvSpPr>
          <p:cNvPr id="33" name="Oval 32"/>
          <p:cNvSpPr/>
          <p:nvPr/>
        </p:nvSpPr>
        <p:spPr>
          <a:xfrm>
            <a:off x="4043398" y="817513"/>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4021048" y="774293"/>
            <a:ext cx="255987" cy="246221"/>
          </a:xfrm>
          <a:prstGeom prst="rect">
            <a:avLst/>
          </a:prstGeom>
          <a:noFill/>
        </p:spPr>
        <p:txBody>
          <a:bodyPr wrap="none" rtlCol="0">
            <a:spAutoFit/>
          </a:bodyPr>
          <a:lstStyle/>
          <a:p>
            <a:r>
              <a:rPr lang="en-US" sz="1000" dirty="0" smtClean="0"/>
              <a:t>1</a:t>
            </a:r>
            <a:endParaRPr lang="en-US" sz="1000" dirty="0"/>
          </a:p>
        </p:txBody>
      </p:sp>
      <p:sp>
        <p:nvSpPr>
          <p:cNvPr id="35" name="TextBox 34"/>
          <p:cNvSpPr txBox="1"/>
          <p:nvPr/>
        </p:nvSpPr>
        <p:spPr>
          <a:xfrm>
            <a:off x="4021915" y="1413472"/>
            <a:ext cx="255987" cy="246221"/>
          </a:xfrm>
          <a:prstGeom prst="rect">
            <a:avLst/>
          </a:prstGeom>
          <a:noFill/>
        </p:spPr>
        <p:txBody>
          <a:bodyPr wrap="none" rtlCol="0">
            <a:spAutoFit/>
          </a:bodyPr>
          <a:lstStyle/>
          <a:p>
            <a:r>
              <a:rPr lang="en-US" sz="1000" dirty="0"/>
              <a:t>0</a:t>
            </a:r>
          </a:p>
        </p:txBody>
      </p:sp>
      <p:sp>
        <p:nvSpPr>
          <p:cNvPr id="2" name="Rectangle 1"/>
          <p:cNvSpPr/>
          <p:nvPr/>
        </p:nvSpPr>
        <p:spPr>
          <a:xfrm>
            <a:off x="3675494" y="785242"/>
            <a:ext cx="259888" cy="1043130"/>
          </a:xfrm>
          <a:prstGeom prst="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387215" y="96825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4387047" y="11407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387383" y="12931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4387047" y="144554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365487" y="935979"/>
            <a:ext cx="255987" cy="246221"/>
          </a:xfrm>
          <a:prstGeom prst="rect">
            <a:avLst/>
          </a:prstGeom>
          <a:noFill/>
        </p:spPr>
        <p:txBody>
          <a:bodyPr wrap="none" rtlCol="0">
            <a:spAutoFit/>
          </a:bodyPr>
          <a:lstStyle/>
          <a:p>
            <a:r>
              <a:rPr lang="en-US" sz="1000" dirty="0" smtClean="0"/>
              <a:t>1</a:t>
            </a:r>
            <a:endParaRPr lang="en-US" sz="1000" dirty="0"/>
          </a:p>
        </p:txBody>
      </p:sp>
      <p:sp>
        <p:nvSpPr>
          <p:cNvPr id="41" name="TextBox 40"/>
          <p:cNvSpPr txBox="1"/>
          <p:nvPr/>
        </p:nvSpPr>
        <p:spPr>
          <a:xfrm>
            <a:off x="4364615" y="1099328"/>
            <a:ext cx="255987" cy="246221"/>
          </a:xfrm>
          <a:prstGeom prst="rect">
            <a:avLst/>
          </a:prstGeom>
          <a:noFill/>
        </p:spPr>
        <p:txBody>
          <a:bodyPr wrap="none" rtlCol="0">
            <a:spAutoFit/>
          </a:bodyPr>
          <a:lstStyle/>
          <a:p>
            <a:r>
              <a:rPr lang="en-US" sz="1000" dirty="0" smtClean="0"/>
              <a:t>1</a:t>
            </a:r>
            <a:endParaRPr lang="en-US" sz="1000" dirty="0"/>
          </a:p>
        </p:txBody>
      </p:sp>
      <p:sp>
        <p:nvSpPr>
          <p:cNvPr id="42" name="TextBox 41"/>
          <p:cNvSpPr txBox="1"/>
          <p:nvPr/>
        </p:nvSpPr>
        <p:spPr>
          <a:xfrm>
            <a:off x="4363743" y="1251728"/>
            <a:ext cx="255987" cy="246221"/>
          </a:xfrm>
          <a:prstGeom prst="rect">
            <a:avLst/>
          </a:prstGeom>
          <a:noFill/>
        </p:spPr>
        <p:txBody>
          <a:bodyPr wrap="none" rtlCol="0">
            <a:spAutoFit/>
          </a:bodyPr>
          <a:lstStyle/>
          <a:p>
            <a:r>
              <a:rPr lang="en-US" sz="1000" dirty="0" smtClean="0"/>
              <a:t>1</a:t>
            </a:r>
            <a:endParaRPr lang="en-US" sz="1000" dirty="0"/>
          </a:p>
        </p:txBody>
      </p:sp>
      <p:sp>
        <p:nvSpPr>
          <p:cNvPr id="43" name="Oval 42"/>
          <p:cNvSpPr/>
          <p:nvPr/>
        </p:nvSpPr>
        <p:spPr>
          <a:xfrm>
            <a:off x="4384832" y="159794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4366772" y="1554146"/>
            <a:ext cx="255987" cy="246221"/>
          </a:xfrm>
          <a:prstGeom prst="rect">
            <a:avLst/>
          </a:prstGeom>
          <a:noFill/>
        </p:spPr>
        <p:txBody>
          <a:bodyPr wrap="none" rtlCol="0">
            <a:spAutoFit/>
          </a:bodyPr>
          <a:lstStyle/>
          <a:p>
            <a:r>
              <a:rPr lang="en-US" sz="1000" dirty="0"/>
              <a:t>0</a:t>
            </a:r>
          </a:p>
        </p:txBody>
      </p:sp>
      <p:sp>
        <p:nvSpPr>
          <p:cNvPr id="45" name="Oval 44"/>
          <p:cNvSpPr/>
          <p:nvPr/>
        </p:nvSpPr>
        <p:spPr>
          <a:xfrm>
            <a:off x="4387383" y="81496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TextBox 45"/>
          <p:cNvSpPr txBox="1"/>
          <p:nvPr/>
        </p:nvSpPr>
        <p:spPr>
          <a:xfrm>
            <a:off x="4365033" y="771744"/>
            <a:ext cx="255987" cy="246221"/>
          </a:xfrm>
          <a:prstGeom prst="rect">
            <a:avLst/>
          </a:prstGeom>
          <a:noFill/>
        </p:spPr>
        <p:txBody>
          <a:bodyPr wrap="none" rtlCol="0">
            <a:spAutoFit/>
          </a:bodyPr>
          <a:lstStyle/>
          <a:p>
            <a:r>
              <a:rPr lang="en-US" sz="1000" dirty="0" smtClean="0"/>
              <a:t>1</a:t>
            </a:r>
            <a:endParaRPr lang="en-US" sz="1000" dirty="0"/>
          </a:p>
        </p:txBody>
      </p:sp>
      <p:sp>
        <p:nvSpPr>
          <p:cNvPr id="47" name="TextBox 46"/>
          <p:cNvSpPr txBox="1"/>
          <p:nvPr/>
        </p:nvSpPr>
        <p:spPr>
          <a:xfrm>
            <a:off x="4365900" y="1410923"/>
            <a:ext cx="255987" cy="246221"/>
          </a:xfrm>
          <a:prstGeom prst="rect">
            <a:avLst/>
          </a:prstGeom>
          <a:noFill/>
        </p:spPr>
        <p:txBody>
          <a:bodyPr wrap="none" rtlCol="0">
            <a:spAutoFit/>
          </a:bodyPr>
          <a:lstStyle/>
          <a:p>
            <a:r>
              <a:rPr lang="en-US" sz="1000" dirty="0"/>
              <a:t>0</a:t>
            </a:r>
          </a:p>
        </p:txBody>
      </p:sp>
      <p:sp>
        <p:nvSpPr>
          <p:cNvPr id="48" name="Oval 47"/>
          <p:cNvSpPr/>
          <p:nvPr/>
        </p:nvSpPr>
        <p:spPr>
          <a:xfrm>
            <a:off x="4779599" y="98920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4779431" y="1161694"/>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779767" y="131409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779431" y="1466494"/>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4756127" y="1272680"/>
            <a:ext cx="255987" cy="246221"/>
          </a:xfrm>
          <a:prstGeom prst="rect">
            <a:avLst/>
          </a:prstGeom>
          <a:noFill/>
        </p:spPr>
        <p:txBody>
          <a:bodyPr wrap="none" rtlCol="0">
            <a:spAutoFit/>
          </a:bodyPr>
          <a:lstStyle/>
          <a:p>
            <a:r>
              <a:rPr lang="en-US" sz="1000" dirty="0" smtClean="0"/>
              <a:t>1</a:t>
            </a:r>
            <a:endParaRPr lang="en-US" sz="1000" dirty="0"/>
          </a:p>
        </p:txBody>
      </p:sp>
      <p:sp>
        <p:nvSpPr>
          <p:cNvPr id="55" name="Oval 54"/>
          <p:cNvSpPr/>
          <p:nvPr/>
        </p:nvSpPr>
        <p:spPr>
          <a:xfrm>
            <a:off x="4777216" y="1618894"/>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759156" y="1575098"/>
            <a:ext cx="255987" cy="246221"/>
          </a:xfrm>
          <a:prstGeom prst="rect">
            <a:avLst/>
          </a:prstGeom>
          <a:noFill/>
        </p:spPr>
        <p:txBody>
          <a:bodyPr wrap="none" rtlCol="0">
            <a:spAutoFit/>
          </a:bodyPr>
          <a:lstStyle/>
          <a:p>
            <a:r>
              <a:rPr lang="en-US" sz="1000" dirty="0"/>
              <a:t>0</a:t>
            </a:r>
          </a:p>
        </p:txBody>
      </p:sp>
      <p:sp>
        <p:nvSpPr>
          <p:cNvPr id="57" name="Oval 56"/>
          <p:cNvSpPr/>
          <p:nvPr/>
        </p:nvSpPr>
        <p:spPr>
          <a:xfrm>
            <a:off x="4779767" y="83591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TextBox 62"/>
          <p:cNvSpPr txBox="1"/>
          <p:nvPr/>
        </p:nvSpPr>
        <p:spPr>
          <a:xfrm>
            <a:off x="4757417" y="792696"/>
            <a:ext cx="255987" cy="246221"/>
          </a:xfrm>
          <a:prstGeom prst="rect">
            <a:avLst/>
          </a:prstGeom>
          <a:noFill/>
        </p:spPr>
        <p:txBody>
          <a:bodyPr wrap="none" rtlCol="0">
            <a:spAutoFit/>
          </a:bodyPr>
          <a:lstStyle/>
          <a:p>
            <a:r>
              <a:rPr lang="en-US" sz="1000" dirty="0" smtClean="0"/>
              <a:t>1</a:t>
            </a:r>
            <a:endParaRPr lang="en-US" sz="1000" dirty="0"/>
          </a:p>
        </p:txBody>
      </p:sp>
      <p:sp>
        <p:nvSpPr>
          <p:cNvPr id="64" name="TextBox 63"/>
          <p:cNvSpPr txBox="1"/>
          <p:nvPr/>
        </p:nvSpPr>
        <p:spPr>
          <a:xfrm>
            <a:off x="4758284" y="1431875"/>
            <a:ext cx="255987" cy="246221"/>
          </a:xfrm>
          <a:prstGeom prst="rect">
            <a:avLst/>
          </a:prstGeom>
          <a:noFill/>
        </p:spPr>
        <p:txBody>
          <a:bodyPr wrap="none" rtlCol="0">
            <a:spAutoFit/>
          </a:bodyPr>
          <a:lstStyle/>
          <a:p>
            <a:r>
              <a:rPr lang="en-US" sz="1000" dirty="0"/>
              <a:t>0</a:t>
            </a:r>
          </a:p>
        </p:txBody>
      </p:sp>
      <p:sp>
        <p:nvSpPr>
          <p:cNvPr id="65" name="TextBox 64"/>
          <p:cNvSpPr txBox="1"/>
          <p:nvPr/>
        </p:nvSpPr>
        <p:spPr>
          <a:xfrm>
            <a:off x="4757417" y="960363"/>
            <a:ext cx="255987" cy="246221"/>
          </a:xfrm>
          <a:prstGeom prst="rect">
            <a:avLst/>
          </a:prstGeom>
          <a:noFill/>
        </p:spPr>
        <p:txBody>
          <a:bodyPr wrap="none" rtlCol="0">
            <a:spAutoFit/>
          </a:bodyPr>
          <a:lstStyle/>
          <a:p>
            <a:r>
              <a:rPr lang="en-US" sz="1000" dirty="0"/>
              <a:t>0</a:t>
            </a:r>
          </a:p>
        </p:txBody>
      </p:sp>
      <p:sp>
        <p:nvSpPr>
          <p:cNvPr id="67" name="TextBox 66"/>
          <p:cNvSpPr txBox="1"/>
          <p:nvPr/>
        </p:nvSpPr>
        <p:spPr>
          <a:xfrm>
            <a:off x="4761708" y="1112763"/>
            <a:ext cx="255987" cy="246221"/>
          </a:xfrm>
          <a:prstGeom prst="rect">
            <a:avLst/>
          </a:prstGeom>
          <a:noFill/>
        </p:spPr>
        <p:txBody>
          <a:bodyPr wrap="none" rtlCol="0">
            <a:spAutoFit/>
          </a:bodyPr>
          <a:lstStyle/>
          <a:p>
            <a:r>
              <a:rPr lang="en-US" sz="1000" dirty="0"/>
              <a:t>0</a:t>
            </a:r>
          </a:p>
        </p:txBody>
      </p:sp>
      <p:cxnSp>
        <p:nvCxnSpPr>
          <p:cNvPr id="69" name="Straight Arrow Connector 68"/>
          <p:cNvCxnSpPr/>
          <p:nvPr/>
        </p:nvCxnSpPr>
        <p:spPr>
          <a:xfrm>
            <a:off x="3825903" y="3372208"/>
            <a:ext cx="15163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3820869" y="2290958"/>
            <a:ext cx="0" cy="1081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820869" y="2518208"/>
            <a:ext cx="31733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3601474" y="2299228"/>
            <a:ext cx="255987" cy="246221"/>
          </a:xfrm>
          <a:prstGeom prst="rect">
            <a:avLst/>
          </a:prstGeom>
          <a:noFill/>
        </p:spPr>
        <p:txBody>
          <a:bodyPr wrap="none" rtlCol="0">
            <a:spAutoFit/>
          </a:bodyPr>
          <a:lstStyle/>
          <a:p>
            <a:r>
              <a:rPr lang="en-US" sz="1000" dirty="0" smtClean="0"/>
              <a:t>1</a:t>
            </a:r>
            <a:endParaRPr lang="en-US" sz="1000" dirty="0"/>
          </a:p>
        </p:txBody>
      </p:sp>
      <p:sp>
        <p:nvSpPr>
          <p:cNvPr id="75" name="TextBox 74"/>
          <p:cNvSpPr txBox="1"/>
          <p:nvPr/>
        </p:nvSpPr>
        <p:spPr>
          <a:xfrm>
            <a:off x="3611550" y="3147885"/>
            <a:ext cx="255987" cy="246221"/>
          </a:xfrm>
          <a:prstGeom prst="rect">
            <a:avLst/>
          </a:prstGeom>
          <a:noFill/>
        </p:spPr>
        <p:txBody>
          <a:bodyPr wrap="none" rtlCol="0">
            <a:spAutoFit/>
          </a:bodyPr>
          <a:lstStyle/>
          <a:p>
            <a:r>
              <a:rPr lang="en-US" sz="1000" dirty="0"/>
              <a:t>0</a:t>
            </a:r>
          </a:p>
        </p:txBody>
      </p:sp>
      <p:cxnSp>
        <p:nvCxnSpPr>
          <p:cNvPr id="76" name="Straight Connector 75"/>
          <p:cNvCxnSpPr/>
          <p:nvPr/>
        </p:nvCxnSpPr>
        <p:spPr>
          <a:xfrm>
            <a:off x="4138201" y="2518208"/>
            <a:ext cx="0" cy="33941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4138201" y="2857618"/>
            <a:ext cx="64286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3623370" y="1858604"/>
            <a:ext cx="394997" cy="246221"/>
          </a:xfrm>
          <a:prstGeom prst="rect">
            <a:avLst/>
          </a:prstGeom>
          <a:noFill/>
        </p:spPr>
        <p:txBody>
          <a:bodyPr wrap="none" rtlCol="0">
            <a:spAutoFit/>
          </a:bodyPr>
          <a:lstStyle/>
          <a:p>
            <a:r>
              <a:rPr lang="en-US" sz="1000" dirty="0" smtClean="0"/>
              <a:t>x=0</a:t>
            </a:r>
            <a:endParaRPr lang="en-US" sz="1000" dirty="0"/>
          </a:p>
        </p:txBody>
      </p:sp>
      <p:sp>
        <p:nvSpPr>
          <p:cNvPr id="81" name="TextBox 80"/>
          <p:cNvSpPr txBox="1"/>
          <p:nvPr/>
        </p:nvSpPr>
        <p:spPr>
          <a:xfrm>
            <a:off x="3975159" y="1844097"/>
            <a:ext cx="469888" cy="246221"/>
          </a:xfrm>
          <a:prstGeom prst="rect">
            <a:avLst/>
          </a:prstGeom>
          <a:noFill/>
        </p:spPr>
        <p:txBody>
          <a:bodyPr wrap="none" rtlCol="0">
            <a:spAutoFit/>
          </a:bodyPr>
          <a:lstStyle/>
          <a:p>
            <a:r>
              <a:rPr lang="en-US" sz="1000" dirty="0"/>
              <a:t>x</a:t>
            </a:r>
            <a:r>
              <a:rPr lang="en-US" sz="1000" dirty="0" smtClean="0"/>
              <a:t>=+1</a:t>
            </a:r>
            <a:endParaRPr lang="en-US" sz="1000" dirty="0"/>
          </a:p>
        </p:txBody>
      </p:sp>
      <p:sp>
        <p:nvSpPr>
          <p:cNvPr id="82" name="TextBox 81"/>
          <p:cNvSpPr txBox="1"/>
          <p:nvPr/>
        </p:nvSpPr>
        <p:spPr>
          <a:xfrm>
            <a:off x="4311180" y="1839379"/>
            <a:ext cx="469888" cy="246221"/>
          </a:xfrm>
          <a:prstGeom prst="rect">
            <a:avLst/>
          </a:prstGeom>
          <a:noFill/>
        </p:spPr>
        <p:txBody>
          <a:bodyPr wrap="none" rtlCol="0">
            <a:spAutoFit/>
          </a:bodyPr>
          <a:lstStyle/>
          <a:p>
            <a:r>
              <a:rPr lang="en-US" sz="1000" dirty="0"/>
              <a:t>x</a:t>
            </a:r>
            <a:r>
              <a:rPr lang="en-US" sz="1000" dirty="0" smtClean="0"/>
              <a:t>=+2</a:t>
            </a:r>
            <a:endParaRPr lang="en-US" sz="1000" dirty="0"/>
          </a:p>
        </p:txBody>
      </p:sp>
      <p:sp>
        <p:nvSpPr>
          <p:cNvPr id="83" name="TextBox 82"/>
          <p:cNvSpPr txBox="1"/>
          <p:nvPr/>
        </p:nvSpPr>
        <p:spPr>
          <a:xfrm>
            <a:off x="4704291" y="1838435"/>
            <a:ext cx="758435" cy="246221"/>
          </a:xfrm>
          <a:prstGeom prst="rect">
            <a:avLst/>
          </a:prstGeom>
          <a:noFill/>
        </p:spPr>
        <p:txBody>
          <a:bodyPr wrap="square" rtlCol="0">
            <a:spAutoFit/>
          </a:bodyPr>
          <a:lstStyle/>
          <a:p>
            <a:r>
              <a:rPr lang="en-US" sz="1000" dirty="0"/>
              <a:t>x</a:t>
            </a:r>
            <a:r>
              <a:rPr lang="en-US" sz="1000" dirty="0" smtClean="0"/>
              <a:t>=+3</a:t>
            </a:r>
            <a:endParaRPr lang="en-US" sz="1000" dirty="0"/>
          </a:p>
        </p:txBody>
      </p:sp>
      <p:cxnSp>
        <p:nvCxnSpPr>
          <p:cNvPr id="86" name="Straight Connector 85"/>
          <p:cNvCxnSpPr/>
          <p:nvPr/>
        </p:nvCxnSpPr>
        <p:spPr>
          <a:xfrm>
            <a:off x="4776350" y="2863220"/>
            <a:ext cx="0" cy="33941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4781068" y="3202630"/>
            <a:ext cx="386209"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H="1">
            <a:off x="2353738" y="3372208"/>
            <a:ext cx="14671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0" name="Oval 89"/>
          <p:cNvSpPr/>
          <p:nvPr/>
        </p:nvSpPr>
        <p:spPr>
          <a:xfrm>
            <a:off x="3257585" y="975855"/>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 name="Oval 90"/>
          <p:cNvSpPr/>
          <p:nvPr/>
        </p:nvSpPr>
        <p:spPr>
          <a:xfrm>
            <a:off x="3257417" y="114834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3257753" y="130074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3257417" y="1453147"/>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p:cNvSpPr txBox="1"/>
          <p:nvPr/>
        </p:nvSpPr>
        <p:spPr>
          <a:xfrm>
            <a:off x="3234113" y="1259333"/>
            <a:ext cx="255987" cy="246221"/>
          </a:xfrm>
          <a:prstGeom prst="rect">
            <a:avLst/>
          </a:prstGeom>
          <a:noFill/>
        </p:spPr>
        <p:txBody>
          <a:bodyPr wrap="none" rtlCol="0">
            <a:spAutoFit/>
          </a:bodyPr>
          <a:lstStyle/>
          <a:p>
            <a:r>
              <a:rPr lang="en-US" sz="1000" dirty="0" smtClean="0"/>
              <a:t>1</a:t>
            </a:r>
            <a:endParaRPr lang="en-US" sz="1000" dirty="0"/>
          </a:p>
        </p:txBody>
      </p:sp>
      <p:sp>
        <p:nvSpPr>
          <p:cNvPr id="95" name="Oval 94"/>
          <p:cNvSpPr/>
          <p:nvPr/>
        </p:nvSpPr>
        <p:spPr>
          <a:xfrm>
            <a:off x="3255202" y="160554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p:cNvSpPr txBox="1"/>
          <p:nvPr/>
        </p:nvSpPr>
        <p:spPr>
          <a:xfrm>
            <a:off x="3237142" y="1583649"/>
            <a:ext cx="255987" cy="246221"/>
          </a:xfrm>
          <a:prstGeom prst="rect">
            <a:avLst/>
          </a:prstGeom>
          <a:noFill/>
        </p:spPr>
        <p:txBody>
          <a:bodyPr wrap="none" rtlCol="0">
            <a:spAutoFit/>
          </a:bodyPr>
          <a:lstStyle/>
          <a:p>
            <a:r>
              <a:rPr lang="en-US" sz="1000" dirty="0" smtClean="0"/>
              <a:t>1</a:t>
            </a:r>
            <a:endParaRPr lang="en-US" sz="1000" dirty="0"/>
          </a:p>
        </p:txBody>
      </p:sp>
      <p:sp>
        <p:nvSpPr>
          <p:cNvPr id="97" name="Oval 96"/>
          <p:cNvSpPr/>
          <p:nvPr/>
        </p:nvSpPr>
        <p:spPr>
          <a:xfrm>
            <a:off x="3257753" y="822569"/>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8" name="TextBox 97"/>
          <p:cNvSpPr txBox="1"/>
          <p:nvPr/>
        </p:nvSpPr>
        <p:spPr>
          <a:xfrm>
            <a:off x="3235403" y="779349"/>
            <a:ext cx="255987" cy="246221"/>
          </a:xfrm>
          <a:prstGeom prst="rect">
            <a:avLst/>
          </a:prstGeom>
          <a:noFill/>
        </p:spPr>
        <p:txBody>
          <a:bodyPr wrap="none" rtlCol="0">
            <a:spAutoFit/>
          </a:bodyPr>
          <a:lstStyle/>
          <a:p>
            <a:r>
              <a:rPr lang="en-US" sz="1000" dirty="0" smtClean="0"/>
              <a:t>1</a:t>
            </a:r>
            <a:endParaRPr lang="en-US" sz="1000" dirty="0"/>
          </a:p>
        </p:txBody>
      </p:sp>
      <p:sp>
        <p:nvSpPr>
          <p:cNvPr id="99" name="TextBox 98"/>
          <p:cNvSpPr txBox="1"/>
          <p:nvPr/>
        </p:nvSpPr>
        <p:spPr>
          <a:xfrm>
            <a:off x="3236270" y="1418528"/>
            <a:ext cx="255987" cy="246221"/>
          </a:xfrm>
          <a:prstGeom prst="rect">
            <a:avLst/>
          </a:prstGeom>
          <a:noFill/>
        </p:spPr>
        <p:txBody>
          <a:bodyPr wrap="none" rtlCol="0">
            <a:spAutoFit/>
          </a:bodyPr>
          <a:lstStyle/>
          <a:p>
            <a:r>
              <a:rPr lang="en-US" sz="1000" dirty="0"/>
              <a:t>0</a:t>
            </a:r>
          </a:p>
        </p:txBody>
      </p:sp>
      <p:sp>
        <p:nvSpPr>
          <p:cNvPr id="100" name="TextBox 99"/>
          <p:cNvSpPr txBox="1"/>
          <p:nvPr/>
        </p:nvSpPr>
        <p:spPr>
          <a:xfrm>
            <a:off x="3235403" y="947016"/>
            <a:ext cx="255987" cy="246221"/>
          </a:xfrm>
          <a:prstGeom prst="rect">
            <a:avLst/>
          </a:prstGeom>
          <a:noFill/>
        </p:spPr>
        <p:txBody>
          <a:bodyPr wrap="none" rtlCol="0">
            <a:spAutoFit/>
          </a:bodyPr>
          <a:lstStyle/>
          <a:p>
            <a:r>
              <a:rPr lang="en-US" sz="1000" dirty="0"/>
              <a:t>0</a:t>
            </a:r>
          </a:p>
        </p:txBody>
      </p:sp>
      <p:sp>
        <p:nvSpPr>
          <p:cNvPr id="101" name="TextBox 100"/>
          <p:cNvSpPr txBox="1"/>
          <p:nvPr/>
        </p:nvSpPr>
        <p:spPr>
          <a:xfrm>
            <a:off x="3228746" y="1099416"/>
            <a:ext cx="255987" cy="246221"/>
          </a:xfrm>
          <a:prstGeom prst="rect">
            <a:avLst/>
          </a:prstGeom>
          <a:noFill/>
        </p:spPr>
        <p:txBody>
          <a:bodyPr wrap="none" rtlCol="0">
            <a:spAutoFit/>
          </a:bodyPr>
          <a:lstStyle/>
          <a:p>
            <a:r>
              <a:rPr lang="en-US" sz="1000" dirty="0"/>
              <a:t>1</a:t>
            </a:r>
          </a:p>
        </p:txBody>
      </p:sp>
      <p:sp>
        <p:nvSpPr>
          <p:cNvPr id="102" name="Oval 101"/>
          <p:cNvSpPr/>
          <p:nvPr/>
        </p:nvSpPr>
        <p:spPr>
          <a:xfrm>
            <a:off x="2884500" y="985950"/>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Oval 102"/>
          <p:cNvSpPr/>
          <p:nvPr/>
        </p:nvSpPr>
        <p:spPr>
          <a:xfrm>
            <a:off x="2884332" y="115844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2884668" y="13108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884332" y="14632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TextBox 105"/>
          <p:cNvSpPr txBox="1"/>
          <p:nvPr/>
        </p:nvSpPr>
        <p:spPr>
          <a:xfrm>
            <a:off x="2861028" y="1269428"/>
            <a:ext cx="255987" cy="246221"/>
          </a:xfrm>
          <a:prstGeom prst="rect">
            <a:avLst/>
          </a:prstGeom>
          <a:noFill/>
        </p:spPr>
        <p:txBody>
          <a:bodyPr wrap="none" rtlCol="0">
            <a:spAutoFit/>
          </a:bodyPr>
          <a:lstStyle/>
          <a:p>
            <a:r>
              <a:rPr lang="en-US" sz="1000" dirty="0" smtClean="0"/>
              <a:t>1</a:t>
            </a:r>
            <a:endParaRPr lang="en-US" sz="1000" dirty="0"/>
          </a:p>
        </p:txBody>
      </p:sp>
      <p:sp>
        <p:nvSpPr>
          <p:cNvPr id="108" name="Oval 107"/>
          <p:cNvSpPr/>
          <p:nvPr/>
        </p:nvSpPr>
        <p:spPr>
          <a:xfrm>
            <a:off x="2884668" y="83266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9" name="TextBox 108"/>
          <p:cNvSpPr txBox="1"/>
          <p:nvPr/>
        </p:nvSpPr>
        <p:spPr>
          <a:xfrm>
            <a:off x="2862318" y="789444"/>
            <a:ext cx="255987" cy="246221"/>
          </a:xfrm>
          <a:prstGeom prst="rect">
            <a:avLst/>
          </a:prstGeom>
          <a:noFill/>
        </p:spPr>
        <p:txBody>
          <a:bodyPr wrap="none" rtlCol="0">
            <a:spAutoFit/>
          </a:bodyPr>
          <a:lstStyle/>
          <a:p>
            <a:r>
              <a:rPr lang="en-US" sz="1000" dirty="0" smtClean="0"/>
              <a:t>1</a:t>
            </a:r>
            <a:endParaRPr lang="en-US" sz="1000" dirty="0"/>
          </a:p>
        </p:txBody>
      </p:sp>
      <p:sp>
        <p:nvSpPr>
          <p:cNvPr id="110" name="TextBox 109"/>
          <p:cNvSpPr txBox="1"/>
          <p:nvPr/>
        </p:nvSpPr>
        <p:spPr>
          <a:xfrm>
            <a:off x="2863185" y="1428623"/>
            <a:ext cx="255987" cy="246221"/>
          </a:xfrm>
          <a:prstGeom prst="rect">
            <a:avLst/>
          </a:prstGeom>
          <a:noFill/>
        </p:spPr>
        <p:txBody>
          <a:bodyPr wrap="none" rtlCol="0">
            <a:spAutoFit/>
          </a:bodyPr>
          <a:lstStyle/>
          <a:p>
            <a:r>
              <a:rPr lang="en-US" sz="1000" dirty="0" smtClean="0"/>
              <a:t>1</a:t>
            </a:r>
            <a:endParaRPr lang="en-US" sz="1000" dirty="0"/>
          </a:p>
        </p:txBody>
      </p:sp>
      <p:sp>
        <p:nvSpPr>
          <p:cNvPr id="111" name="TextBox 110"/>
          <p:cNvSpPr txBox="1"/>
          <p:nvPr/>
        </p:nvSpPr>
        <p:spPr>
          <a:xfrm>
            <a:off x="2862318" y="957111"/>
            <a:ext cx="255987" cy="246221"/>
          </a:xfrm>
          <a:prstGeom prst="rect">
            <a:avLst/>
          </a:prstGeom>
          <a:noFill/>
        </p:spPr>
        <p:txBody>
          <a:bodyPr wrap="none" rtlCol="0">
            <a:spAutoFit/>
          </a:bodyPr>
          <a:lstStyle/>
          <a:p>
            <a:r>
              <a:rPr lang="en-US" sz="1000" dirty="0"/>
              <a:t>0</a:t>
            </a:r>
          </a:p>
        </p:txBody>
      </p:sp>
      <p:sp>
        <p:nvSpPr>
          <p:cNvPr id="119" name="TextBox 118"/>
          <p:cNvSpPr txBox="1"/>
          <p:nvPr/>
        </p:nvSpPr>
        <p:spPr>
          <a:xfrm>
            <a:off x="2855661" y="1109511"/>
            <a:ext cx="255987" cy="246221"/>
          </a:xfrm>
          <a:prstGeom prst="rect">
            <a:avLst/>
          </a:prstGeom>
          <a:noFill/>
        </p:spPr>
        <p:txBody>
          <a:bodyPr wrap="none" rtlCol="0">
            <a:spAutoFit/>
          </a:bodyPr>
          <a:lstStyle/>
          <a:p>
            <a:r>
              <a:rPr lang="en-US" sz="1000" dirty="0" smtClean="0"/>
              <a:t>0</a:t>
            </a:r>
            <a:endParaRPr lang="en-US" sz="1000" dirty="0"/>
          </a:p>
        </p:txBody>
      </p:sp>
      <p:sp>
        <p:nvSpPr>
          <p:cNvPr id="120" name="Oval 119"/>
          <p:cNvSpPr/>
          <p:nvPr/>
        </p:nvSpPr>
        <p:spPr>
          <a:xfrm>
            <a:off x="2883460" y="16265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a:off x="2862313" y="1570074"/>
            <a:ext cx="255987" cy="246221"/>
          </a:xfrm>
          <a:prstGeom prst="rect">
            <a:avLst/>
          </a:prstGeom>
          <a:noFill/>
        </p:spPr>
        <p:txBody>
          <a:bodyPr wrap="none" rtlCol="0">
            <a:spAutoFit/>
          </a:bodyPr>
          <a:lstStyle/>
          <a:p>
            <a:r>
              <a:rPr lang="en-US" sz="1000" dirty="0"/>
              <a:t>0</a:t>
            </a:r>
          </a:p>
        </p:txBody>
      </p:sp>
      <p:sp>
        <p:nvSpPr>
          <p:cNvPr id="122" name="TextBox 121"/>
          <p:cNvSpPr txBox="1"/>
          <p:nvPr/>
        </p:nvSpPr>
        <p:spPr>
          <a:xfrm>
            <a:off x="3151737" y="1855046"/>
            <a:ext cx="437702" cy="246221"/>
          </a:xfrm>
          <a:prstGeom prst="rect">
            <a:avLst/>
          </a:prstGeom>
          <a:noFill/>
        </p:spPr>
        <p:txBody>
          <a:bodyPr wrap="none" rtlCol="0">
            <a:spAutoFit/>
          </a:bodyPr>
          <a:lstStyle/>
          <a:p>
            <a:r>
              <a:rPr lang="en-US" sz="1000" dirty="0"/>
              <a:t>x</a:t>
            </a:r>
            <a:r>
              <a:rPr lang="en-US" sz="1000" dirty="0" smtClean="0"/>
              <a:t>=-1</a:t>
            </a:r>
            <a:endParaRPr lang="en-US" sz="1000" dirty="0"/>
          </a:p>
        </p:txBody>
      </p:sp>
      <p:sp>
        <p:nvSpPr>
          <p:cNvPr id="123" name="TextBox 122"/>
          <p:cNvSpPr txBox="1"/>
          <p:nvPr/>
        </p:nvSpPr>
        <p:spPr>
          <a:xfrm>
            <a:off x="2811869" y="1862437"/>
            <a:ext cx="437702" cy="246221"/>
          </a:xfrm>
          <a:prstGeom prst="rect">
            <a:avLst/>
          </a:prstGeom>
          <a:noFill/>
        </p:spPr>
        <p:txBody>
          <a:bodyPr wrap="none" rtlCol="0">
            <a:spAutoFit/>
          </a:bodyPr>
          <a:lstStyle/>
          <a:p>
            <a:r>
              <a:rPr lang="en-US" sz="1000" dirty="0"/>
              <a:t>x</a:t>
            </a:r>
            <a:r>
              <a:rPr lang="en-US" sz="1000" dirty="0" smtClean="0"/>
              <a:t>=-2</a:t>
            </a:r>
            <a:endParaRPr lang="en-US" sz="1000" dirty="0"/>
          </a:p>
        </p:txBody>
      </p:sp>
      <p:cxnSp>
        <p:nvCxnSpPr>
          <p:cNvPr id="107" name="Straight Connector 106"/>
          <p:cNvCxnSpPr/>
          <p:nvPr/>
        </p:nvCxnSpPr>
        <p:spPr>
          <a:xfrm>
            <a:off x="3369752" y="2518208"/>
            <a:ext cx="438970" cy="446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3369752" y="2518208"/>
            <a:ext cx="0" cy="49829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2963823" y="3037522"/>
            <a:ext cx="41750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2963823" y="3027455"/>
            <a:ext cx="0" cy="25716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2577614" y="3284618"/>
            <a:ext cx="386209"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flipV="1">
            <a:off x="2572687" y="2288279"/>
            <a:ext cx="10948" cy="107298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H="1" flipV="1">
            <a:off x="5156329" y="2288279"/>
            <a:ext cx="10948" cy="107298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3825903" y="4805607"/>
            <a:ext cx="15163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V="1">
            <a:off x="3820869" y="3724357"/>
            <a:ext cx="0" cy="1081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3820869" y="3951607"/>
            <a:ext cx="317332"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3601474" y="3732627"/>
            <a:ext cx="255987" cy="246221"/>
          </a:xfrm>
          <a:prstGeom prst="rect">
            <a:avLst/>
          </a:prstGeom>
          <a:noFill/>
        </p:spPr>
        <p:txBody>
          <a:bodyPr wrap="none" rtlCol="0">
            <a:spAutoFit/>
          </a:bodyPr>
          <a:lstStyle/>
          <a:p>
            <a:r>
              <a:rPr lang="en-US" sz="1000" dirty="0" smtClean="0"/>
              <a:t>1</a:t>
            </a:r>
            <a:endParaRPr lang="en-US" sz="1000" dirty="0"/>
          </a:p>
        </p:txBody>
      </p:sp>
      <p:sp>
        <p:nvSpPr>
          <p:cNvPr id="133" name="TextBox 132"/>
          <p:cNvSpPr txBox="1"/>
          <p:nvPr/>
        </p:nvSpPr>
        <p:spPr>
          <a:xfrm>
            <a:off x="3611550" y="4581284"/>
            <a:ext cx="255987" cy="246221"/>
          </a:xfrm>
          <a:prstGeom prst="rect">
            <a:avLst/>
          </a:prstGeom>
          <a:noFill/>
        </p:spPr>
        <p:txBody>
          <a:bodyPr wrap="none" rtlCol="0">
            <a:spAutoFit/>
          </a:bodyPr>
          <a:lstStyle/>
          <a:p>
            <a:r>
              <a:rPr lang="en-US" sz="1000" dirty="0"/>
              <a:t>0</a:t>
            </a:r>
          </a:p>
        </p:txBody>
      </p:sp>
      <p:cxnSp>
        <p:nvCxnSpPr>
          <p:cNvPr id="134" name="Straight Connector 133"/>
          <p:cNvCxnSpPr/>
          <p:nvPr/>
        </p:nvCxnSpPr>
        <p:spPr>
          <a:xfrm>
            <a:off x="4138201" y="3951607"/>
            <a:ext cx="0" cy="629677"/>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4138201" y="4553793"/>
            <a:ext cx="642867"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4776350" y="4547564"/>
            <a:ext cx="0" cy="165108"/>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4781068" y="4712672"/>
            <a:ext cx="386209" cy="0"/>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a:xfrm flipH="1">
            <a:off x="2353738" y="4805607"/>
            <a:ext cx="14671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3369752" y="3951607"/>
            <a:ext cx="438970" cy="4461"/>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3369752" y="3951607"/>
            <a:ext cx="11579" cy="629677"/>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2963823" y="4562359"/>
            <a:ext cx="417508"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2577614" y="4718017"/>
            <a:ext cx="386209" cy="0"/>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flipH="1" flipV="1">
            <a:off x="2572687" y="3721678"/>
            <a:ext cx="10948" cy="107298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H="1" flipV="1">
            <a:off x="5156329" y="3721678"/>
            <a:ext cx="10948" cy="107298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2963823" y="4559386"/>
            <a:ext cx="0" cy="165108"/>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781068" y="3365081"/>
            <a:ext cx="327308" cy="246221"/>
          </a:xfrm>
          <a:prstGeom prst="rect">
            <a:avLst/>
          </a:prstGeom>
          <a:noFill/>
        </p:spPr>
        <p:txBody>
          <a:bodyPr wrap="none" rtlCol="0">
            <a:spAutoFit/>
          </a:bodyPr>
          <a:lstStyle/>
          <a:p>
            <a:r>
              <a:rPr lang="en-US" sz="1000" dirty="0" err="1" smtClean="0"/>
              <a:t>bp</a:t>
            </a:r>
            <a:endParaRPr lang="en-US" sz="1000" dirty="0"/>
          </a:p>
        </p:txBody>
      </p:sp>
      <p:sp>
        <p:nvSpPr>
          <p:cNvPr id="147" name="TextBox 146"/>
          <p:cNvSpPr txBox="1"/>
          <p:nvPr/>
        </p:nvSpPr>
        <p:spPr>
          <a:xfrm>
            <a:off x="4780810" y="4805607"/>
            <a:ext cx="327308" cy="246221"/>
          </a:xfrm>
          <a:prstGeom prst="rect">
            <a:avLst/>
          </a:prstGeom>
          <a:noFill/>
        </p:spPr>
        <p:txBody>
          <a:bodyPr wrap="none" rtlCol="0">
            <a:spAutoFit/>
          </a:bodyPr>
          <a:lstStyle/>
          <a:p>
            <a:r>
              <a:rPr lang="en-US" sz="1000" dirty="0" err="1" smtClean="0"/>
              <a:t>bp</a:t>
            </a:r>
            <a:endParaRPr lang="en-US" sz="1000" dirty="0"/>
          </a:p>
        </p:txBody>
      </p:sp>
      <p:sp>
        <p:nvSpPr>
          <p:cNvPr id="19" name="TextBox 18"/>
          <p:cNvSpPr txBox="1"/>
          <p:nvPr/>
        </p:nvSpPr>
        <p:spPr>
          <a:xfrm>
            <a:off x="1379399" y="2729745"/>
            <a:ext cx="608320" cy="307777"/>
          </a:xfrm>
          <a:prstGeom prst="rect">
            <a:avLst/>
          </a:prstGeom>
          <a:noFill/>
        </p:spPr>
        <p:txBody>
          <a:bodyPr wrap="none" rtlCol="0">
            <a:spAutoFit/>
          </a:bodyPr>
          <a:lstStyle/>
          <a:p>
            <a:r>
              <a:rPr lang="en-US" i="1" dirty="0" smtClean="0"/>
              <a:t>~SL</a:t>
            </a:r>
            <a:r>
              <a:rPr lang="en-US" i="1" baseline="-25000" dirty="0" smtClean="0"/>
              <a:t>1</a:t>
            </a:r>
            <a:endParaRPr lang="en-US" i="1" baseline="-25000" dirty="0"/>
          </a:p>
        </p:txBody>
      </p:sp>
      <p:sp>
        <p:nvSpPr>
          <p:cNvPr id="148" name="TextBox 147"/>
          <p:cNvSpPr txBox="1"/>
          <p:nvPr/>
        </p:nvSpPr>
        <p:spPr>
          <a:xfrm>
            <a:off x="1393195" y="4075555"/>
            <a:ext cx="608320" cy="307777"/>
          </a:xfrm>
          <a:prstGeom prst="rect">
            <a:avLst/>
          </a:prstGeom>
          <a:noFill/>
        </p:spPr>
        <p:txBody>
          <a:bodyPr wrap="none" rtlCol="0">
            <a:spAutoFit/>
          </a:bodyPr>
          <a:lstStyle/>
          <a:p>
            <a:r>
              <a:rPr lang="en-US" i="1" dirty="0" smtClean="0"/>
              <a:t>~SL</a:t>
            </a:r>
            <a:r>
              <a:rPr lang="en-US" i="1" baseline="-25000" dirty="0" smtClean="0"/>
              <a:t>0</a:t>
            </a:r>
            <a:endParaRPr lang="en-US" i="1" baseline="-25000" dirty="0"/>
          </a:p>
        </p:txBody>
      </p:sp>
      <p:sp>
        <p:nvSpPr>
          <p:cNvPr id="20" name="Rectangle 19"/>
          <p:cNvSpPr/>
          <p:nvPr/>
        </p:nvSpPr>
        <p:spPr>
          <a:xfrm>
            <a:off x="3369752" y="2518208"/>
            <a:ext cx="438970" cy="85400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Rectangle 141"/>
          <p:cNvSpPr/>
          <p:nvPr/>
        </p:nvSpPr>
        <p:spPr>
          <a:xfrm>
            <a:off x="2942361" y="3037522"/>
            <a:ext cx="427391" cy="339146"/>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2577614" y="3250258"/>
            <a:ext cx="364747" cy="12195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149"/>
          <p:cNvSpPr/>
          <p:nvPr/>
        </p:nvSpPr>
        <p:spPr>
          <a:xfrm>
            <a:off x="3820869" y="2518212"/>
            <a:ext cx="317332" cy="85400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Rectangle 150"/>
          <p:cNvSpPr/>
          <p:nvPr/>
        </p:nvSpPr>
        <p:spPr>
          <a:xfrm>
            <a:off x="4138200" y="2823258"/>
            <a:ext cx="642867" cy="54895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Rectangle 151"/>
          <p:cNvSpPr/>
          <p:nvPr/>
        </p:nvSpPr>
        <p:spPr>
          <a:xfrm>
            <a:off x="4788164" y="3182178"/>
            <a:ext cx="364747" cy="190034"/>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1976269" y="2863220"/>
            <a:ext cx="117546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3" name="Rectangle 152"/>
          <p:cNvSpPr/>
          <p:nvPr/>
        </p:nvSpPr>
        <p:spPr>
          <a:xfrm>
            <a:off x="3369752" y="3956332"/>
            <a:ext cx="438970" cy="854000"/>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p:cNvSpPr/>
          <p:nvPr/>
        </p:nvSpPr>
        <p:spPr>
          <a:xfrm>
            <a:off x="2963823" y="4570335"/>
            <a:ext cx="405929" cy="246221"/>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p:cNvSpPr/>
          <p:nvPr/>
        </p:nvSpPr>
        <p:spPr>
          <a:xfrm>
            <a:off x="2594584" y="4693445"/>
            <a:ext cx="358726" cy="123111"/>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ectangle 155"/>
          <p:cNvSpPr/>
          <p:nvPr/>
        </p:nvSpPr>
        <p:spPr>
          <a:xfrm>
            <a:off x="3828130" y="3951607"/>
            <a:ext cx="310070" cy="854000"/>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ectangle 156"/>
          <p:cNvSpPr/>
          <p:nvPr/>
        </p:nvSpPr>
        <p:spPr>
          <a:xfrm>
            <a:off x="4157454" y="4558508"/>
            <a:ext cx="604254" cy="247099"/>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Rectangle 157"/>
          <p:cNvSpPr/>
          <p:nvPr/>
        </p:nvSpPr>
        <p:spPr>
          <a:xfrm>
            <a:off x="4761708" y="4671547"/>
            <a:ext cx="402170" cy="123111"/>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9" name="Straight Arrow Connector 158"/>
          <p:cNvCxnSpPr/>
          <p:nvPr/>
        </p:nvCxnSpPr>
        <p:spPr>
          <a:xfrm flipH="1">
            <a:off x="1976268" y="4252824"/>
            <a:ext cx="117546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021397" y="5234644"/>
            <a:ext cx="1609010" cy="307777"/>
          </a:xfrm>
          <a:prstGeom prst="rect">
            <a:avLst/>
          </a:prstGeom>
          <a:noFill/>
        </p:spPr>
        <p:txBody>
          <a:bodyPr wrap="none" rtlCol="0">
            <a:spAutoFit/>
          </a:bodyPr>
          <a:lstStyle/>
          <a:p>
            <a:pPr algn="ctr"/>
            <a:r>
              <a:rPr lang="en-US" i="1" dirty="0" err="1" smtClean="0"/>
              <a:t>nSL</a:t>
            </a:r>
            <a:r>
              <a:rPr lang="en-US" i="1" dirty="0" smtClean="0"/>
              <a:t>= </a:t>
            </a:r>
            <a:r>
              <a:rPr lang="en-US" i="1" dirty="0" err="1" smtClean="0"/>
              <a:t>ln</a:t>
            </a:r>
            <a:r>
              <a:rPr lang="en-US" i="1" dirty="0" smtClean="0"/>
              <a:t>(SL</a:t>
            </a:r>
            <a:r>
              <a:rPr lang="en-US" i="1" baseline="-25000" dirty="0" smtClean="0"/>
              <a:t>1</a:t>
            </a:r>
            <a:r>
              <a:rPr lang="en-US" i="1" dirty="0" smtClean="0"/>
              <a:t>/SL</a:t>
            </a:r>
            <a:r>
              <a:rPr lang="en-US" i="1" baseline="-25000" dirty="0" smtClean="0"/>
              <a:t>0</a:t>
            </a:r>
            <a:r>
              <a:rPr lang="en-US" i="1" dirty="0" smtClean="0"/>
              <a:t>)</a:t>
            </a:r>
            <a:endParaRPr lang="en-US" i="1" dirty="0"/>
          </a:p>
        </p:txBody>
      </p:sp>
      <p:cxnSp>
        <p:nvCxnSpPr>
          <p:cNvPr id="8" name="Straight Arrow Connector 7"/>
          <p:cNvCxnSpPr>
            <a:stCxn id="9" idx="2"/>
          </p:cNvCxnSpPr>
          <p:nvPr/>
        </p:nvCxnSpPr>
        <p:spPr>
          <a:xfrm>
            <a:off x="3825902" y="5542421"/>
            <a:ext cx="2228" cy="5669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180851" y="6142221"/>
            <a:ext cx="3827114" cy="523220"/>
          </a:xfrm>
          <a:prstGeom prst="rect">
            <a:avLst/>
          </a:prstGeom>
          <a:noFill/>
        </p:spPr>
        <p:txBody>
          <a:bodyPr wrap="none" rtlCol="0">
            <a:spAutoFit/>
          </a:bodyPr>
          <a:lstStyle/>
          <a:p>
            <a:r>
              <a:rPr lang="en-US" dirty="0" smtClean="0"/>
              <a:t>Genome-wide normalization in frequency bins</a:t>
            </a:r>
          </a:p>
          <a:p>
            <a:r>
              <a:rPr lang="en-US" dirty="0" smtClean="0"/>
              <a:t>(to mean=0 and </a:t>
            </a:r>
            <a:r>
              <a:rPr lang="en-US" dirty="0" err="1" smtClean="0"/>
              <a:t>sd</a:t>
            </a:r>
            <a:r>
              <a:rPr lang="en-US" dirty="0" smtClean="0"/>
              <a:t>=1)</a:t>
            </a:r>
            <a:endParaRPr lang="en-US" dirty="0"/>
          </a:p>
        </p:txBody>
      </p:sp>
      <p:sp>
        <p:nvSpPr>
          <p:cNvPr id="160" name="TextBox 159"/>
          <p:cNvSpPr txBox="1"/>
          <p:nvPr/>
        </p:nvSpPr>
        <p:spPr>
          <a:xfrm>
            <a:off x="5670867" y="2857618"/>
            <a:ext cx="3229548" cy="954107"/>
          </a:xfrm>
          <a:prstGeom prst="rect">
            <a:avLst/>
          </a:prstGeom>
          <a:noFill/>
        </p:spPr>
        <p:txBody>
          <a:bodyPr wrap="square" rtlCol="0">
            <a:spAutoFit/>
          </a:bodyPr>
          <a:lstStyle/>
          <a:p>
            <a:r>
              <a:rPr lang="en-US" dirty="0" smtClean="0"/>
              <a:t>Integration with respect to physical (not genetic) map</a:t>
            </a:r>
          </a:p>
          <a:p>
            <a:endParaRPr lang="en-US" dirty="0"/>
          </a:p>
          <a:p>
            <a:endParaRPr lang="en-US" dirty="0"/>
          </a:p>
        </p:txBody>
      </p:sp>
      <p:sp>
        <p:nvSpPr>
          <p:cNvPr id="4" name="Oval 3"/>
          <p:cNvSpPr/>
          <p:nvPr/>
        </p:nvSpPr>
        <p:spPr>
          <a:xfrm>
            <a:off x="4777216" y="3416004"/>
            <a:ext cx="319954" cy="217196"/>
          </a:xfrm>
          <a:prstGeom prst="ellipse">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1" name="Oval 160"/>
          <p:cNvSpPr/>
          <p:nvPr/>
        </p:nvSpPr>
        <p:spPr>
          <a:xfrm>
            <a:off x="4756127" y="4848517"/>
            <a:ext cx="319954" cy="217196"/>
          </a:xfrm>
          <a:prstGeom prst="ellipse">
            <a:avLst/>
          </a:prstGeom>
          <a:noFill/>
          <a:ln>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558177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cxnSp>
        <p:nvCxnSpPr>
          <p:cNvPr id="58" name="Straight Connector 57"/>
          <p:cNvCxnSpPr/>
          <p:nvPr/>
        </p:nvCxnSpPr>
        <p:spPr>
          <a:xfrm>
            <a:off x="2141165" y="106519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1165" y="122295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141165" y="1377896"/>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141165" y="154161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141165" y="1699378"/>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Oval 65"/>
          <p:cNvSpPr/>
          <p:nvPr/>
        </p:nvSpPr>
        <p:spPr>
          <a:xfrm>
            <a:off x="3699838" y="98530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p:nvPr/>
        </p:nvSpPr>
        <p:spPr>
          <a:xfrm>
            <a:off x="3699670" y="11577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700006" y="13101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699670" y="14625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678110" y="953035"/>
            <a:ext cx="255987" cy="246221"/>
          </a:xfrm>
          <a:prstGeom prst="rect">
            <a:avLst/>
          </a:prstGeom>
          <a:noFill/>
        </p:spPr>
        <p:txBody>
          <a:bodyPr wrap="none" rtlCol="0">
            <a:spAutoFit/>
          </a:bodyPr>
          <a:lstStyle/>
          <a:p>
            <a:r>
              <a:rPr lang="en-US" sz="1000" dirty="0" smtClean="0"/>
              <a:t>1</a:t>
            </a:r>
            <a:endParaRPr lang="en-US" sz="1000" dirty="0"/>
          </a:p>
        </p:txBody>
      </p:sp>
      <p:sp>
        <p:nvSpPr>
          <p:cNvPr id="79" name="TextBox 78"/>
          <p:cNvSpPr txBox="1"/>
          <p:nvPr/>
        </p:nvSpPr>
        <p:spPr>
          <a:xfrm>
            <a:off x="3677238" y="1116384"/>
            <a:ext cx="255987" cy="246221"/>
          </a:xfrm>
          <a:prstGeom prst="rect">
            <a:avLst/>
          </a:prstGeom>
          <a:noFill/>
        </p:spPr>
        <p:txBody>
          <a:bodyPr wrap="none" rtlCol="0">
            <a:spAutoFit/>
          </a:bodyPr>
          <a:lstStyle/>
          <a:p>
            <a:r>
              <a:rPr lang="en-US" sz="1000" dirty="0" smtClean="0"/>
              <a:t>1</a:t>
            </a:r>
            <a:endParaRPr lang="en-US" sz="1000" dirty="0"/>
          </a:p>
        </p:txBody>
      </p:sp>
      <p:sp>
        <p:nvSpPr>
          <p:cNvPr id="112" name="TextBox 111"/>
          <p:cNvSpPr txBox="1"/>
          <p:nvPr/>
        </p:nvSpPr>
        <p:spPr>
          <a:xfrm>
            <a:off x="3676366" y="1268784"/>
            <a:ext cx="255987" cy="246221"/>
          </a:xfrm>
          <a:prstGeom prst="rect">
            <a:avLst/>
          </a:prstGeom>
          <a:noFill/>
        </p:spPr>
        <p:txBody>
          <a:bodyPr wrap="none" rtlCol="0">
            <a:spAutoFit/>
          </a:bodyPr>
          <a:lstStyle/>
          <a:p>
            <a:r>
              <a:rPr lang="en-US" sz="1000" dirty="0" smtClean="0"/>
              <a:t>1</a:t>
            </a:r>
            <a:endParaRPr lang="en-US" sz="1000" dirty="0"/>
          </a:p>
        </p:txBody>
      </p:sp>
      <p:sp>
        <p:nvSpPr>
          <p:cNvPr id="113" name="TextBox 112"/>
          <p:cNvSpPr txBox="1"/>
          <p:nvPr/>
        </p:nvSpPr>
        <p:spPr>
          <a:xfrm>
            <a:off x="3675494" y="1421184"/>
            <a:ext cx="255987" cy="246221"/>
          </a:xfrm>
          <a:prstGeom prst="rect">
            <a:avLst/>
          </a:prstGeom>
          <a:noFill/>
        </p:spPr>
        <p:txBody>
          <a:bodyPr wrap="none" rtlCol="0">
            <a:spAutoFit/>
          </a:bodyPr>
          <a:lstStyle/>
          <a:p>
            <a:r>
              <a:rPr lang="en-US" sz="1000" dirty="0" smtClean="0"/>
              <a:t>1</a:t>
            </a:r>
            <a:endParaRPr lang="en-US" sz="1000" dirty="0"/>
          </a:p>
        </p:txBody>
      </p:sp>
      <p:sp>
        <p:nvSpPr>
          <p:cNvPr id="115" name="Oval 114"/>
          <p:cNvSpPr/>
          <p:nvPr/>
        </p:nvSpPr>
        <p:spPr>
          <a:xfrm>
            <a:off x="3697455" y="1614998"/>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TextBox 113"/>
          <p:cNvSpPr txBox="1"/>
          <p:nvPr/>
        </p:nvSpPr>
        <p:spPr>
          <a:xfrm>
            <a:off x="3679395" y="1571202"/>
            <a:ext cx="255987" cy="246221"/>
          </a:xfrm>
          <a:prstGeom prst="rect">
            <a:avLst/>
          </a:prstGeom>
          <a:noFill/>
        </p:spPr>
        <p:txBody>
          <a:bodyPr wrap="none" rtlCol="0">
            <a:spAutoFit/>
          </a:bodyPr>
          <a:lstStyle/>
          <a:p>
            <a:r>
              <a:rPr lang="en-US" sz="1000" dirty="0"/>
              <a:t>0</a:t>
            </a:r>
          </a:p>
        </p:txBody>
      </p:sp>
      <p:cxnSp>
        <p:nvCxnSpPr>
          <p:cNvPr id="116" name="Straight Connector 115"/>
          <p:cNvCxnSpPr/>
          <p:nvPr/>
        </p:nvCxnSpPr>
        <p:spPr>
          <a:xfrm>
            <a:off x="2141333" y="911911"/>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3700006" y="83202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TextBox 117"/>
          <p:cNvSpPr txBox="1"/>
          <p:nvPr/>
        </p:nvSpPr>
        <p:spPr>
          <a:xfrm>
            <a:off x="3677656" y="788800"/>
            <a:ext cx="255987" cy="246221"/>
          </a:xfrm>
          <a:prstGeom prst="rect">
            <a:avLst/>
          </a:prstGeom>
          <a:noFill/>
        </p:spPr>
        <p:txBody>
          <a:bodyPr wrap="none" rtlCol="0">
            <a:spAutoFit/>
          </a:bodyPr>
          <a:lstStyle/>
          <a:p>
            <a:r>
              <a:rPr lang="en-US" sz="1000" dirty="0" smtClean="0"/>
              <a:t>1</a:t>
            </a:r>
            <a:endParaRPr lang="en-US" sz="1000" dirty="0"/>
          </a:p>
        </p:txBody>
      </p:sp>
      <p:sp>
        <p:nvSpPr>
          <p:cNvPr id="23" name="Oval 22"/>
          <p:cNvSpPr/>
          <p:nvPr/>
        </p:nvSpPr>
        <p:spPr>
          <a:xfrm>
            <a:off x="4043230" y="970799"/>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043062" y="114329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043398" y="129569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043062" y="14480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021502" y="938528"/>
            <a:ext cx="255987" cy="246221"/>
          </a:xfrm>
          <a:prstGeom prst="rect">
            <a:avLst/>
          </a:prstGeom>
          <a:noFill/>
        </p:spPr>
        <p:txBody>
          <a:bodyPr wrap="none" rtlCol="0">
            <a:spAutoFit/>
          </a:bodyPr>
          <a:lstStyle/>
          <a:p>
            <a:r>
              <a:rPr lang="en-US" sz="1000" dirty="0" smtClean="0"/>
              <a:t>1</a:t>
            </a:r>
            <a:endParaRPr lang="en-US" sz="1000" dirty="0"/>
          </a:p>
        </p:txBody>
      </p:sp>
      <p:sp>
        <p:nvSpPr>
          <p:cNvPr id="28" name="TextBox 27"/>
          <p:cNvSpPr txBox="1"/>
          <p:nvPr/>
        </p:nvSpPr>
        <p:spPr>
          <a:xfrm>
            <a:off x="4020630" y="1101877"/>
            <a:ext cx="255987" cy="246221"/>
          </a:xfrm>
          <a:prstGeom prst="rect">
            <a:avLst/>
          </a:prstGeom>
          <a:noFill/>
        </p:spPr>
        <p:txBody>
          <a:bodyPr wrap="none" rtlCol="0">
            <a:spAutoFit/>
          </a:bodyPr>
          <a:lstStyle/>
          <a:p>
            <a:r>
              <a:rPr lang="en-US" sz="1000" dirty="0" smtClean="0"/>
              <a:t>1</a:t>
            </a:r>
            <a:endParaRPr lang="en-US" sz="1000" dirty="0"/>
          </a:p>
        </p:txBody>
      </p:sp>
      <p:sp>
        <p:nvSpPr>
          <p:cNvPr id="29" name="TextBox 28"/>
          <p:cNvSpPr txBox="1"/>
          <p:nvPr/>
        </p:nvSpPr>
        <p:spPr>
          <a:xfrm>
            <a:off x="4019758" y="1254277"/>
            <a:ext cx="255987" cy="246221"/>
          </a:xfrm>
          <a:prstGeom prst="rect">
            <a:avLst/>
          </a:prstGeom>
          <a:noFill/>
        </p:spPr>
        <p:txBody>
          <a:bodyPr wrap="none" rtlCol="0">
            <a:spAutoFit/>
          </a:bodyPr>
          <a:lstStyle/>
          <a:p>
            <a:r>
              <a:rPr lang="en-US" sz="1000" dirty="0" smtClean="0"/>
              <a:t>1</a:t>
            </a:r>
            <a:endParaRPr lang="en-US" sz="1000" dirty="0"/>
          </a:p>
        </p:txBody>
      </p:sp>
      <p:sp>
        <p:nvSpPr>
          <p:cNvPr id="31" name="Oval 30"/>
          <p:cNvSpPr/>
          <p:nvPr/>
        </p:nvSpPr>
        <p:spPr>
          <a:xfrm>
            <a:off x="4040847" y="16004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022787" y="1556695"/>
            <a:ext cx="255987" cy="246221"/>
          </a:xfrm>
          <a:prstGeom prst="rect">
            <a:avLst/>
          </a:prstGeom>
          <a:noFill/>
        </p:spPr>
        <p:txBody>
          <a:bodyPr wrap="none" rtlCol="0">
            <a:spAutoFit/>
          </a:bodyPr>
          <a:lstStyle/>
          <a:p>
            <a:r>
              <a:rPr lang="en-US" sz="1000" dirty="0"/>
              <a:t>0</a:t>
            </a:r>
          </a:p>
        </p:txBody>
      </p:sp>
      <p:sp>
        <p:nvSpPr>
          <p:cNvPr id="33" name="Oval 32"/>
          <p:cNvSpPr/>
          <p:nvPr/>
        </p:nvSpPr>
        <p:spPr>
          <a:xfrm>
            <a:off x="4043398" y="817513"/>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4021048" y="774293"/>
            <a:ext cx="255987" cy="246221"/>
          </a:xfrm>
          <a:prstGeom prst="rect">
            <a:avLst/>
          </a:prstGeom>
          <a:noFill/>
        </p:spPr>
        <p:txBody>
          <a:bodyPr wrap="none" rtlCol="0">
            <a:spAutoFit/>
          </a:bodyPr>
          <a:lstStyle/>
          <a:p>
            <a:r>
              <a:rPr lang="en-US" sz="1000" dirty="0" smtClean="0"/>
              <a:t>1</a:t>
            </a:r>
            <a:endParaRPr lang="en-US" sz="1000" dirty="0"/>
          </a:p>
        </p:txBody>
      </p:sp>
      <p:sp>
        <p:nvSpPr>
          <p:cNvPr id="35" name="TextBox 34"/>
          <p:cNvSpPr txBox="1"/>
          <p:nvPr/>
        </p:nvSpPr>
        <p:spPr>
          <a:xfrm>
            <a:off x="4021915" y="1413472"/>
            <a:ext cx="255987" cy="246221"/>
          </a:xfrm>
          <a:prstGeom prst="rect">
            <a:avLst/>
          </a:prstGeom>
          <a:noFill/>
        </p:spPr>
        <p:txBody>
          <a:bodyPr wrap="none" rtlCol="0">
            <a:spAutoFit/>
          </a:bodyPr>
          <a:lstStyle/>
          <a:p>
            <a:r>
              <a:rPr lang="en-US" sz="1000" dirty="0"/>
              <a:t>0</a:t>
            </a:r>
          </a:p>
        </p:txBody>
      </p:sp>
      <p:sp>
        <p:nvSpPr>
          <p:cNvPr id="2" name="Rectangle 1"/>
          <p:cNvSpPr/>
          <p:nvPr/>
        </p:nvSpPr>
        <p:spPr>
          <a:xfrm>
            <a:off x="3675494" y="785242"/>
            <a:ext cx="259888" cy="1043130"/>
          </a:xfrm>
          <a:prstGeom prst="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4387215" y="96825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7" name="Oval 36"/>
          <p:cNvSpPr/>
          <p:nvPr/>
        </p:nvSpPr>
        <p:spPr>
          <a:xfrm>
            <a:off x="4387047" y="11407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4387383" y="12931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4387047" y="144554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p:cNvSpPr txBox="1"/>
          <p:nvPr/>
        </p:nvSpPr>
        <p:spPr>
          <a:xfrm>
            <a:off x="4365487" y="935979"/>
            <a:ext cx="255987" cy="246221"/>
          </a:xfrm>
          <a:prstGeom prst="rect">
            <a:avLst/>
          </a:prstGeom>
          <a:noFill/>
        </p:spPr>
        <p:txBody>
          <a:bodyPr wrap="none" rtlCol="0">
            <a:spAutoFit/>
          </a:bodyPr>
          <a:lstStyle/>
          <a:p>
            <a:r>
              <a:rPr lang="en-US" sz="1000" dirty="0" smtClean="0"/>
              <a:t>1</a:t>
            </a:r>
            <a:endParaRPr lang="en-US" sz="1000" dirty="0"/>
          </a:p>
        </p:txBody>
      </p:sp>
      <p:sp>
        <p:nvSpPr>
          <p:cNvPr id="41" name="TextBox 40"/>
          <p:cNvSpPr txBox="1"/>
          <p:nvPr/>
        </p:nvSpPr>
        <p:spPr>
          <a:xfrm>
            <a:off x="4364615" y="1099328"/>
            <a:ext cx="255987" cy="246221"/>
          </a:xfrm>
          <a:prstGeom prst="rect">
            <a:avLst/>
          </a:prstGeom>
          <a:noFill/>
        </p:spPr>
        <p:txBody>
          <a:bodyPr wrap="none" rtlCol="0">
            <a:spAutoFit/>
          </a:bodyPr>
          <a:lstStyle/>
          <a:p>
            <a:r>
              <a:rPr lang="en-US" sz="1000" dirty="0" smtClean="0"/>
              <a:t>1</a:t>
            </a:r>
            <a:endParaRPr lang="en-US" sz="1000" dirty="0"/>
          </a:p>
        </p:txBody>
      </p:sp>
      <p:sp>
        <p:nvSpPr>
          <p:cNvPr id="42" name="TextBox 41"/>
          <p:cNvSpPr txBox="1"/>
          <p:nvPr/>
        </p:nvSpPr>
        <p:spPr>
          <a:xfrm>
            <a:off x="4363743" y="1251728"/>
            <a:ext cx="255987" cy="246221"/>
          </a:xfrm>
          <a:prstGeom prst="rect">
            <a:avLst/>
          </a:prstGeom>
          <a:noFill/>
        </p:spPr>
        <p:txBody>
          <a:bodyPr wrap="none" rtlCol="0">
            <a:spAutoFit/>
          </a:bodyPr>
          <a:lstStyle/>
          <a:p>
            <a:r>
              <a:rPr lang="en-US" sz="1000" dirty="0" smtClean="0"/>
              <a:t>1</a:t>
            </a:r>
            <a:endParaRPr lang="en-US" sz="1000" dirty="0"/>
          </a:p>
        </p:txBody>
      </p:sp>
      <p:sp>
        <p:nvSpPr>
          <p:cNvPr id="43" name="Oval 42"/>
          <p:cNvSpPr/>
          <p:nvPr/>
        </p:nvSpPr>
        <p:spPr>
          <a:xfrm>
            <a:off x="4384832" y="159794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4366772" y="1554146"/>
            <a:ext cx="255987" cy="246221"/>
          </a:xfrm>
          <a:prstGeom prst="rect">
            <a:avLst/>
          </a:prstGeom>
          <a:noFill/>
        </p:spPr>
        <p:txBody>
          <a:bodyPr wrap="none" rtlCol="0">
            <a:spAutoFit/>
          </a:bodyPr>
          <a:lstStyle/>
          <a:p>
            <a:r>
              <a:rPr lang="en-US" sz="1000" dirty="0"/>
              <a:t>0</a:t>
            </a:r>
          </a:p>
        </p:txBody>
      </p:sp>
      <p:sp>
        <p:nvSpPr>
          <p:cNvPr id="45" name="Oval 44"/>
          <p:cNvSpPr/>
          <p:nvPr/>
        </p:nvSpPr>
        <p:spPr>
          <a:xfrm>
            <a:off x="4387383" y="81496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6" name="TextBox 45"/>
          <p:cNvSpPr txBox="1"/>
          <p:nvPr/>
        </p:nvSpPr>
        <p:spPr>
          <a:xfrm>
            <a:off x="4365033" y="771744"/>
            <a:ext cx="255987" cy="246221"/>
          </a:xfrm>
          <a:prstGeom prst="rect">
            <a:avLst/>
          </a:prstGeom>
          <a:noFill/>
        </p:spPr>
        <p:txBody>
          <a:bodyPr wrap="none" rtlCol="0">
            <a:spAutoFit/>
          </a:bodyPr>
          <a:lstStyle/>
          <a:p>
            <a:r>
              <a:rPr lang="en-US" sz="1000" dirty="0" smtClean="0"/>
              <a:t>1</a:t>
            </a:r>
            <a:endParaRPr lang="en-US" sz="1000" dirty="0"/>
          </a:p>
        </p:txBody>
      </p:sp>
      <p:sp>
        <p:nvSpPr>
          <p:cNvPr id="47" name="TextBox 46"/>
          <p:cNvSpPr txBox="1"/>
          <p:nvPr/>
        </p:nvSpPr>
        <p:spPr>
          <a:xfrm>
            <a:off x="4365900" y="1410923"/>
            <a:ext cx="255987" cy="246221"/>
          </a:xfrm>
          <a:prstGeom prst="rect">
            <a:avLst/>
          </a:prstGeom>
          <a:noFill/>
        </p:spPr>
        <p:txBody>
          <a:bodyPr wrap="none" rtlCol="0">
            <a:spAutoFit/>
          </a:bodyPr>
          <a:lstStyle/>
          <a:p>
            <a:r>
              <a:rPr lang="en-US" sz="1000" dirty="0"/>
              <a:t>0</a:t>
            </a:r>
          </a:p>
        </p:txBody>
      </p:sp>
      <p:sp>
        <p:nvSpPr>
          <p:cNvPr id="48" name="Oval 47"/>
          <p:cNvSpPr/>
          <p:nvPr/>
        </p:nvSpPr>
        <p:spPr>
          <a:xfrm>
            <a:off x="4779599" y="98920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Oval 48"/>
          <p:cNvSpPr/>
          <p:nvPr/>
        </p:nvSpPr>
        <p:spPr>
          <a:xfrm>
            <a:off x="4779431" y="1161694"/>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4779767" y="131409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779431" y="1466494"/>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p:cNvSpPr txBox="1"/>
          <p:nvPr/>
        </p:nvSpPr>
        <p:spPr>
          <a:xfrm>
            <a:off x="4756127" y="1272680"/>
            <a:ext cx="255987" cy="246221"/>
          </a:xfrm>
          <a:prstGeom prst="rect">
            <a:avLst/>
          </a:prstGeom>
          <a:noFill/>
        </p:spPr>
        <p:txBody>
          <a:bodyPr wrap="none" rtlCol="0">
            <a:spAutoFit/>
          </a:bodyPr>
          <a:lstStyle/>
          <a:p>
            <a:r>
              <a:rPr lang="en-US" sz="1000" dirty="0" smtClean="0"/>
              <a:t>1</a:t>
            </a:r>
            <a:endParaRPr lang="en-US" sz="1000" dirty="0"/>
          </a:p>
        </p:txBody>
      </p:sp>
      <p:sp>
        <p:nvSpPr>
          <p:cNvPr id="55" name="Oval 54"/>
          <p:cNvSpPr/>
          <p:nvPr/>
        </p:nvSpPr>
        <p:spPr>
          <a:xfrm>
            <a:off x="4777216" y="1618894"/>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759156" y="1575098"/>
            <a:ext cx="255987" cy="246221"/>
          </a:xfrm>
          <a:prstGeom prst="rect">
            <a:avLst/>
          </a:prstGeom>
          <a:noFill/>
        </p:spPr>
        <p:txBody>
          <a:bodyPr wrap="none" rtlCol="0">
            <a:spAutoFit/>
          </a:bodyPr>
          <a:lstStyle/>
          <a:p>
            <a:r>
              <a:rPr lang="en-US" sz="1000" dirty="0"/>
              <a:t>0</a:t>
            </a:r>
          </a:p>
        </p:txBody>
      </p:sp>
      <p:sp>
        <p:nvSpPr>
          <p:cNvPr id="57" name="Oval 56"/>
          <p:cNvSpPr/>
          <p:nvPr/>
        </p:nvSpPr>
        <p:spPr>
          <a:xfrm>
            <a:off x="4779767" y="83591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3" name="TextBox 62"/>
          <p:cNvSpPr txBox="1"/>
          <p:nvPr/>
        </p:nvSpPr>
        <p:spPr>
          <a:xfrm>
            <a:off x="4757417" y="792696"/>
            <a:ext cx="255987" cy="246221"/>
          </a:xfrm>
          <a:prstGeom prst="rect">
            <a:avLst/>
          </a:prstGeom>
          <a:noFill/>
        </p:spPr>
        <p:txBody>
          <a:bodyPr wrap="none" rtlCol="0">
            <a:spAutoFit/>
          </a:bodyPr>
          <a:lstStyle/>
          <a:p>
            <a:r>
              <a:rPr lang="en-US" sz="1000" dirty="0" smtClean="0"/>
              <a:t>1</a:t>
            </a:r>
            <a:endParaRPr lang="en-US" sz="1000" dirty="0"/>
          </a:p>
        </p:txBody>
      </p:sp>
      <p:sp>
        <p:nvSpPr>
          <p:cNvPr id="64" name="TextBox 63"/>
          <p:cNvSpPr txBox="1"/>
          <p:nvPr/>
        </p:nvSpPr>
        <p:spPr>
          <a:xfrm>
            <a:off x="4758284" y="1431875"/>
            <a:ext cx="255987" cy="246221"/>
          </a:xfrm>
          <a:prstGeom prst="rect">
            <a:avLst/>
          </a:prstGeom>
          <a:noFill/>
        </p:spPr>
        <p:txBody>
          <a:bodyPr wrap="none" rtlCol="0">
            <a:spAutoFit/>
          </a:bodyPr>
          <a:lstStyle/>
          <a:p>
            <a:r>
              <a:rPr lang="en-US" sz="1000" dirty="0"/>
              <a:t>0</a:t>
            </a:r>
          </a:p>
        </p:txBody>
      </p:sp>
      <p:sp>
        <p:nvSpPr>
          <p:cNvPr id="65" name="TextBox 64"/>
          <p:cNvSpPr txBox="1"/>
          <p:nvPr/>
        </p:nvSpPr>
        <p:spPr>
          <a:xfrm>
            <a:off x="4757417" y="960363"/>
            <a:ext cx="255987" cy="246221"/>
          </a:xfrm>
          <a:prstGeom prst="rect">
            <a:avLst/>
          </a:prstGeom>
          <a:noFill/>
        </p:spPr>
        <p:txBody>
          <a:bodyPr wrap="none" rtlCol="0">
            <a:spAutoFit/>
          </a:bodyPr>
          <a:lstStyle/>
          <a:p>
            <a:r>
              <a:rPr lang="en-US" sz="1000" dirty="0"/>
              <a:t>0</a:t>
            </a:r>
          </a:p>
        </p:txBody>
      </p:sp>
      <p:sp>
        <p:nvSpPr>
          <p:cNvPr id="67" name="TextBox 66"/>
          <p:cNvSpPr txBox="1"/>
          <p:nvPr/>
        </p:nvSpPr>
        <p:spPr>
          <a:xfrm>
            <a:off x="4761708" y="1112763"/>
            <a:ext cx="255987" cy="246221"/>
          </a:xfrm>
          <a:prstGeom prst="rect">
            <a:avLst/>
          </a:prstGeom>
          <a:noFill/>
        </p:spPr>
        <p:txBody>
          <a:bodyPr wrap="none" rtlCol="0">
            <a:spAutoFit/>
          </a:bodyPr>
          <a:lstStyle/>
          <a:p>
            <a:r>
              <a:rPr lang="en-US" sz="1000" dirty="0"/>
              <a:t>0</a:t>
            </a:r>
          </a:p>
        </p:txBody>
      </p:sp>
      <p:cxnSp>
        <p:nvCxnSpPr>
          <p:cNvPr id="69" name="Straight Arrow Connector 68"/>
          <p:cNvCxnSpPr/>
          <p:nvPr/>
        </p:nvCxnSpPr>
        <p:spPr>
          <a:xfrm>
            <a:off x="3825903" y="3372208"/>
            <a:ext cx="15163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V="1">
            <a:off x="3820869" y="2290958"/>
            <a:ext cx="0" cy="1081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3820869" y="2518208"/>
            <a:ext cx="31733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3601474" y="2299228"/>
            <a:ext cx="255987" cy="246221"/>
          </a:xfrm>
          <a:prstGeom prst="rect">
            <a:avLst/>
          </a:prstGeom>
          <a:noFill/>
        </p:spPr>
        <p:txBody>
          <a:bodyPr wrap="none" rtlCol="0">
            <a:spAutoFit/>
          </a:bodyPr>
          <a:lstStyle/>
          <a:p>
            <a:r>
              <a:rPr lang="en-US" sz="1000" dirty="0" smtClean="0"/>
              <a:t>1</a:t>
            </a:r>
            <a:endParaRPr lang="en-US" sz="1000" dirty="0"/>
          </a:p>
        </p:txBody>
      </p:sp>
      <p:sp>
        <p:nvSpPr>
          <p:cNvPr id="75" name="TextBox 74"/>
          <p:cNvSpPr txBox="1"/>
          <p:nvPr/>
        </p:nvSpPr>
        <p:spPr>
          <a:xfrm>
            <a:off x="3611550" y="3147885"/>
            <a:ext cx="255987" cy="246221"/>
          </a:xfrm>
          <a:prstGeom prst="rect">
            <a:avLst/>
          </a:prstGeom>
          <a:noFill/>
        </p:spPr>
        <p:txBody>
          <a:bodyPr wrap="none" rtlCol="0">
            <a:spAutoFit/>
          </a:bodyPr>
          <a:lstStyle/>
          <a:p>
            <a:r>
              <a:rPr lang="en-US" sz="1000" dirty="0"/>
              <a:t>0</a:t>
            </a:r>
          </a:p>
        </p:txBody>
      </p:sp>
      <p:cxnSp>
        <p:nvCxnSpPr>
          <p:cNvPr id="76" name="Straight Connector 75"/>
          <p:cNvCxnSpPr/>
          <p:nvPr/>
        </p:nvCxnSpPr>
        <p:spPr>
          <a:xfrm>
            <a:off x="4138201" y="2518208"/>
            <a:ext cx="0" cy="33941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4138201" y="2857618"/>
            <a:ext cx="64286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3623370" y="1858604"/>
            <a:ext cx="394997" cy="246221"/>
          </a:xfrm>
          <a:prstGeom prst="rect">
            <a:avLst/>
          </a:prstGeom>
          <a:noFill/>
        </p:spPr>
        <p:txBody>
          <a:bodyPr wrap="none" rtlCol="0">
            <a:spAutoFit/>
          </a:bodyPr>
          <a:lstStyle/>
          <a:p>
            <a:r>
              <a:rPr lang="en-US" sz="1000" dirty="0" smtClean="0"/>
              <a:t>x=0</a:t>
            </a:r>
            <a:endParaRPr lang="en-US" sz="1000" dirty="0"/>
          </a:p>
        </p:txBody>
      </p:sp>
      <p:sp>
        <p:nvSpPr>
          <p:cNvPr id="81" name="TextBox 80"/>
          <p:cNvSpPr txBox="1"/>
          <p:nvPr/>
        </p:nvSpPr>
        <p:spPr>
          <a:xfrm>
            <a:off x="3975159" y="1844097"/>
            <a:ext cx="469888" cy="246221"/>
          </a:xfrm>
          <a:prstGeom prst="rect">
            <a:avLst/>
          </a:prstGeom>
          <a:noFill/>
        </p:spPr>
        <p:txBody>
          <a:bodyPr wrap="none" rtlCol="0">
            <a:spAutoFit/>
          </a:bodyPr>
          <a:lstStyle/>
          <a:p>
            <a:r>
              <a:rPr lang="en-US" sz="1000" dirty="0"/>
              <a:t>x</a:t>
            </a:r>
            <a:r>
              <a:rPr lang="en-US" sz="1000" dirty="0" smtClean="0"/>
              <a:t>=+1</a:t>
            </a:r>
            <a:endParaRPr lang="en-US" sz="1000" dirty="0"/>
          </a:p>
        </p:txBody>
      </p:sp>
      <p:sp>
        <p:nvSpPr>
          <p:cNvPr id="82" name="TextBox 81"/>
          <p:cNvSpPr txBox="1"/>
          <p:nvPr/>
        </p:nvSpPr>
        <p:spPr>
          <a:xfrm>
            <a:off x="4311180" y="1839379"/>
            <a:ext cx="469888" cy="246221"/>
          </a:xfrm>
          <a:prstGeom prst="rect">
            <a:avLst/>
          </a:prstGeom>
          <a:noFill/>
        </p:spPr>
        <p:txBody>
          <a:bodyPr wrap="none" rtlCol="0">
            <a:spAutoFit/>
          </a:bodyPr>
          <a:lstStyle/>
          <a:p>
            <a:r>
              <a:rPr lang="en-US" sz="1000" dirty="0"/>
              <a:t>x</a:t>
            </a:r>
            <a:r>
              <a:rPr lang="en-US" sz="1000" dirty="0" smtClean="0"/>
              <a:t>=+2</a:t>
            </a:r>
            <a:endParaRPr lang="en-US" sz="1000" dirty="0"/>
          </a:p>
        </p:txBody>
      </p:sp>
      <p:sp>
        <p:nvSpPr>
          <p:cNvPr id="83" name="TextBox 82"/>
          <p:cNvSpPr txBox="1"/>
          <p:nvPr/>
        </p:nvSpPr>
        <p:spPr>
          <a:xfrm>
            <a:off x="4704291" y="1838435"/>
            <a:ext cx="758435" cy="246221"/>
          </a:xfrm>
          <a:prstGeom prst="rect">
            <a:avLst/>
          </a:prstGeom>
          <a:noFill/>
        </p:spPr>
        <p:txBody>
          <a:bodyPr wrap="square" rtlCol="0">
            <a:spAutoFit/>
          </a:bodyPr>
          <a:lstStyle/>
          <a:p>
            <a:r>
              <a:rPr lang="en-US" sz="1000" dirty="0"/>
              <a:t>x</a:t>
            </a:r>
            <a:r>
              <a:rPr lang="en-US" sz="1000" dirty="0" smtClean="0"/>
              <a:t>=+3</a:t>
            </a:r>
            <a:endParaRPr lang="en-US" sz="1000" dirty="0"/>
          </a:p>
        </p:txBody>
      </p:sp>
      <p:cxnSp>
        <p:nvCxnSpPr>
          <p:cNvPr id="86" name="Straight Connector 85"/>
          <p:cNvCxnSpPr/>
          <p:nvPr/>
        </p:nvCxnSpPr>
        <p:spPr>
          <a:xfrm>
            <a:off x="4776350" y="2863220"/>
            <a:ext cx="0" cy="33941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4781068" y="3202630"/>
            <a:ext cx="386209"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p:nvPr/>
        </p:nvCxnSpPr>
        <p:spPr>
          <a:xfrm flipH="1">
            <a:off x="2353738" y="3372208"/>
            <a:ext cx="14671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0" name="Oval 89"/>
          <p:cNvSpPr/>
          <p:nvPr/>
        </p:nvSpPr>
        <p:spPr>
          <a:xfrm>
            <a:off x="3257585" y="975855"/>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1" name="Oval 90"/>
          <p:cNvSpPr/>
          <p:nvPr/>
        </p:nvSpPr>
        <p:spPr>
          <a:xfrm>
            <a:off x="3257417" y="114834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3257753" y="130074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3257417" y="1453147"/>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TextBox 93"/>
          <p:cNvSpPr txBox="1"/>
          <p:nvPr/>
        </p:nvSpPr>
        <p:spPr>
          <a:xfrm>
            <a:off x="3234113" y="1259333"/>
            <a:ext cx="255987" cy="246221"/>
          </a:xfrm>
          <a:prstGeom prst="rect">
            <a:avLst/>
          </a:prstGeom>
          <a:noFill/>
        </p:spPr>
        <p:txBody>
          <a:bodyPr wrap="none" rtlCol="0">
            <a:spAutoFit/>
          </a:bodyPr>
          <a:lstStyle/>
          <a:p>
            <a:r>
              <a:rPr lang="en-US" sz="1000" dirty="0" smtClean="0"/>
              <a:t>1</a:t>
            </a:r>
            <a:endParaRPr lang="en-US" sz="1000" dirty="0"/>
          </a:p>
        </p:txBody>
      </p:sp>
      <p:sp>
        <p:nvSpPr>
          <p:cNvPr id="95" name="Oval 94"/>
          <p:cNvSpPr/>
          <p:nvPr/>
        </p:nvSpPr>
        <p:spPr>
          <a:xfrm>
            <a:off x="3255202" y="160554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TextBox 95"/>
          <p:cNvSpPr txBox="1"/>
          <p:nvPr/>
        </p:nvSpPr>
        <p:spPr>
          <a:xfrm>
            <a:off x="3237142" y="1583649"/>
            <a:ext cx="255987" cy="246221"/>
          </a:xfrm>
          <a:prstGeom prst="rect">
            <a:avLst/>
          </a:prstGeom>
          <a:noFill/>
        </p:spPr>
        <p:txBody>
          <a:bodyPr wrap="none" rtlCol="0">
            <a:spAutoFit/>
          </a:bodyPr>
          <a:lstStyle/>
          <a:p>
            <a:r>
              <a:rPr lang="en-US" sz="1000" dirty="0" smtClean="0"/>
              <a:t>1</a:t>
            </a:r>
            <a:endParaRPr lang="en-US" sz="1000" dirty="0"/>
          </a:p>
        </p:txBody>
      </p:sp>
      <p:sp>
        <p:nvSpPr>
          <p:cNvPr id="97" name="Oval 96"/>
          <p:cNvSpPr/>
          <p:nvPr/>
        </p:nvSpPr>
        <p:spPr>
          <a:xfrm>
            <a:off x="3257753" y="822569"/>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8" name="TextBox 97"/>
          <p:cNvSpPr txBox="1"/>
          <p:nvPr/>
        </p:nvSpPr>
        <p:spPr>
          <a:xfrm>
            <a:off x="3235403" y="779349"/>
            <a:ext cx="255987" cy="246221"/>
          </a:xfrm>
          <a:prstGeom prst="rect">
            <a:avLst/>
          </a:prstGeom>
          <a:noFill/>
        </p:spPr>
        <p:txBody>
          <a:bodyPr wrap="none" rtlCol="0">
            <a:spAutoFit/>
          </a:bodyPr>
          <a:lstStyle/>
          <a:p>
            <a:r>
              <a:rPr lang="en-US" sz="1000" dirty="0" smtClean="0"/>
              <a:t>1</a:t>
            </a:r>
            <a:endParaRPr lang="en-US" sz="1000" dirty="0"/>
          </a:p>
        </p:txBody>
      </p:sp>
      <p:sp>
        <p:nvSpPr>
          <p:cNvPr id="99" name="TextBox 98"/>
          <p:cNvSpPr txBox="1"/>
          <p:nvPr/>
        </p:nvSpPr>
        <p:spPr>
          <a:xfrm>
            <a:off x="3236270" y="1418528"/>
            <a:ext cx="255987" cy="246221"/>
          </a:xfrm>
          <a:prstGeom prst="rect">
            <a:avLst/>
          </a:prstGeom>
          <a:noFill/>
        </p:spPr>
        <p:txBody>
          <a:bodyPr wrap="none" rtlCol="0">
            <a:spAutoFit/>
          </a:bodyPr>
          <a:lstStyle/>
          <a:p>
            <a:r>
              <a:rPr lang="en-US" sz="1000" dirty="0"/>
              <a:t>0</a:t>
            </a:r>
          </a:p>
        </p:txBody>
      </p:sp>
      <p:sp>
        <p:nvSpPr>
          <p:cNvPr id="100" name="TextBox 99"/>
          <p:cNvSpPr txBox="1"/>
          <p:nvPr/>
        </p:nvSpPr>
        <p:spPr>
          <a:xfrm>
            <a:off x="3235403" y="947016"/>
            <a:ext cx="255987" cy="246221"/>
          </a:xfrm>
          <a:prstGeom prst="rect">
            <a:avLst/>
          </a:prstGeom>
          <a:noFill/>
        </p:spPr>
        <p:txBody>
          <a:bodyPr wrap="none" rtlCol="0">
            <a:spAutoFit/>
          </a:bodyPr>
          <a:lstStyle/>
          <a:p>
            <a:r>
              <a:rPr lang="en-US" sz="1000" dirty="0"/>
              <a:t>0</a:t>
            </a:r>
          </a:p>
        </p:txBody>
      </p:sp>
      <p:sp>
        <p:nvSpPr>
          <p:cNvPr id="101" name="TextBox 100"/>
          <p:cNvSpPr txBox="1"/>
          <p:nvPr/>
        </p:nvSpPr>
        <p:spPr>
          <a:xfrm>
            <a:off x="3228746" y="1099416"/>
            <a:ext cx="255987" cy="246221"/>
          </a:xfrm>
          <a:prstGeom prst="rect">
            <a:avLst/>
          </a:prstGeom>
          <a:noFill/>
        </p:spPr>
        <p:txBody>
          <a:bodyPr wrap="none" rtlCol="0">
            <a:spAutoFit/>
          </a:bodyPr>
          <a:lstStyle/>
          <a:p>
            <a:r>
              <a:rPr lang="en-US" sz="1000" dirty="0"/>
              <a:t>1</a:t>
            </a:r>
          </a:p>
        </p:txBody>
      </p:sp>
      <p:sp>
        <p:nvSpPr>
          <p:cNvPr id="102" name="Oval 101"/>
          <p:cNvSpPr/>
          <p:nvPr/>
        </p:nvSpPr>
        <p:spPr>
          <a:xfrm>
            <a:off x="2884500" y="985950"/>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Oval 102"/>
          <p:cNvSpPr/>
          <p:nvPr/>
        </p:nvSpPr>
        <p:spPr>
          <a:xfrm>
            <a:off x="2884332" y="1158442"/>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2884668" y="13108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2884332" y="14632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TextBox 105"/>
          <p:cNvSpPr txBox="1"/>
          <p:nvPr/>
        </p:nvSpPr>
        <p:spPr>
          <a:xfrm>
            <a:off x="2861028" y="1269428"/>
            <a:ext cx="255987" cy="246221"/>
          </a:xfrm>
          <a:prstGeom prst="rect">
            <a:avLst/>
          </a:prstGeom>
          <a:noFill/>
        </p:spPr>
        <p:txBody>
          <a:bodyPr wrap="none" rtlCol="0">
            <a:spAutoFit/>
          </a:bodyPr>
          <a:lstStyle/>
          <a:p>
            <a:r>
              <a:rPr lang="en-US" sz="1000" dirty="0" smtClean="0"/>
              <a:t>1</a:t>
            </a:r>
            <a:endParaRPr lang="en-US" sz="1000" dirty="0"/>
          </a:p>
        </p:txBody>
      </p:sp>
      <p:sp>
        <p:nvSpPr>
          <p:cNvPr id="108" name="Oval 107"/>
          <p:cNvSpPr/>
          <p:nvPr/>
        </p:nvSpPr>
        <p:spPr>
          <a:xfrm>
            <a:off x="2884668" y="83266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9" name="TextBox 108"/>
          <p:cNvSpPr txBox="1"/>
          <p:nvPr/>
        </p:nvSpPr>
        <p:spPr>
          <a:xfrm>
            <a:off x="2862318" y="789444"/>
            <a:ext cx="255987" cy="246221"/>
          </a:xfrm>
          <a:prstGeom prst="rect">
            <a:avLst/>
          </a:prstGeom>
          <a:noFill/>
        </p:spPr>
        <p:txBody>
          <a:bodyPr wrap="none" rtlCol="0">
            <a:spAutoFit/>
          </a:bodyPr>
          <a:lstStyle/>
          <a:p>
            <a:r>
              <a:rPr lang="en-US" sz="1000" dirty="0" smtClean="0"/>
              <a:t>1</a:t>
            </a:r>
            <a:endParaRPr lang="en-US" sz="1000" dirty="0"/>
          </a:p>
        </p:txBody>
      </p:sp>
      <p:sp>
        <p:nvSpPr>
          <p:cNvPr id="110" name="TextBox 109"/>
          <p:cNvSpPr txBox="1"/>
          <p:nvPr/>
        </p:nvSpPr>
        <p:spPr>
          <a:xfrm>
            <a:off x="2863185" y="1428623"/>
            <a:ext cx="255987" cy="246221"/>
          </a:xfrm>
          <a:prstGeom prst="rect">
            <a:avLst/>
          </a:prstGeom>
          <a:noFill/>
        </p:spPr>
        <p:txBody>
          <a:bodyPr wrap="none" rtlCol="0">
            <a:spAutoFit/>
          </a:bodyPr>
          <a:lstStyle/>
          <a:p>
            <a:r>
              <a:rPr lang="en-US" sz="1000" dirty="0" smtClean="0"/>
              <a:t>1</a:t>
            </a:r>
            <a:endParaRPr lang="en-US" sz="1000" dirty="0"/>
          </a:p>
        </p:txBody>
      </p:sp>
      <p:sp>
        <p:nvSpPr>
          <p:cNvPr id="111" name="TextBox 110"/>
          <p:cNvSpPr txBox="1"/>
          <p:nvPr/>
        </p:nvSpPr>
        <p:spPr>
          <a:xfrm>
            <a:off x="2862318" y="957111"/>
            <a:ext cx="255987" cy="246221"/>
          </a:xfrm>
          <a:prstGeom prst="rect">
            <a:avLst/>
          </a:prstGeom>
          <a:noFill/>
        </p:spPr>
        <p:txBody>
          <a:bodyPr wrap="none" rtlCol="0">
            <a:spAutoFit/>
          </a:bodyPr>
          <a:lstStyle/>
          <a:p>
            <a:r>
              <a:rPr lang="en-US" sz="1000" dirty="0"/>
              <a:t>0</a:t>
            </a:r>
          </a:p>
        </p:txBody>
      </p:sp>
      <p:sp>
        <p:nvSpPr>
          <p:cNvPr id="119" name="TextBox 118"/>
          <p:cNvSpPr txBox="1"/>
          <p:nvPr/>
        </p:nvSpPr>
        <p:spPr>
          <a:xfrm>
            <a:off x="2855661" y="1109511"/>
            <a:ext cx="255987" cy="246221"/>
          </a:xfrm>
          <a:prstGeom prst="rect">
            <a:avLst/>
          </a:prstGeom>
          <a:noFill/>
        </p:spPr>
        <p:txBody>
          <a:bodyPr wrap="none" rtlCol="0">
            <a:spAutoFit/>
          </a:bodyPr>
          <a:lstStyle/>
          <a:p>
            <a:r>
              <a:rPr lang="en-US" sz="1000" dirty="0" smtClean="0"/>
              <a:t>0</a:t>
            </a:r>
            <a:endParaRPr lang="en-US" sz="1000" dirty="0"/>
          </a:p>
        </p:txBody>
      </p:sp>
      <p:sp>
        <p:nvSpPr>
          <p:cNvPr id="120" name="Oval 119"/>
          <p:cNvSpPr/>
          <p:nvPr/>
        </p:nvSpPr>
        <p:spPr>
          <a:xfrm>
            <a:off x="2883460" y="16265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a:off x="2862313" y="1570074"/>
            <a:ext cx="255987" cy="246221"/>
          </a:xfrm>
          <a:prstGeom prst="rect">
            <a:avLst/>
          </a:prstGeom>
          <a:noFill/>
        </p:spPr>
        <p:txBody>
          <a:bodyPr wrap="none" rtlCol="0">
            <a:spAutoFit/>
          </a:bodyPr>
          <a:lstStyle/>
          <a:p>
            <a:r>
              <a:rPr lang="en-US" sz="1000" dirty="0"/>
              <a:t>0</a:t>
            </a:r>
          </a:p>
        </p:txBody>
      </p:sp>
      <p:sp>
        <p:nvSpPr>
          <p:cNvPr id="122" name="TextBox 121"/>
          <p:cNvSpPr txBox="1"/>
          <p:nvPr/>
        </p:nvSpPr>
        <p:spPr>
          <a:xfrm>
            <a:off x="3151737" y="1855046"/>
            <a:ext cx="437702" cy="246221"/>
          </a:xfrm>
          <a:prstGeom prst="rect">
            <a:avLst/>
          </a:prstGeom>
          <a:noFill/>
        </p:spPr>
        <p:txBody>
          <a:bodyPr wrap="none" rtlCol="0">
            <a:spAutoFit/>
          </a:bodyPr>
          <a:lstStyle/>
          <a:p>
            <a:r>
              <a:rPr lang="en-US" sz="1000" dirty="0"/>
              <a:t>x</a:t>
            </a:r>
            <a:r>
              <a:rPr lang="en-US" sz="1000" dirty="0" smtClean="0"/>
              <a:t>=-1</a:t>
            </a:r>
            <a:endParaRPr lang="en-US" sz="1000" dirty="0"/>
          </a:p>
        </p:txBody>
      </p:sp>
      <p:sp>
        <p:nvSpPr>
          <p:cNvPr id="123" name="TextBox 122"/>
          <p:cNvSpPr txBox="1"/>
          <p:nvPr/>
        </p:nvSpPr>
        <p:spPr>
          <a:xfrm>
            <a:off x="2811869" y="1862437"/>
            <a:ext cx="437702" cy="246221"/>
          </a:xfrm>
          <a:prstGeom prst="rect">
            <a:avLst/>
          </a:prstGeom>
          <a:noFill/>
        </p:spPr>
        <p:txBody>
          <a:bodyPr wrap="none" rtlCol="0">
            <a:spAutoFit/>
          </a:bodyPr>
          <a:lstStyle/>
          <a:p>
            <a:r>
              <a:rPr lang="en-US" sz="1000" dirty="0"/>
              <a:t>x</a:t>
            </a:r>
            <a:r>
              <a:rPr lang="en-US" sz="1000" dirty="0" smtClean="0"/>
              <a:t>=-2</a:t>
            </a:r>
            <a:endParaRPr lang="en-US" sz="1000" dirty="0"/>
          </a:p>
        </p:txBody>
      </p:sp>
      <p:cxnSp>
        <p:nvCxnSpPr>
          <p:cNvPr id="107" name="Straight Connector 106"/>
          <p:cNvCxnSpPr/>
          <p:nvPr/>
        </p:nvCxnSpPr>
        <p:spPr>
          <a:xfrm>
            <a:off x="3369752" y="2518208"/>
            <a:ext cx="438970" cy="446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3369752" y="2518208"/>
            <a:ext cx="0" cy="49829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2963823" y="3037522"/>
            <a:ext cx="417508"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2963823" y="3027455"/>
            <a:ext cx="0" cy="25716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2577614" y="3284618"/>
            <a:ext cx="386209" cy="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flipV="1">
            <a:off x="2572687" y="2288279"/>
            <a:ext cx="10948" cy="107298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flipH="1" flipV="1">
            <a:off x="5156329" y="2288279"/>
            <a:ext cx="10948" cy="107298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3825903" y="4805607"/>
            <a:ext cx="15163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flipV="1">
            <a:off x="3820869" y="3724357"/>
            <a:ext cx="0" cy="1081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3820869" y="3951607"/>
            <a:ext cx="317332"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3601474" y="3732627"/>
            <a:ext cx="255987" cy="246221"/>
          </a:xfrm>
          <a:prstGeom prst="rect">
            <a:avLst/>
          </a:prstGeom>
          <a:noFill/>
        </p:spPr>
        <p:txBody>
          <a:bodyPr wrap="none" rtlCol="0">
            <a:spAutoFit/>
          </a:bodyPr>
          <a:lstStyle/>
          <a:p>
            <a:r>
              <a:rPr lang="en-US" sz="1000" dirty="0" smtClean="0"/>
              <a:t>1</a:t>
            </a:r>
            <a:endParaRPr lang="en-US" sz="1000" dirty="0"/>
          </a:p>
        </p:txBody>
      </p:sp>
      <p:sp>
        <p:nvSpPr>
          <p:cNvPr id="133" name="TextBox 132"/>
          <p:cNvSpPr txBox="1"/>
          <p:nvPr/>
        </p:nvSpPr>
        <p:spPr>
          <a:xfrm>
            <a:off x="3611550" y="4581284"/>
            <a:ext cx="255987" cy="246221"/>
          </a:xfrm>
          <a:prstGeom prst="rect">
            <a:avLst/>
          </a:prstGeom>
          <a:noFill/>
        </p:spPr>
        <p:txBody>
          <a:bodyPr wrap="none" rtlCol="0">
            <a:spAutoFit/>
          </a:bodyPr>
          <a:lstStyle/>
          <a:p>
            <a:r>
              <a:rPr lang="en-US" sz="1000" dirty="0"/>
              <a:t>0</a:t>
            </a:r>
          </a:p>
        </p:txBody>
      </p:sp>
      <p:cxnSp>
        <p:nvCxnSpPr>
          <p:cNvPr id="134" name="Straight Connector 133"/>
          <p:cNvCxnSpPr/>
          <p:nvPr/>
        </p:nvCxnSpPr>
        <p:spPr>
          <a:xfrm>
            <a:off x="4138201" y="3951607"/>
            <a:ext cx="0" cy="629677"/>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4138201" y="4553793"/>
            <a:ext cx="642867"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4776350" y="4547564"/>
            <a:ext cx="0" cy="165108"/>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4781068" y="4712672"/>
            <a:ext cx="386209" cy="0"/>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p:nvPr/>
        </p:nvCxnSpPr>
        <p:spPr>
          <a:xfrm flipH="1">
            <a:off x="2353738" y="4805607"/>
            <a:ext cx="146713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3369752" y="3951607"/>
            <a:ext cx="438970" cy="4461"/>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3369752" y="3951607"/>
            <a:ext cx="11579" cy="629677"/>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2963823" y="4562359"/>
            <a:ext cx="417508" cy="0"/>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2577614" y="4718017"/>
            <a:ext cx="386209" cy="0"/>
          </a:xfrm>
          <a:prstGeom prst="line">
            <a:avLst/>
          </a:prstGeom>
          <a:ln>
            <a:solidFill>
              <a:schemeClr val="accent2"/>
            </a:solidFill>
            <a:prstDash val="sysDash"/>
          </a:ln>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flipH="1" flipV="1">
            <a:off x="2572687" y="3721678"/>
            <a:ext cx="10948" cy="107298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H="1" flipV="1">
            <a:off x="5156329" y="3721678"/>
            <a:ext cx="10948" cy="107298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2963823" y="4559386"/>
            <a:ext cx="0" cy="165108"/>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4781068" y="3365081"/>
            <a:ext cx="355611" cy="246221"/>
          </a:xfrm>
          <a:prstGeom prst="rect">
            <a:avLst/>
          </a:prstGeom>
          <a:noFill/>
        </p:spPr>
        <p:txBody>
          <a:bodyPr wrap="none" rtlCol="0">
            <a:spAutoFit/>
          </a:bodyPr>
          <a:lstStyle/>
          <a:p>
            <a:r>
              <a:rPr lang="en-US" sz="1000" dirty="0" err="1" smtClean="0"/>
              <a:t>cM</a:t>
            </a:r>
            <a:endParaRPr lang="en-US" sz="1000" dirty="0"/>
          </a:p>
        </p:txBody>
      </p:sp>
      <p:sp>
        <p:nvSpPr>
          <p:cNvPr id="147" name="TextBox 146"/>
          <p:cNvSpPr txBox="1"/>
          <p:nvPr/>
        </p:nvSpPr>
        <p:spPr>
          <a:xfrm>
            <a:off x="4780810" y="4805607"/>
            <a:ext cx="355611" cy="246221"/>
          </a:xfrm>
          <a:prstGeom prst="rect">
            <a:avLst/>
          </a:prstGeom>
          <a:noFill/>
        </p:spPr>
        <p:txBody>
          <a:bodyPr wrap="none" rtlCol="0">
            <a:spAutoFit/>
          </a:bodyPr>
          <a:lstStyle/>
          <a:p>
            <a:r>
              <a:rPr lang="en-US" sz="1000" dirty="0" err="1" smtClean="0"/>
              <a:t>cM</a:t>
            </a:r>
            <a:endParaRPr lang="en-US" sz="1000" dirty="0"/>
          </a:p>
        </p:txBody>
      </p:sp>
      <p:sp>
        <p:nvSpPr>
          <p:cNvPr id="19" name="TextBox 18"/>
          <p:cNvSpPr txBox="1"/>
          <p:nvPr/>
        </p:nvSpPr>
        <p:spPr>
          <a:xfrm>
            <a:off x="1379399" y="2729745"/>
            <a:ext cx="596339" cy="307777"/>
          </a:xfrm>
          <a:prstGeom prst="rect">
            <a:avLst/>
          </a:prstGeom>
          <a:noFill/>
        </p:spPr>
        <p:txBody>
          <a:bodyPr wrap="none" rtlCol="0">
            <a:spAutoFit/>
          </a:bodyPr>
          <a:lstStyle/>
          <a:p>
            <a:r>
              <a:rPr lang="en-US" i="1" dirty="0" err="1" smtClean="0"/>
              <a:t>iHH</a:t>
            </a:r>
            <a:r>
              <a:rPr lang="en-US" i="1" baseline="-25000" dirty="0" err="1"/>
              <a:t>A</a:t>
            </a:r>
            <a:endParaRPr lang="en-US" i="1" baseline="-25000" dirty="0"/>
          </a:p>
        </p:txBody>
      </p:sp>
      <p:sp>
        <p:nvSpPr>
          <p:cNvPr id="148" name="TextBox 147"/>
          <p:cNvSpPr txBox="1"/>
          <p:nvPr/>
        </p:nvSpPr>
        <p:spPr>
          <a:xfrm>
            <a:off x="1393195" y="4075555"/>
            <a:ext cx="596339" cy="307777"/>
          </a:xfrm>
          <a:prstGeom prst="rect">
            <a:avLst/>
          </a:prstGeom>
          <a:noFill/>
        </p:spPr>
        <p:txBody>
          <a:bodyPr wrap="none" rtlCol="0">
            <a:spAutoFit/>
          </a:bodyPr>
          <a:lstStyle/>
          <a:p>
            <a:r>
              <a:rPr lang="en-US" i="1" dirty="0" err="1" smtClean="0"/>
              <a:t>iHH</a:t>
            </a:r>
            <a:r>
              <a:rPr lang="en-US" i="1" baseline="-25000" dirty="0" err="1"/>
              <a:t>B</a:t>
            </a:r>
            <a:endParaRPr lang="en-US" i="1" baseline="-25000" dirty="0"/>
          </a:p>
        </p:txBody>
      </p:sp>
      <p:sp>
        <p:nvSpPr>
          <p:cNvPr id="20" name="Rectangle 19"/>
          <p:cNvSpPr/>
          <p:nvPr/>
        </p:nvSpPr>
        <p:spPr>
          <a:xfrm>
            <a:off x="3369752" y="2518208"/>
            <a:ext cx="438970" cy="85400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Rectangle 141"/>
          <p:cNvSpPr/>
          <p:nvPr/>
        </p:nvSpPr>
        <p:spPr>
          <a:xfrm>
            <a:off x="2942361" y="3037522"/>
            <a:ext cx="427391" cy="339146"/>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9" name="Rectangle 148"/>
          <p:cNvSpPr/>
          <p:nvPr/>
        </p:nvSpPr>
        <p:spPr>
          <a:xfrm>
            <a:off x="2577614" y="3250258"/>
            <a:ext cx="364747" cy="12195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Rectangle 149"/>
          <p:cNvSpPr/>
          <p:nvPr/>
        </p:nvSpPr>
        <p:spPr>
          <a:xfrm>
            <a:off x="3820869" y="2518212"/>
            <a:ext cx="317332" cy="85400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1" name="Rectangle 150"/>
          <p:cNvSpPr/>
          <p:nvPr/>
        </p:nvSpPr>
        <p:spPr>
          <a:xfrm>
            <a:off x="4138200" y="2823258"/>
            <a:ext cx="642867" cy="54895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2" name="Rectangle 151"/>
          <p:cNvSpPr/>
          <p:nvPr/>
        </p:nvSpPr>
        <p:spPr>
          <a:xfrm>
            <a:off x="4788164" y="3182178"/>
            <a:ext cx="364747" cy="190034"/>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flipH="1">
            <a:off x="1976269" y="2863220"/>
            <a:ext cx="117546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3" name="Rectangle 152"/>
          <p:cNvSpPr/>
          <p:nvPr/>
        </p:nvSpPr>
        <p:spPr>
          <a:xfrm>
            <a:off x="3369752" y="3956332"/>
            <a:ext cx="438970" cy="854000"/>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Rectangle 153"/>
          <p:cNvSpPr/>
          <p:nvPr/>
        </p:nvSpPr>
        <p:spPr>
          <a:xfrm>
            <a:off x="2963823" y="4570335"/>
            <a:ext cx="405929" cy="246221"/>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Rectangle 154"/>
          <p:cNvSpPr/>
          <p:nvPr/>
        </p:nvSpPr>
        <p:spPr>
          <a:xfrm>
            <a:off x="2594584" y="4693445"/>
            <a:ext cx="358726" cy="123111"/>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ectangle 155"/>
          <p:cNvSpPr/>
          <p:nvPr/>
        </p:nvSpPr>
        <p:spPr>
          <a:xfrm>
            <a:off x="3828130" y="3951607"/>
            <a:ext cx="310070" cy="854000"/>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7" name="Rectangle 156"/>
          <p:cNvSpPr/>
          <p:nvPr/>
        </p:nvSpPr>
        <p:spPr>
          <a:xfrm>
            <a:off x="4157454" y="4558508"/>
            <a:ext cx="604254" cy="247099"/>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8" name="Rectangle 157"/>
          <p:cNvSpPr/>
          <p:nvPr/>
        </p:nvSpPr>
        <p:spPr>
          <a:xfrm>
            <a:off x="4761708" y="4671547"/>
            <a:ext cx="402170" cy="123111"/>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9" name="Straight Arrow Connector 158"/>
          <p:cNvCxnSpPr/>
          <p:nvPr/>
        </p:nvCxnSpPr>
        <p:spPr>
          <a:xfrm flipH="1">
            <a:off x="1976268" y="4252824"/>
            <a:ext cx="117546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2641576" y="5234644"/>
            <a:ext cx="2368653" cy="523220"/>
          </a:xfrm>
          <a:prstGeom prst="rect">
            <a:avLst/>
          </a:prstGeom>
          <a:noFill/>
        </p:spPr>
        <p:txBody>
          <a:bodyPr wrap="none" rtlCol="0">
            <a:spAutoFit/>
          </a:bodyPr>
          <a:lstStyle/>
          <a:p>
            <a:pPr algn="ctr"/>
            <a:r>
              <a:rPr lang="en-US" dirty="0" smtClean="0"/>
              <a:t>Integrated haplotype score:</a:t>
            </a:r>
          </a:p>
          <a:p>
            <a:pPr algn="ctr"/>
            <a:r>
              <a:rPr lang="en-US" i="1" dirty="0" smtClean="0"/>
              <a:t>XP-EHH = </a:t>
            </a:r>
            <a:r>
              <a:rPr lang="en-US" i="1" dirty="0" err="1" smtClean="0"/>
              <a:t>ln</a:t>
            </a:r>
            <a:r>
              <a:rPr lang="en-US" i="1" dirty="0" smtClean="0"/>
              <a:t>(</a:t>
            </a:r>
            <a:r>
              <a:rPr lang="en-US" i="1" dirty="0" err="1" smtClean="0"/>
              <a:t>iHH</a:t>
            </a:r>
            <a:r>
              <a:rPr lang="en-US" i="1" baseline="-25000" dirty="0" err="1"/>
              <a:t>A</a:t>
            </a:r>
            <a:r>
              <a:rPr lang="en-US" i="1" dirty="0" smtClean="0"/>
              <a:t>/</a:t>
            </a:r>
            <a:r>
              <a:rPr lang="en-US" i="1" dirty="0" err="1" smtClean="0"/>
              <a:t>iHH</a:t>
            </a:r>
            <a:r>
              <a:rPr lang="en-US" i="1" baseline="-25000" dirty="0" err="1"/>
              <a:t>B</a:t>
            </a:r>
            <a:r>
              <a:rPr lang="en-US" i="1" dirty="0" smtClean="0"/>
              <a:t>)</a:t>
            </a:r>
            <a:endParaRPr lang="en-US" i="1" dirty="0"/>
          </a:p>
        </p:txBody>
      </p:sp>
      <p:cxnSp>
        <p:nvCxnSpPr>
          <p:cNvPr id="8" name="Straight Arrow Connector 7"/>
          <p:cNvCxnSpPr>
            <a:stCxn id="9" idx="2"/>
          </p:cNvCxnSpPr>
          <p:nvPr/>
        </p:nvCxnSpPr>
        <p:spPr>
          <a:xfrm>
            <a:off x="3825903" y="5757864"/>
            <a:ext cx="2227" cy="3515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180851" y="6142221"/>
            <a:ext cx="3827114" cy="523220"/>
          </a:xfrm>
          <a:prstGeom prst="rect">
            <a:avLst/>
          </a:prstGeom>
          <a:noFill/>
        </p:spPr>
        <p:txBody>
          <a:bodyPr wrap="none" rtlCol="0">
            <a:spAutoFit/>
          </a:bodyPr>
          <a:lstStyle/>
          <a:p>
            <a:r>
              <a:rPr lang="en-US" dirty="0" smtClean="0"/>
              <a:t>Genome-wide normalization in frequency bins</a:t>
            </a:r>
          </a:p>
          <a:p>
            <a:r>
              <a:rPr lang="en-US" dirty="0" smtClean="0"/>
              <a:t>(to mean=0 and </a:t>
            </a:r>
            <a:r>
              <a:rPr lang="en-US" dirty="0" err="1" smtClean="0"/>
              <a:t>sd</a:t>
            </a:r>
            <a:r>
              <a:rPr lang="en-US" dirty="0" smtClean="0"/>
              <a:t>=1)</a:t>
            </a:r>
            <a:endParaRPr lang="en-US" dirty="0"/>
          </a:p>
        </p:txBody>
      </p:sp>
      <p:sp>
        <p:nvSpPr>
          <p:cNvPr id="160" name="TextBox 159"/>
          <p:cNvSpPr txBox="1"/>
          <p:nvPr/>
        </p:nvSpPr>
        <p:spPr>
          <a:xfrm>
            <a:off x="5670867" y="2857618"/>
            <a:ext cx="3437885" cy="523220"/>
          </a:xfrm>
          <a:prstGeom prst="rect">
            <a:avLst/>
          </a:prstGeom>
          <a:noFill/>
        </p:spPr>
        <p:txBody>
          <a:bodyPr wrap="none" rtlCol="0">
            <a:spAutoFit/>
          </a:bodyPr>
          <a:lstStyle/>
          <a:p>
            <a:r>
              <a:rPr lang="en-US" dirty="0" smtClean="0"/>
              <a:t>Integrated haplotype </a:t>
            </a:r>
            <a:r>
              <a:rPr lang="en-US" dirty="0" err="1" smtClean="0"/>
              <a:t>homozygosity</a:t>
            </a:r>
            <a:r>
              <a:rPr lang="en-US" dirty="0" smtClean="0"/>
              <a:t> (</a:t>
            </a:r>
            <a:r>
              <a:rPr lang="en-US" i="1" dirty="0" err="1" smtClean="0"/>
              <a:t>iHH</a:t>
            </a:r>
            <a:r>
              <a:rPr lang="en-US" dirty="0" smtClean="0"/>
              <a:t>)</a:t>
            </a:r>
          </a:p>
          <a:p>
            <a:r>
              <a:rPr lang="en-US" dirty="0"/>
              <a:t>f</a:t>
            </a:r>
            <a:r>
              <a:rPr lang="en-US" dirty="0" smtClean="0"/>
              <a:t>or </a:t>
            </a:r>
            <a:r>
              <a:rPr lang="en-US" b="1" dirty="0" smtClean="0"/>
              <a:t>populations</a:t>
            </a:r>
            <a:r>
              <a:rPr lang="en-US" dirty="0" smtClean="0"/>
              <a:t> A and B</a:t>
            </a:r>
            <a:endParaRPr lang="en-US" dirty="0"/>
          </a:p>
        </p:txBody>
      </p:sp>
      <p:sp>
        <p:nvSpPr>
          <p:cNvPr id="161" name="Shape 492"/>
          <p:cNvSpPr txBox="1">
            <a:spLocks/>
          </p:cNvSpPr>
          <p:nvPr/>
        </p:nvSpPr>
        <p:spPr>
          <a:xfrm>
            <a:off x="457200" y="75384"/>
            <a:ext cx="8229600" cy="603549"/>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L="0" marR="0" indent="0" algn="ctr" rtl="0">
              <a:lnSpc>
                <a:spcPct val="100000"/>
              </a:lnSpc>
              <a:spcBef>
                <a:spcPts val="0"/>
              </a:spcBef>
              <a:spcAft>
                <a:spcPts val="0"/>
              </a:spcAft>
              <a:buClr>
                <a:schemeClr val="dk1"/>
              </a:buClr>
              <a:buFont typeface="Calibri"/>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Clr>
                <a:schemeClr val="dk1"/>
              </a:buClr>
              <a:buFont typeface="Arial"/>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buClr>
                <a:schemeClr val="dk1"/>
              </a:buClr>
              <a:buFont typeface="Arial"/>
              <a:buNone/>
              <a:defRPr/>
            </a:lvl3pPr>
            <a:lvl4pPr marL="0" marR="0" indent="0" algn="l" rtl="0">
              <a:spcBef>
                <a:spcPts val="0"/>
              </a:spcBef>
              <a:buClr>
                <a:schemeClr val="dk1"/>
              </a:buClr>
              <a:buFont typeface="Arial"/>
              <a:buNone/>
              <a:defRPr/>
            </a:lvl4pPr>
            <a:lvl5pPr marL="0" marR="0" indent="0" algn="l" rtl="0">
              <a:spcBef>
                <a:spcPts val="0"/>
              </a:spcBef>
              <a:buClr>
                <a:schemeClr val="dk1"/>
              </a:buClr>
              <a:buFont typeface="Arial"/>
              <a:buNone/>
              <a:defRPr/>
            </a:lvl5pPr>
            <a:lvl6pPr marL="0" marR="0" indent="0" algn="l" rtl="0">
              <a:spcBef>
                <a:spcPts val="0"/>
              </a:spcBef>
              <a:buClr>
                <a:schemeClr val="dk1"/>
              </a:buClr>
              <a:buFont typeface="Arial"/>
              <a:buNone/>
              <a:defRPr/>
            </a:lvl6pPr>
            <a:lvl7pPr marL="0" marR="0" indent="0" algn="l" rtl="0">
              <a:spcBef>
                <a:spcPts val="0"/>
              </a:spcBef>
              <a:buClr>
                <a:schemeClr val="dk1"/>
              </a:buClr>
              <a:buFont typeface="Arial"/>
              <a:buNone/>
              <a:defRPr/>
            </a:lvl7pPr>
            <a:lvl8pPr marL="0" marR="0" indent="0" algn="l" rtl="0">
              <a:spcBef>
                <a:spcPts val="0"/>
              </a:spcBef>
              <a:buClr>
                <a:schemeClr val="dk1"/>
              </a:buClr>
              <a:buFont typeface="Arial"/>
              <a:buNone/>
              <a:defRPr/>
            </a:lvl8pPr>
            <a:lvl9pPr marL="0" marR="0" indent="0" algn="l" rtl="0">
              <a:spcBef>
                <a:spcPts val="0"/>
              </a:spcBef>
              <a:buClr>
                <a:schemeClr val="dk1"/>
              </a:buClr>
              <a:buFont typeface="Arial"/>
              <a:buNone/>
              <a:defRPr/>
            </a:lvl9pPr>
          </a:lstStyle>
          <a:p>
            <a:pPr>
              <a:buSzPct val="25000"/>
            </a:pPr>
            <a:r>
              <a:rPr lang="en-US" sz="2400" b="1" dirty="0" smtClean="0">
                <a:solidFill>
                  <a:schemeClr val="dk1"/>
                </a:solidFill>
              </a:rPr>
              <a:t>Cross-population</a:t>
            </a:r>
          </a:p>
          <a:p>
            <a:pPr>
              <a:buSzPct val="25000"/>
            </a:pPr>
            <a:r>
              <a:rPr lang="en-US" sz="2400" b="1" dirty="0" smtClean="0">
                <a:solidFill>
                  <a:schemeClr val="dk1"/>
                </a:solidFill>
              </a:rPr>
              <a:t>Extended Haplotype </a:t>
            </a:r>
            <a:r>
              <a:rPr lang="en-US" sz="2400" b="1" dirty="0" err="1" smtClean="0">
                <a:solidFill>
                  <a:schemeClr val="dk1"/>
                </a:solidFill>
              </a:rPr>
              <a:t>Homozygosity</a:t>
            </a:r>
            <a:endParaRPr lang="en-US" sz="2400" b="1" dirty="0">
              <a:solidFill>
                <a:schemeClr val="dk1"/>
              </a:solidFill>
            </a:endParaRPr>
          </a:p>
        </p:txBody>
      </p:sp>
    </p:spTree>
    <p:extLst>
      <p:ext uri="{BB962C8B-B14F-4D97-AF65-F5344CB8AC3E}">
        <p14:creationId xmlns:p14="http://schemas.microsoft.com/office/powerpoint/2010/main" val="40593370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pic>
        <p:nvPicPr>
          <p:cNvPr id="648" name="Shape 648"/>
          <p:cNvPicPr preferRelativeResize="0"/>
          <p:nvPr/>
        </p:nvPicPr>
        <p:blipFill rotWithShape="1">
          <a:blip r:embed="rId3">
            <a:alphaModFix/>
          </a:blip>
          <a:srcRect/>
          <a:stretch/>
        </p:blipFill>
        <p:spPr>
          <a:xfrm>
            <a:off x="0" y="1562267"/>
            <a:ext cx="9144000" cy="3728502"/>
          </a:xfrm>
          <a:prstGeom prst="rect">
            <a:avLst/>
          </a:prstGeom>
          <a:noFill/>
          <a:ln>
            <a:noFill/>
          </a:ln>
        </p:spPr>
      </p:pic>
      <p:sp>
        <p:nvSpPr>
          <p:cNvPr id="649" name="Shape 649"/>
          <p:cNvSpPr txBox="1"/>
          <p:nvPr/>
        </p:nvSpPr>
        <p:spPr>
          <a:xfrm>
            <a:off x="6609000" y="6501417"/>
            <a:ext cx="2535000" cy="307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baseline="0" dirty="0">
                <a:solidFill>
                  <a:srgbClr val="000000"/>
                </a:solidFill>
                <a:latin typeface="Arial"/>
                <a:ea typeface="Arial"/>
                <a:cs typeface="Arial"/>
                <a:sym typeface="Arial"/>
                <a:rtl val="0"/>
              </a:rPr>
              <a:t>Messer and </a:t>
            </a:r>
            <a:r>
              <a:rPr lang="en-US" sz="1400" b="0" i="0" u="none" strike="noStrike" cap="none" baseline="0" dirty="0" err="1">
                <a:solidFill>
                  <a:srgbClr val="000000"/>
                </a:solidFill>
                <a:latin typeface="Arial"/>
                <a:ea typeface="Arial"/>
                <a:cs typeface="Arial"/>
                <a:sym typeface="Arial"/>
                <a:rtl val="0"/>
              </a:rPr>
              <a:t>Petrov</a:t>
            </a:r>
            <a:r>
              <a:rPr lang="en-US" sz="1400" b="0" i="0" u="none" strike="noStrike" cap="none" baseline="0" dirty="0">
                <a:solidFill>
                  <a:srgbClr val="000000"/>
                </a:solidFill>
                <a:latin typeface="Arial"/>
                <a:ea typeface="Arial"/>
                <a:cs typeface="Arial"/>
                <a:sym typeface="Arial"/>
                <a:rtl val="0"/>
              </a:rPr>
              <a:t>. 2013</a:t>
            </a:r>
          </a:p>
        </p:txBody>
      </p:sp>
      <p:sp>
        <p:nvSpPr>
          <p:cNvPr id="5" name="Shape 492"/>
          <p:cNvSpPr txBox="1">
            <a:spLocks/>
          </p:cNvSpPr>
          <p:nvPr/>
        </p:nvSpPr>
        <p:spPr>
          <a:xfrm>
            <a:off x="457200" y="377158"/>
            <a:ext cx="8229600" cy="603549"/>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L="0" marR="0" indent="0" algn="ctr" rtl="0">
              <a:lnSpc>
                <a:spcPct val="100000"/>
              </a:lnSpc>
              <a:spcBef>
                <a:spcPts val="0"/>
              </a:spcBef>
              <a:spcAft>
                <a:spcPts val="0"/>
              </a:spcAft>
              <a:buClr>
                <a:schemeClr val="dk1"/>
              </a:buClr>
              <a:buFont typeface="Calibri"/>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Clr>
                <a:schemeClr val="dk1"/>
              </a:buClr>
              <a:buFont typeface="Arial"/>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buClr>
                <a:schemeClr val="dk1"/>
              </a:buClr>
              <a:buFont typeface="Arial"/>
              <a:buNone/>
              <a:defRPr/>
            </a:lvl3pPr>
            <a:lvl4pPr marL="0" marR="0" indent="0" algn="l" rtl="0">
              <a:spcBef>
                <a:spcPts val="0"/>
              </a:spcBef>
              <a:buClr>
                <a:schemeClr val="dk1"/>
              </a:buClr>
              <a:buFont typeface="Arial"/>
              <a:buNone/>
              <a:defRPr/>
            </a:lvl4pPr>
            <a:lvl5pPr marL="0" marR="0" indent="0" algn="l" rtl="0">
              <a:spcBef>
                <a:spcPts val="0"/>
              </a:spcBef>
              <a:buClr>
                <a:schemeClr val="dk1"/>
              </a:buClr>
              <a:buFont typeface="Arial"/>
              <a:buNone/>
              <a:defRPr/>
            </a:lvl5pPr>
            <a:lvl6pPr marL="0" marR="0" indent="0" algn="l" rtl="0">
              <a:spcBef>
                <a:spcPts val="0"/>
              </a:spcBef>
              <a:buClr>
                <a:schemeClr val="dk1"/>
              </a:buClr>
              <a:buFont typeface="Arial"/>
              <a:buNone/>
              <a:defRPr/>
            </a:lvl6pPr>
            <a:lvl7pPr marL="0" marR="0" indent="0" algn="l" rtl="0">
              <a:spcBef>
                <a:spcPts val="0"/>
              </a:spcBef>
              <a:buClr>
                <a:schemeClr val="dk1"/>
              </a:buClr>
              <a:buFont typeface="Arial"/>
              <a:buNone/>
              <a:defRPr/>
            </a:lvl7pPr>
            <a:lvl8pPr marL="0" marR="0" indent="0" algn="l" rtl="0">
              <a:spcBef>
                <a:spcPts val="0"/>
              </a:spcBef>
              <a:buClr>
                <a:schemeClr val="dk1"/>
              </a:buClr>
              <a:buFont typeface="Arial"/>
              <a:buNone/>
              <a:defRPr/>
            </a:lvl8pPr>
            <a:lvl9pPr marL="0" marR="0" indent="0" algn="l" rtl="0">
              <a:spcBef>
                <a:spcPts val="0"/>
              </a:spcBef>
              <a:buClr>
                <a:schemeClr val="dk1"/>
              </a:buClr>
              <a:buFont typeface="Arial"/>
              <a:buNone/>
              <a:defRPr/>
            </a:lvl9pPr>
          </a:lstStyle>
          <a:p>
            <a:pPr>
              <a:buSzPct val="25000"/>
            </a:pPr>
            <a:r>
              <a:rPr lang="en-US" sz="3200" b="1" dirty="0" smtClean="0">
                <a:solidFill>
                  <a:schemeClr val="dk1"/>
                </a:solidFill>
              </a:rPr>
              <a:t>Hard sweep vs. Soft sweep</a:t>
            </a:r>
            <a:endParaRPr lang="en-US" sz="3200" b="1" dirty="0">
              <a:solidFill>
                <a:schemeClr val="dk1"/>
              </a:solidFill>
            </a:endParaRPr>
          </a:p>
        </p:txBody>
      </p:sp>
      <p:sp>
        <p:nvSpPr>
          <p:cNvPr id="3" name="Rectangle 2"/>
          <p:cNvSpPr/>
          <p:nvPr/>
        </p:nvSpPr>
        <p:spPr>
          <a:xfrm>
            <a:off x="2288940" y="1332792"/>
            <a:ext cx="6855060" cy="40767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581446" y="5432233"/>
            <a:ext cx="8026966" cy="923330"/>
          </a:xfrm>
          <a:prstGeom prst="rect">
            <a:avLst/>
          </a:prstGeom>
          <a:noFill/>
        </p:spPr>
        <p:txBody>
          <a:bodyPr wrap="square" rtlCol="0">
            <a:spAutoFit/>
          </a:bodyPr>
          <a:lstStyle/>
          <a:p>
            <a:r>
              <a:rPr lang="en-US" sz="1800" b="1" dirty="0" smtClean="0"/>
              <a:t>Hard sweep:</a:t>
            </a:r>
          </a:p>
          <a:p>
            <a:r>
              <a:rPr lang="en-US" sz="1800" dirty="0" smtClean="0"/>
              <a:t>All adaptive alleles (in blue) arise from a single mutation (x) after the onset of the selective pressure (dotted line)</a:t>
            </a:r>
            <a:endParaRPr lang="en-US" sz="1800" dirty="0"/>
          </a:p>
        </p:txBody>
      </p:sp>
    </p:spTree>
    <p:extLst>
      <p:ext uri="{BB962C8B-B14F-4D97-AF65-F5344CB8AC3E}">
        <p14:creationId xmlns:p14="http://schemas.microsoft.com/office/powerpoint/2010/main" val="221450797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pic>
        <p:nvPicPr>
          <p:cNvPr id="648" name="Shape 648"/>
          <p:cNvPicPr preferRelativeResize="0"/>
          <p:nvPr/>
        </p:nvPicPr>
        <p:blipFill rotWithShape="1">
          <a:blip r:embed="rId3">
            <a:alphaModFix/>
          </a:blip>
          <a:srcRect/>
          <a:stretch/>
        </p:blipFill>
        <p:spPr>
          <a:xfrm>
            <a:off x="0" y="1562267"/>
            <a:ext cx="9144000" cy="3728502"/>
          </a:xfrm>
          <a:prstGeom prst="rect">
            <a:avLst/>
          </a:prstGeom>
          <a:noFill/>
          <a:ln>
            <a:noFill/>
          </a:ln>
        </p:spPr>
      </p:pic>
      <p:sp>
        <p:nvSpPr>
          <p:cNvPr id="649" name="Shape 649"/>
          <p:cNvSpPr txBox="1"/>
          <p:nvPr/>
        </p:nvSpPr>
        <p:spPr>
          <a:xfrm>
            <a:off x="6609000" y="6501417"/>
            <a:ext cx="2535000" cy="307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baseline="0" dirty="0">
                <a:solidFill>
                  <a:srgbClr val="000000"/>
                </a:solidFill>
                <a:latin typeface="Arial"/>
                <a:ea typeface="Arial"/>
                <a:cs typeface="Arial"/>
                <a:sym typeface="Arial"/>
                <a:rtl val="0"/>
              </a:rPr>
              <a:t>Messer and </a:t>
            </a:r>
            <a:r>
              <a:rPr lang="en-US" sz="1400" b="0" i="0" u="none" strike="noStrike" cap="none" baseline="0" dirty="0" err="1">
                <a:solidFill>
                  <a:srgbClr val="000000"/>
                </a:solidFill>
                <a:latin typeface="Arial"/>
                <a:ea typeface="Arial"/>
                <a:cs typeface="Arial"/>
                <a:sym typeface="Arial"/>
                <a:rtl val="0"/>
              </a:rPr>
              <a:t>Petrov</a:t>
            </a:r>
            <a:r>
              <a:rPr lang="en-US" sz="1400" b="0" i="0" u="none" strike="noStrike" cap="none" baseline="0" dirty="0">
                <a:solidFill>
                  <a:srgbClr val="000000"/>
                </a:solidFill>
                <a:latin typeface="Arial"/>
                <a:ea typeface="Arial"/>
                <a:cs typeface="Arial"/>
                <a:sym typeface="Arial"/>
                <a:rtl val="0"/>
              </a:rPr>
              <a:t>. 2013</a:t>
            </a:r>
          </a:p>
        </p:txBody>
      </p:sp>
      <p:sp>
        <p:nvSpPr>
          <p:cNvPr id="5" name="Shape 492"/>
          <p:cNvSpPr txBox="1">
            <a:spLocks/>
          </p:cNvSpPr>
          <p:nvPr/>
        </p:nvSpPr>
        <p:spPr>
          <a:xfrm>
            <a:off x="457200" y="377158"/>
            <a:ext cx="8229600" cy="603549"/>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L="0" marR="0" indent="0" algn="ctr" rtl="0">
              <a:lnSpc>
                <a:spcPct val="100000"/>
              </a:lnSpc>
              <a:spcBef>
                <a:spcPts val="0"/>
              </a:spcBef>
              <a:spcAft>
                <a:spcPts val="0"/>
              </a:spcAft>
              <a:buClr>
                <a:schemeClr val="dk1"/>
              </a:buClr>
              <a:buFont typeface="Calibri"/>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Clr>
                <a:schemeClr val="dk1"/>
              </a:buClr>
              <a:buFont typeface="Arial"/>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buClr>
                <a:schemeClr val="dk1"/>
              </a:buClr>
              <a:buFont typeface="Arial"/>
              <a:buNone/>
              <a:defRPr/>
            </a:lvl3pPr>
            <a:lvl4pPr marL="0" marR="0" indent="0" algn="l" rtl="0">
              <a:spcBef>
                <a:spcPts val="0"/>
              </a:spcBef>
              <a:buClr>
                <a:schemeClr val="dk1"/>
              </a:buClr>
              <a:buFont typeface="Arial"/>
              <a:buNone/>
              <a:defRPr/>
            </a:lvl4pPr>
            <a:lvl5pPr marL="0" marR="0" indent="0" algn="l" rtl="0">
              <a:spcBef>
                <a:spcPts val="0"/>
              </a:spcBef>
              <a:buClr>
                <a:schemeClr val="dk1"/>
              </a:buClr>
              <a:buFont typeface="Arial"/>
              <a:buNone/>
              <a:defRPr/>
            </a:lvl5pPr>
            <a:lvl6pPr marL="0" marR="0" indent="0" algn="l" rtl="0">
              <a:spcBef>
                <a:spcPts val="0"/>
              </a:spcBef>
              <a:buClr>
                <a:schemeClr val="dk1"/>
              </a:buClr>
              <a:buFont typeface="Arial"/>
              <a:buNone/>
              <a:defRPr/>
            </a:lvl6pPr>
            <a:lvl7pPr marL="0" marR="0" indent="0" algn="l" rtl="0">
              <a:spcBef>
                <a:spcPts val="0"/>
              </a:spcBef>
              <a:buClr>
                <a:schemeClr val="dk1"/>
              </a:buClr>
              <a:buFont typeface="Arial"/>
              <a:buNone/>
              <a:defRPr/>
            </a:lvl7pPr>
            <a:lvl8pPr marL="0" marR="0" indent="0" algn="l" rtl="0">
              <a:spcBef>
                <a:spcPts val="0"/>
              </a:spcBef>
              <a:buClr>
                <a:schemeClr val="dk1"/>
              </a:buClr>
              <a:buFont typeface="Arial"/>
              <a:buNone/>
              <a:defRPr/>
            </a:lvl8pPr>
            <a:lvl9pPr marL="0" marR="0" indent="0" algn="l" rtl="0">
              <a:spcBef>
                <a:spcPts val="0"/>
              </a:spcBef>
              <a:buClr>
                <a:schemeClr val="dk1"/>
              </a:buClr>
              <a:buFont typeface="Arial"/>
              <a:buNone/>
              <a:defRPr/>
            </a:lvl9pPr>
          </a:lstStyle>
          <a:p>
            <a:pPr>
              <a:buSzPct val="25000"/>
            </a:pPr>
            <a:r>
              <a:rPr lang="en-US" sz="3200" b="1" dirty="0" smtClean="0">
                <a:solidFill>
                  <a:schemeClr val="dk1"/>
                </a:solidFill>
              </a:rPr>
              <a:t>Hard sweep vs. Soft sweep</a:t>
            </a:r>
            <a:endParaRPr lang="en-US" sz="3200" b="1" dirty="0">
              <a:solidFill>
                <a:schemeClr val="dk1"/>
              </a:solidFill>
            </a:endParaRPr>
          </a:p>
        </p:txBody>
      </p:sp>
      <p:sp>
        <p:nvSpPr>
          <p:cNvPr id="3" name="Rectangle 2"/>
          <p:cNvSpPr/>
          <p:nvPr/>
        </p:nvSpPr>
        <p:spPr>
          <a:xfrm>
            <a:off x="5643961" y="1332792"/>
            <a:ext cx="3500038" cy="40767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581446" y="5432233"/>
            <a:ext cx="8026966" cy="923330"/>
          </a:xfrm>
          <a:prstGeom prst="rect">
            <a:avLst/>
          </a:prstGeom>
          <a:noFill/>
        </p:spPr>
        <p:txBody>
          <a:bodyPr wrap="square" rtlCol="0">
            <a:spAutoFit/>
          </a:bodyPr>
          <a:lstStyle/>
          <a:p>
            <a:r>
              <a:rPr lang="en-US" sz="1800" b="1" dirty="0" smtClean="0"/>
              <a:t>Soft sweep from de novo mutations:</a:t>
            </a:r>
          </a:p>
          <a:p>
            <a:r>
              <a:rPr lang="en-US" sz="1800" dirty="0"/>
              <a:t>A</a:t>
            </a:r>
            <a:r>
              <a:rPr lang="en-US" sz="1800" dirty="0" smtClean="0"/>
              <a:t>daptive alleles arise from different mutations (x) after the onset of the selective pressure (dotted line)</a:t>
            </a:r>
            <a:endParaRPr lang="en-US" sz="1800" dirty="0"/>
          </a:p>
        </p:txBody>
      </p:sp>
    </p:spTree>
    <p:extLst>
      <p:ext uri="{BB962C8B-B14F-4D97-AF65-F5344CB8AC3E}">
        <p14:creationId xmlns:p14="http://schemas.microsoft.com/office/powerpoint/2010/main" val="90909729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pic>
        <p:nvPicPr>
          <p:cNvPr id="648" name="Shape 648"/>
          <p:cNvPicPr preferRelativeResize="0"/>
          <p:nvPr/>
        </p:nvPicPr>
        <p:blipFill rotWithShape="1">
          <a:blip r:embed="rId3">
            <a:alphaModFix/>
          </a:blip>
          <a:srcRect/>
          <a:stretch/>
        </p:blipFill>
        <p:spPr>
          <a:xfrm>
            <a:off x="0" y="1562267"/>
            <a:ext cx="9144000" cy="3728502"/>
          </a:xfrm>
          <a:prstGeom prst="rect">
            <a:avLst/>
          </a:prstGeom>
          <a:noFill/>
          <a:ln>
            <a:noFill/>
          </a:ln>
        </p:spPr>
      </p:pic>
      <p:sp>
        <p:nvSpPr>
          <p:cNvPr id="649" name="Shape 649"/>
          <p:cNvSpPr txBox="1"/>
          <p:nvPr/>
        </p:nvSpPr>
        <p:spPr>
          <a:xfrm>
            <a:off x="6609000" y="6501417"/>
            <a:ext cx="2535000" cy="307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baseline="0" dirty="0">
                <a:solidFill>
                  <a:srgbClr val="000000"/>
                </a:solidFill>
                <a:latin typeface="Arial"/>
                <a:ea typeface="Arial"/>
                <a:cs typeface="Arial"/>
                <a:sym typeface="Arial"/>
                <a:rtl val="0"/>
              </a:rPr>
              <a:t>Messer and </a:t>
            </a:r>
            <a:r>
              <a:rPr lang="en-US" sz="1400" b="0" i="0" u="none" strike="noStrike" cap="none" baseline="0" dirty="0" err="1">
                <a:solidFill>
                  <a:srgbClr val="000000"/>
                </a:solidFill>
                <a:latin typeface="Arial"/>
                <a:ea typeface="Arial"/>
                <a:cs typeface="Arial"/>
                <a:sym typeface="Arial"/>
                <a:rtl val="0"/>
              </a:rPr>
              <a:t>Petrov</a:t>
            </a:r>
            <a:r>
              <a:rPr lang="en-US" sz="1400" b="0" i="0" u="none" strike="noStrike" cap="none" baseline="0" dirty="0">
                <a:solidFill>
                  <a:srgbClr val="000000"/>
                </a:solidFill>
                <a:latin typeface="Arial"/>
                <a:ea typeface="Arial"/>
                <a:cs typeface="Arial"/>
                <a:sym typeface="Arial"/>
                <a:rtl val="0"/>
              </a:rPr>
              <a:t>. 2013</a:t>
            </a:r>
          </a:p>
        </p:txBody>
      </p:sp>
      <p:sp>
        <p:nvSpPr>
          <p:cNvPr id="5" name="Shape 492"/>
          <p:cNvSpPr txBox="1">
            <a:spLocks/>
          </p:cNvSpPr>
          <p:nvPr/>
        </p:nvSpPr>
        <p:spPr>
          <a:xfrm>
            <a:off x="457200" y="377158"/>
            <a:ext cx="8229600" cy="603549"/>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L="0" marR="0" indent="0" algn="ctr" rtl="0">
              <a:lnSpc>
                <a:spcPct val="100000"/>
              </a:lnSpc>
              <a:spcBef>
                <a:spcPts val="0"/>
              </a:spcBef>
              <a:spcAft>
                <a:spcPts val="0"/>
              </a:spcAft>
              <a:buClr>
                <a:schemeClr val="dk1"/>
              </a:buClr>
              <a:buFont typeface="Calibri"/>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Clr>
                <a:schemeClr val="dk1"/>
              </a:buClr>
              <a:buFont typeface="Arial"/>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buClr>
                <a:schemeClr val="dk1"/>
              </a:buClr>
              <a:buFont typeface="Arial"/>
              <a:buNone/>
              <a:defRPr/>
            </a:lvl3pPr>
            <a:lvl4pPr marL="0" marR="0" indent="0" algn="l" rtl="0">
              <a:spcBef>
                <a:spcPts val="0"/>
              </a:spcBef>
              <a:buClr>
                <a:schemeClr val="dk1"/>
              </a:buClr>
              <a:buFont typeface="Arial"/>
              <a:buNone/>
              <a:defRPr/>
            </a:lvl4pPr>
            <a:lvl5pPr marL="0" marR="0" indent="0" algn="l" rtl="0">
              <a:spcBef>
                <a:spcPts val="0"/>
              </a:spcBef>
              <a:buClr>
                <a:schemeClr val="dk1"/>
              </a:buClr>
              <a:buFont typeface="Arial"/>
              <a:buNone/>
              <a:defRPr/>
            </a:lvl5pPr>
            <a:lvl6pPr marL="0" marR="0" indent="0" algn="l" rtl="0">
              <a:spcBef>
                <a:spcPts val="0"/>
              </a:spcBef>
              <a:buClr>
                <a:schemeClr val="dk1"/>
              </a:buClr>
              <a:buFont typeface="Arial"/>
              <a:buNone/>
              <a:defRPr/>
            </a:lvl6pPr>
            <a:lvl7pPr marL="0" marR="0" indent="0" algn="l" rtl="0">
              <a:spcBef>
                <a:spcPts val="0"/>
              </a:spcBef>
              <a:buClr>
                <a:schemeClr val="dk1"/>
              </a:buClr>
              <a:buFont typeface="Arial"/>
              <a:buNone/>
              <a:defRPr/>
            </a:lvl7pPr>
            <a:lvl8pPr marL="0" marR="0" indent="0" algn="l" rtl="0">
              <a:spcBef>
                <a:spcPts val="0"/>
              </a:spcBef>
              <a:buClr>
                <a:schemeClr val="dk1"/>
              </a:buClr>
              <a:buFont typeface="Arial"/>
              <a:buNone/>
              <a:defRPr/>
            </a:lvl8pPr>
            <a:lvl9pPr marL="0" marR="0" indent="0" algn="l" rtl="0">
              <a:spcBef>
                <a:spcPts val="0"/>
              </a:spcBef>
              <a:buClr>
                <a:schemeClr val="dk1"/>
              </a:buClr>
              <a:buFont typeface="Arial"/>
              <a:buNone/>
              <a:defRPr/>
            </a:lvl9pPr>
          </a:lstStyle>
          <a:p>
            <a:pPr>
              <a:buSzPct val="25000"/>
            </a:pPr>
            <a:r>
              <a:rPr lang="en-US" sz="3200" b="1" dirty="0" smtClean="0">
                <a:solidFill>
                  <a:schemeClr val="dk1"/>
                </a:solidFill>
              </a:rPr>
              <a:t>Hard sweep vs. Soft sweep</a:t>
            </a:r>
            <a:endParaRPr lang="en-US" sz="3200" b="1" dirty="0">
              <a:solidFill>
                <a:schemeClr val="dk1"/>
              </a:solidFill>
            </a:endParaRPr>
          </a:p>
        </p:txBody>
      </p:sp>
      <p:sp>
        <p:nvSpPr>
          <p:cNvPr id="4" name="TextBox 3"/>
          <p:cNvSpPr txBox="1"/>
          <p:nvPr/>
        </p:nvSpPr>
        <p:spPr>
          <a:xfrm>
            <a:off x="581446" y="5432233"/>
            <a:ext cx="8026966" cy="923330"/>
          </a:xfrm>
          <a:prstGeom prst="rect">
            <a:avLst/>
          </a:prstGeom>
          <a:noFill/>
        </p:spPr>
        <p:txBody>
          <a:bodyPr wrap="square" rtlCol="0">
            <a:spAutoFit/>
          </a:bodyPr>
          <a:lstStyle/>
          <a:p>
            <a:r>
              <a:rPr lang="en-US" sz="1800" b="1" dirty="0" smtClean="0"/>
              <a:t>Soft sweep from standing variation:</a:t>
            </a:r>
          </a:p>
          <a:p>
            <a:r>
              <a:rPr lang="en-US" sz="1800" dirty="0"/>
              <a:t>A</a:t>
            </a:r>
            <a:r>
              <a:rPr lang="en-US" sz="1800" dirty="0" smtClean="0"/>
              <a:t>daptive alleles were already present at the onset of selection, from independent mutations (</a:t>
            </a:r>
            <a:r>
              <a:rPr lang="en-US" sz="1800" dirty="0" err="1" smtClean="0"/>
              <a:t>i</a:t>
            </a:r>
            <a:r>
              <a:rPr lang="en-US" sz="1800" dirty="0" smtClean="0"/>
              <a:t>) or from a single mutation event (ii).</a:t>
            </a:r>
            <a:endParaRPr lang="en-US" sz="1800" dirty="0"/>
          </a:p>
        </p:txBody>
      </p:sp>
    </p:spTree>
    <p:extLst>
      <p:ext uri="{BB962C8B-B14F-4D97-AF65-F5344CB8AC3E}">
        <p14:creationId xmlns:p14="http://schemas.microsoft.com/office/powerpoint/2010/main" val="23532682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Shape 654"/>
          <p:cNvSpPr txBox="1">
            <a:spLocks noGrp="1"/>
          </p:cNvSpPr>
          <p:nvPr>
            <p:ph type="title"/>
          </p:nvPr>
        </p:nvSpPr>
        <p:spPr>
          <a:xfrm>
            <a:off x="457200" y="6445"/>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smtClean="0">
                <a:solidFill>
                  <a:schemeClr val="dk1"/>
                </a:solidFill>
                <a:latin typeface="Arial"/>
                <a:ea typeface="Arial"/>
                <a:cs typeface="Arial"/>
                <a:sym typeface="Arial"/>
                <a:rtl val="0"/>
              </a:rPr>
              <a:t>Detecting</a:t>
            </a:r>
            <a:r>
              <a:rPr lang="en-US" sz="3600" b="1" i="0" u="none" strike="noStrike" cap="none" dirty="0" smtClean="0">
                <a:solidFill>
                  <a:schemeClr val="dk1"/>
                </a:solidFill>
                <a:latin typeface="Arial"/>
                <a:ea typeface="Arial"/>
                <a:cs typeface="Arial"/>
                <a:sym typeface="Arial"/>
                <a:rtl val="0"/>
              </a:rPr>
              <a:t> soft sweeps</a:t>
            </a:r>
            <a:endParaRPr lang="en-US" sz="3600" b="1" i="0" u="none" strike="noStrike" cap="none" baseline="0" dirty="0">
              <a:solidFill>
                <a:schemeClr val="dk1"/>
              </a:solidFill>
              <a:latin typeface="Arial"/>
              <a:ea typeface="Arial"/>
              <a:cs typeface="Arial"/>
              <a:sym typeface="Arial"/>
              <a:rtl val="0"/>
            </a:endParaRPr>
          </a:p>
        </p:txBody>
      </p:sp>
      <p:sp>
        <p:nvSpPr>
          <p:cNvPr id="655" name="Shape 655"/>
          <p:cNvSpPr txBox="1">
            <a:spLocks noGrp="1"/>
          </p:cNvSpPr>
          <p:nvPr>
            <p:ph type="body" idx="1"/>
          </p:nvPr>
        </p:nvSpPr>
        <p:spPr>
          <a:xfrm>
            <a:off x="457200" y="1413057"/>
            <a:ext cx="8229600" cy="1206504"/>
          </a:xfrm>
          <a:prstGeom prst="rect">
            <a:avLst/>
          </a:prstGeom>
          <a:noFill/>
          <a:ln>
            <a:noFill/>
          </a:ln>
        </p:spPr>
        <p:txBody>
          <a:bodyPr lIns="91425" tIns="91425" rIns="91425" bIns="91425" anchor="t" anchorCtr="0">
            <a:noAutofit/>
          </a:bodyPr>
          <a:lstStyle/>
          <a:p>
            <a:pPr marL="203200" marR="0" lvl="0" indent="0" algn="l" rtl="0">
              <a:lnSpc>
                <a:spcPct val="100000"/>
              </a:lnSpc>
              <a:spcBef>
                <a:spcPts val="0"/>
              </a:spcBef>
              <a:spcAft>
                <a:spcPts val="0"/>
              </a:spcAft>
              <a:buClr>
                <a:schemeClr val="dk1"/>
              </a:buClr>
              <a:buSzPct val="25000"/>
              <a:buFont typeface="Arial"/>
              <a:buNone/>
            </a:pPr>
            <a:r>
              <a:rPr lang="en-US" sz="1800" b="0" i="0" u="none" strike="noStrike" cap="none" baseline="0" dirty="0" smtClean="0">
                <a:solidFill>
                  <a:schemeClr val="dk1"/>
                </a:solidFill>
                <a:latin typeface="Arial"/>
                <a:ea typeface="Arial"/>
                <a:cs typeface="Arial"/>
                <a:sym typeface="Arial"/>
                <a:rtl val="0"/>
              </a:rPr>
              <a:t>Selection from standing</a:t>
            </a:r>
            <a:r>
              <a:rPr lang="en-US" sz="1800" b="0" i="0" u="none" strike="noStrike" cap="none" dirty="0" smtClean="0">
                <a:solidFill>
                  <a:schemeClr val="dk1"/>
                </a:solidFill>
                <a:latin typeface="Arial"/>
                <a:ea typeface="Arial"/>
                <a:cs typeface="Arial"/>
                <a:sym typeface="Arial"/>
                <a:rtl val="0"/>
              </a:rPr>
              <a:t> variation allows for rapid adaptation and it may be a widespread from of selection. However, selection signatures are more cryptic.</a:t>
            </a:r>
            <a:endParaRPr lang="en-US" sz="1800" b="0" i="0" u="none" strike="noStrike" cap="none" baseline="0" dirty="0">
              <a:solidFill>
                <a:schemeClr val="dk1"/>
              </a:solidFill>
              <a:latin typeface="Arial"/>
              <a:ea typeface="Arial"/>
              <a:cs typeface="Arial"/>
              <a:sym typeface="Arial"/>
              <a:rtl val="0"/>
            </a:endParaRPr>
          </a:p>
        </p:txBody>
      </p:sp>
      <p:pic>
        <p:nvPicPr>
          <p:cNvPr id="3" name="Picture 2" descr="Screen Shot 2016-02-26 at 11.13.3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550" y="3119718"/>
            <a:ext cx="3848100" cy="2070100"/>
          </a:xfrm>
          <a:prstGeom prst="rect">
            <a:avLst/>
          </a:prstGeom>
        </p:spPr>
      </p:pic>
      <p:sp>
        <p:nvSpPr>
          <p:cNvPr id="5" name="Right Brace 4"/>
          <p:cNvSpPr/>
          <p:nvPr/>
        </p:nvSpPr>
        <p:spPr>
          <a:xfrm>
            <a:off x="4796118" y="3227294"/>
            <a:ext cx="328706" cy="149411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TextBox 5"/>
          <p:cNvSpPr txBox="1"/>
          <p:nvPr/>
        </p:nvSpPr>
        <p:spPr>
          <a:xfrm>
            <a:off x="5363883" y="3705411"/>
            <a:ext cx="3322918" cy="523220"/>
          </a:xfrm>
          <a:prstGeom prst="rect">
            <a:avLst/>
          </a:prstGeom>
          <a:noFill/>
        </p:spPr>
        <p:txBody>
          <a:bodyPr wrap="square" rtlCol="0">
            <a:spAutoFit/>
          </a:bodyPr>
          <a:lstStyle/>
          <a:p>
            <a:r>
              <a:rPr lang="en-US" dirty="0" smtClean="0"/>
              <a:t>More than one haplotype increases in frequency</a:t>
            </a:r>
            <a:endParaRPr lang="en-US" dirty="0"/>
          </a:p>
        </p:txBody>
      </p:sp>
    </p:spTree>
    <p:extLst>
      <p:ext uri="{BB962C8B-B14F-4D97-AF65-F5344CB8AC3E}">
        <p14:creationId xmlns:p14="http://schemas.microsoft.com/office/powerpoint/2010/main" val="37426065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Shape 654"/>
          <p:cNvSpPr txBox="1">
            <a:spLocks noGrp="1"/>
          </p:cNvSpPr>
          <p:nvPr>
            <p:ph type="title"/>
          </p:nvPr>
        </p:nvSpPr>
        <p:spPr>
          <a:xfrm>
            <a:off x="457200" y="6445"/>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smtClean="0">
                <a:solidFill>
                  <a:schemeClr val="dk1"/>
                </a:solidFill>
                <a:latin typeface="Arial"/>
                <a:ea typeface="Arial"/>
                <a:cs typeface="Arial"/>
                <a:sym typeface="Arial"/>
                <a:rtl val="0"/>
              </a:rPr>
              <a:t>Detecting</a:t>
            </a:r>
            <a:r>
              <a:rPr lang="en-US" sz="3600" b="1" i="0" u="none" strike="noStrike" cap="none" dirty="0" smtClean="0">
                <a:solidFill>
                  <a:schemeClr val="dk1"/>
                </a:solidFill>
                <a:latin typeface="Arial"/>
                <a:ea typeface="Arial"/>
                <a:cs typeface="Arial"/>
                <a:sym typeface="Arial"/>
                <a:rtl val="0"/>
              </a:rPr>
              <a:t> soft sweeps</a:t>
            </a:r>
            <a:endParaRPr lang="en-US" sz="3600" b="1" i="0" u="none" strike="noStrike" cap="none" baseline="0" dirty="0">
              <a:solidFill>
                <a:schemeClr val="dk1"/>
              </a:solidFill>
              <a:latin typeface="Arial"/>
              <a:ea typeface="Arial"/>
              <a:cs typeface="Arial"/>
              <a:sym typeface="Arial"/>
              <a:rtl val="0"/>
            </a:endParaRPr>
          </a:p>
        </p:txBody>
      </p:sp>
      <p:pic>
        <p:nvPicPr>
          <p:cNvPr id="2" name="Picture 1" descr="Screen Shot 2016-02-26 at 11.11.3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4894" y="1419411"/>
            <a:ext cx="5348050" cy="3798137"/>
          </a:xfrm>
          <a:prstGeom prst="rect">
            <a:avLst/>
          </a:prstGeom>
        </p:spPr>
      </p:pic>
      <p:grpSp>
        <p:nvGrpSpPr>
          <p:cNvPr id="6" name="Group 5"/>
          <p:cNvGrpSpPr/>
          <p:nvPr/>
        </p:nvGrpSpPr>
        <p:grpSpPr>
          <a:xfrm>
            <a:off x="255767" y="2157666"/>
            <a:ext cx="3277603" cy="811126"/>
            <a:chOff x="2765477" y="4892258"/>
            <a:chExt cx="3277603" cy="811126"/>
          </a:xfrm>
        </p:grpSpPr>
        <p:cxnSp>
          <p:nvCxnSpPr>
            <p:cNvPr id="7" name="Straight Connector 6"/>
            <p:cNvCxnSpPr/>
            <p:nvPr/>
          </p:nvCxnSpPr>
          <p:spPr>
            <a:xfrm>
              <a:off x="2765477" y="500108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765477" y="515884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765477" y="531378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765477" y="547750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765477" y="5635269"/>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060489" y="489225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575730" y="5044658"/>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543110" y="504163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47114" y="489376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011024" y="50505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575562" y="52171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542942" y="52141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010856" y="52029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575562" y="53695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543278" y="53665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010856" y="53553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011192" y="55077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4542942" y="55189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575898" y="55219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TextBox 3"/>
          <p:cNvSpPr txBox="1"/>
          <p:nvPr/>
        </p:nvSpPr>
        <p:spPr>
          <a:xfrm>
            <a:off x="1387147" y="1703294"/>
            <a:ext cx="1172642" cy="307777"/>
          </a:xfrm>
          <a:prstGeom prst="rect">
            <a:avLst/>
          </a:prstGeom>
          <a:noFill/>
        </p:spPr>
        <p:txBody>
          <a:bodyPr wrap="none" rtlCol="0">
            <a:spAutoFit/>
          </a:bodyPr>
          <a:lstStyle/>
          <a:p>
            <a:r>
              <a:rPr lang="en-US" dirty="0" smtClean="0"/>
              <a:t>Hard Sweep</a:t>
            </a:r>
            <a:endParaRPr lang="en-US" dirty="0"/>
          </a:p>
        </p:txBody>
      </p:sp>
      <p:cxnSp>
        <p:nvCxnSpPr>
          <p:cNvPr id="28" name="Straight Connector 27"/>
          <p:cNvCxnSpPr/>
          <p:nvPr/>
        </p:nvCxnSpPr>
        <p:spPr>
          <a:xfrm>
            <a:off x="255767" y="3898074"/>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55767" y="4055834"/>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55767" y="4210773"/>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55767" y="4374495"/>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55767" y="4532255"/>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550779" y="3789244"/>
            <a:ext cx="205084" cy="181434"/>
          </a:xfrm>
          <a:prstGeom prst="ellips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3137404" y="3790751"/>
            <a:ext cx="205084" cy="181434"/>
          </a:xfrm>
          <a:prstGeom prst="ellips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065852" y="4114136"/>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2033232" y="411111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2501146" y="4099983"/>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065852" y="4266536"/>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2033568" y="426351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2501146" y="4252383"/>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2501482" y="4404783"/>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2033232" y="441591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1066188" y="4418936"/>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1387612" y="3364752"/>
            <a:ext cx="1102861" cy="307777"/>
          </a:xfrm>
          <a:prstGeom prst="rect">
            <a:avLst/>
          </a:prstGeom>
          <a:noFill/>
        </p:spPr>
        <p:txBody>
          <a:bodyPr wrap="none" rtlCol="0">
            <a:spAutoFit/>
          </a:bodyPr>
          <a:lstStyle/>
          <a:p>
            <a:r>
              <a:rPr lang="en-US" dirty="0" smtClean="0"/>
              <a:t>Soft Sweep</a:t>
            </a:r>
            <a:endParaRPr lang="en-US" dirty="0"/>
          </a:p>
        </p:txBody>
      </p:sp>
      <p:sp>
        <p:nvSpPr>
          <p:cNvPr id="48" name="Oval 47"/>
          <p:cNvSpPr/>
          <p:nvPr/>
        </p:nvSpPr>
        <p:spPr>
          <a:xfrm>
            <a:off x="553769" y="3941644"/>
            <a:ext cx="205084" cy="181434"/>
          </a:xfrm>
          <a:prstGeom prst="ellips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3140394" y="3943151"/>
            <a:ext cx="205084" cy="181434"/>
          </a:xfrm>
          <a:prstGeom prst="ellips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3674894" y="3364752"/>
            <a:ext cx="5348050" cy="185279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Shape 657"/>
          <p:cNvSpPr txBox="1"/>
          <p:nvPr/>
        </p:nvSpPr>
        <p:spPr>
          <a:xfrm>
            <a:off x="6162550" y="6472425"/>
            <a:ext cx="2917200" cy="307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baseline="0" dirty="0" err="1" smtClean="0">
                <a:solidFill>
                  <a:srgbClr val="000000"/>
                </a:solidFill>
                <a:latin typeface="Arial"/>
                <a:ea typeface="Arial"/>
                <a:cs typeface="Arial"/>
                <a:sym typeface="Arial"/>
                <a:rtl val="0"/>
              </a:rPr>
              <a:t>Garud</a:t>
            </a:r>
            <a:r>
              <a:rPr lang="en-US" sz="1400" b="0" i="0" u="none" strike="noStrike" cap="none" baseline="0" dirty="0" smtClean="0">
                <a:solidFill>
                  <a:srgbClr val="000000"/>
                </a:solidFill>
                <a:latin typeface="Arial"/>
                <a:ea typeface="Arial"/>
                <a:cs typeface="Arial"/>
                <a:sym typeface="Arial"/>
                <a:rtl val="0"/>
              </a:rPr>
              <a:t> et </a:t>
            </a:r>
            <a:r>
              <a:rPr lang="en-US" sz="1400" b="0" i="0" u="none" strike="noStrike" cap="none" baseline="0" dirty="0">
                <a:solidFill>
                  <a:srgbClr val="000000"/>
                </a:solidFill>
                <a:latin typeface="Arial"/>
                <a:ea typeface="Arial"/>
                <a:cs typeface="Arial"/>
                <a:sym typeface="Arial"/>
                <a:rtl val="0"/>
              </a:rPr>
              <a:t>al. </a:t>
            </a:r>
            <a:r>
              <a:rPr lang="en-US" sz="1400" b="0" i="0" u="none" strike="noStrike" cap="none" baseline="0" dirty="0" err="1">
                <a:solidFill>
                  <a:srgbClr val="000000"/>
                </a:solidFill>
                <a:latin typeface="Arial"/>
                <a:ea typeface="Arial"/>
                <a:cs typeface="Arial"/>
                <a:sym typeface="Arial"/>
                <a:rtl val="0"/>
              </a:rPr>
              <a:t>PLoS</a:t>
            </a:r>
            <a:r>
              <a:rPr lang="en-US" sz="1400" b="0" i="0" u="none" strike="noStrike" cap="none" baseline="0" dirty="0">
                <a:solidFill>
                  <a:srgbClr val="000000"/>
                </a:solidFill>
                <a:latin typeface="Arial"/>
                <a:ea typeface="Arial"/>
                <a:cs typeface="Arial"/>
                <a:sym typeface="Arial"/>
                <a:rtl val="0"/>
              </a:rPr>
              <a:t> Genetics </a:t>
            </a:r>
            <a:r>
              <a:rPr lang="en-US" sz="1400" b="0" i="0" u="none" strike="noStrike" cap="none" baseline="0" dirty="0" smtClean="0">
                <a:solidFill>
                  <a:srgbClr val="000000"/>
                </a:solidFill>
                <a:latin typeface="Arial"/>
                <a:ea typeface="Arial"/>
                <a:cs typeface="Arial"/>
                <a:sym typeface="Arial"/>
                <a:rtl val="0"/>
              </a:rPr>
              <a:t>2015</a:t>
            </a:r>
            <a:endParaRPr lang="en-US" sz="1400" b="0" i="0" u="none" strike="noStrike" cap="none" baseline="0" dirty="0">
              <a:solidFill>
                <a:srgbClr val="000000"/>
              </a:solidFill>
              <a:latin typeface="Arial"/>
              <a:ea typeface="Arial"/>
              <a:cs typeface="Arial"/>
              <a:sym typeface="Arial"/>
              <a:rtl val="0"/>
            </a:endParaRPr>
          </a:p>
        </p:txBody>
      </p:sp>
    </p:spTree>
    <p:extLst>
      <p:ext uri="{BB962C8B-B14F-4D97-AF65-F5344CB8AC3E}">
        <p14:creationId xmlns:p14="http://schemas.microsoft.com/office/powerpoint/2010/main" val="259116755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Shape 654"/>
          <p:cNvSpPr txBox="1">
            <a:spLocks noGrp="1"/>
          </p:cNvSpPr>
          <p:nvPr>
            <p:ph type="title"/>
          </p:nvPr>
        </p:nvSpPr>
        <p:spPr>
          <a:xfrm>
            <a:off x="457200" y="6445"/>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smtClean="0">
                <a:solidFill>
                  <a:schemeClr val="dk1"/>
                </a:solidFill>
                <a:latin typeface="Arial"/>
                <a:ea typeface="Arial"/>
                <a:cs typeface="Arial"/>
                <a:sym typeface="Arial"/>
                <a:rtl val="0"/>
              </a:rPr>
              <a:t>Detecting</a:t>
            </a:r>
            <a:r>
              <a:rPr lang="en-US" sz="3600" b="1" i="0" u="none" strike="noStrike" cap="none" dirty="0" smtClean="0">
                <a:solidFill>
                  <a:schemeClr val="dk1"/>
                </a:solidFill>
                <a:latin typeface="Arial"/>
                <a:ea typeface="Arial"/>
                <a:cs typeface="Arial"/>
                <a:sym typeface="Arial"/>
                <a:rtl val="0"/>
              </a:rPr>
              <a:t> soft sweeps</a:t>
            </a:r>
            <a:endParaRPr lang="en-US" sz="3600" b="1" i="0" u="none" strike="noStrike" cap="none" baseline="0" dirty="0">
              <a:solidFill>
                <a:schemeClr val="dk1"/>
              </a:solidFill>
              <a:latin typeface="Arial"/>
              <a:ea typeface="Arial"/>
              <a:cs typeface="Arial"/>
              <a:sym typeface="Arial"/>
              <a:rtl val="0"/>
            </a:endParaRPr>
          </a:p>
        </p:txBody>
      </p:sp>
      <p:pic>
        <p:nvPicPr>
          <p:cNvPr id="2" name="Picture 1" descr="Screen Shot 2016-02-26 at 11.11.3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4894" y="1419411"/>
            <a:ext cx="5348050" cy="3798137"/>
          </a:xfrm>
          <a:prstGeom prst="rect">
            <a:avLst/>
          </a:prstGeom>
        </p:spPr>
      </p:pic>
      <p:grpSp>
        <p:nvGrpSpPr>
          <p:cNvPr id="6" name="Group 5"/>
          <p:cNvGrpSpPr/>
          <p:nvPr/>
        </p:nvGrpSpPr>
        <p:grpSpPr>
          <a:xfrm>
            <a:off x="255767" y="2157666"/>
            <a:ext cx="3277603" cy="811126"/>
            <a:chOff x="2765477" y="4892258"/>
            <a:chExt cx="3277603" cy="811126"/>
          </a:xfrm>
        </p:grpSpPr>
        <p:cxnSp>
          <p:nvCxnSpPr>
            <p:cNvPr id="7" name="Straight Connector 6"/>
            <p:cNvCxnSpPr/>
            <p:nvPr/>
          </p:nvCxnSpPr>
          <p:spPr>
            <a:xfrm>
              <a:off x="2765477" y="500108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765477" y="515884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765477" y="531378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765477" y="547750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765477" y="5635269"/>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3060489" y="489225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575730" y="5044658"/>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543110" y="504163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5647114" y="489376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011024" y="50505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3575562" y="52171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542942" y="52141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010856" y="52029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3575562" y="53695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p:cNvSpPr/>
            <p:nvPr/>
          </p:nvSpPr>
          <p:spPr>
            <a:xfrm>
              <a:off x="4543278" y="53665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010856" y="53553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5011192" y="55077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4542942" y="55189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575898" y="55219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TextBox 3"/>
          <p:cNvSpPr txBox="1"/>
          <p:nvPr/>
        </p:nvSpPr>
        <p:spPr>
          <a:xfrm>
            <a:off x="1387147" y="1703294"/>
            <a:ext cx="1172642" cy="307777"/>
          </a:xfrm>
          <a:prstGeom prst="rect">
            <a:avLst/>
          </a:prstGeom>
          <a:noFill/>
        </p:spPr>
        <p:txBody>
          <a:bodyPr wrap="none" rtlCol="0">
            <a:spAutoFit/>
          </a:bodyPr>
          <a:lstStyle/>
          <a:p>
            <a:r>
              <a:rPr lang="en-US" dirty="0" smtClean="0"/>
              <a:t>Hard Sweep</a:t>
            </a:r>
            <a:endParaRPr lang="en-US" dirty="0"/>
          </a:p>
        </p:txBody>
      </p:sp>
      <p:cxnSp>
        <p:nvCxnSpPr>
          <p:cNvPr id="28" name="Straight Connector 27"/>
          <p:cNvCxnSpPr/>
          <p:nvPr/>
        </p:nvCxnSpPr>
        <p:spPr>
          <a:xfrm>
            <a:off x="255767" y="3898074"/>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55767" y="4055834"/>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55767" y="4210773"/>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55767" y="4374495"/>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55767" y="4532255"/>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33" name="Oval 32"/>
          <p:cNvSpPr/>
          <p:nvPr/>
        </p:nvSpPr>
        <p:spPr>
          <a:xfrm>
            <a:off x="550779" y="3789244"/>
            <a:ext cx="205084" cy="181434"/>
          </a:xfrm>
          <a:prstGeom prst="ellips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3137404" y="3790751"/>
            <a:ext cx="205084" cy="181434"/>
          </a:xfrm>
          <a:prstGeom prst="ellips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065852" y="4114136"/>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2033232" y="411111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2501146" y="4099983"/>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065852" y="4266536"/>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2033568" y="426351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2501146" y="4252383"/>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2501482" y="4404783"/>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2033232" y="441591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1066188" y="4418936"/>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1387612" y="3364752"/>
            <a:ext cx="1102861" cy="307777"/>
          </a:xfrm>
          <a:prstGeom prst="rect">
            <a:avLst/>
          </a:prstGeom>
          <a:noFill/>
        </p:spPr>
        <p:txBody>
          <a:bodyPr wrap="none" rtlCol="0">
            <a:spAutoFit/>
          </a:bodyPr>
          <a:lstStyle/>
          <a:p>
            <a:r>
              <a:rPr lang="en-US" dirty="0" smtClean="0"/>
              <a:t>Soft Sweep</a:t>
            </a:r>
            <a:endParaRPr lang="en-US" dirty="0"/>
          </a:p>
        </p:txBody>
      </p:sp>
      <p:sp>
        <p:nvSpPr>
          <p:cNvPr id="48" name="Oval 47"/>
          <p:cNvSpPr/>
          <p:nvPr/>
        </p:nvSpPr>
        <p:spPr>
          <a:xfrm>
            <a:off x="553769" y="3941644"/>
            <a:ext cx="205084" cy="181434"/>
          </a:xfrm>
          <a:prstGeom prst="ellips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3140394" y="3943151"/>
            <a:ext cx="205084" cy="181434"/>
          </a:xfrm>
          <a:prstGeom prst="ellips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914038" y="5642393"/>
            <a:ext cx="6100085" cy="369332"/>
          </a:xfrm>
          <a:prstGeom prst="rect">
            <a:avLst/>
          </a:prstGeom>
          <a:noFill/>
        </p:spPr>
        <p:txBody>
          <a:bodyPr wrap="none" rtlCol="0">
            <a:spAutoFit/>
          </a:bodyPr>
          <a:lstStyle/>
          <a:p>
            <a:r>
              <a:rPr lang="en-US" sz="1800" dirty="0" smtClean="0"/>
              <a:t>How to differentiate between hard and soft sweep? H2/H1</a:t>
            </a:r>
            <a:endParaRPr lang="en-US" sz="1800" dirty="0"/>
          </a:p>
        </p:txBody>
      </p:sp>
      <p:sp>
        <p:nvSpPr>
          <p:cNvPr id="26" name="Rectangle 25"/>
          <p:cNvSpPr/>
          <p:nvPr/>
        </p:nvSpPr>
        <p:spPr>
          <a:xfrm>
            <a:off x="6245412" y="1419411"/>
            <a:ext cx="567764" cy="283883"/>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Shape 657"/>
          <p:cNvSpPr txBox="1"/>
          <p:nvPr/>
        </p:nvSpPr>
        <p:spPr>
          <a:xfrm>
            <a:off x="6162550" y="6472425"/>
            <a:ext cx="2917200" cy="307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baseline="0" dirty="0" err="1" smtClean="0">
                <a:solidFill>
                  <a:srgbClr val="000000"/>
                </a:solidFill>
                <a:latin typeface="Arial"/>
                <a:ea typeface="Arial"/>
                <a:cs typeface="Arial"/>
                <a:sym typeface="Arial"/>
                <a:rtl val="0"/>
              </a:rPr>
              <a:t>Garud</a:t>
            </a:r>
            <a:r>
              <a:rPr lang="en-US" sz="1400" b="0" i="0" u="none" strike="noStrike" cap="none" baseline="0" dirty="0" smtClean="0">
                <a:solidFill>
                  <a:srgbClr val="000000"/>
                </a:solidFill>
                <a:latin typeface="Arial"/>
                <a:ea typeface="Arial"/>
                <a:cs typeface="Arial"/>
                <a:sym typeface="Arial"/>
                <a:rtl val="0"/>
              </a:rPr>
              <a:t> et </a:t>
            </a:r>
            <a:r>
              <a:rPr lang="en-US" sz="1400" b="0" i="0" u="none" strike="noStrike" cap="none" baseline="0" dirty="0">
                <a:solidFill>
                  <a:srgbClr val="000000"/>
                </a:solidFill>
                <a:latin typeface="Arial"/>
                <a:ea typeface="Arial"/>
                <a:cs typeface="Arial"/>
                <a:sym typeface="Arial"/>
                <a:rtl val="0"/>
              </a:rPr>
              <a:t>al. </a:t>
            </a:r>
            <a:r>
              <a:rPr lang="en-US" sz="1400" b="0" i="0" u="none" strike="noStrike" cap="none" baseline="0" dirty="0" err="1">
                <a:solidFill>
                  <a:srgbClr val="000000"/>
                </a:solidFill>
                <a:latin typeface="Arial"/>
                <a:ea typeface="Arial"/>
                <a:cs typeface="Arial"/>
                <a:sym typeface="Arial"/>
                <a:rtl val="0"/>
              </a:rPr>
              <a:t>PLoS</a:t>
            </a:r>
            <a:r>
              <a:rPr lang="en-US" sz="1400" b="0" i="0" u="none" strike="noStrike" cap="none" baseline="0" dirty="0">
                <a:solidFill>
                  <a:srgbClr val="000000"/>
                </a:solidFill>
                <a:latin typeface="Arial"/>
                <a:ea typeface="Arial"/>
                <a:cs typeface="Arial"/>
                <a:sym typeface="Arial"/>
                <a:rtl val="0"/>
              </a:rPr>
              <a:t> Genetics </a:t>
            </a:r>
            <a:r>
              <a:rPr lang="en-US" sz="1400" b="0" i="0" u="none" strike="noStrike" cap="none" baseline="0" dirty="0" smtClean="0">
                <a:solidFill>
                  <a:srgbClr val="000000"/>
                </a:solidFill>
                <a:latin typeface="Arial"/>
                <a:ea typeface="Arial"/>
                <a:cs typeface="Arial"/>
                <a:sym typeface="Arial"/>
                <a:rtl val="0"/>
              </a:rPr>
              <a:t>2015</a:t>
            </a:r>
            <a:endParaRPr lang="en-US" sz="1400" b="0" i="0" u="none" strike="noStrike" cap="none" baseline="0" dirty="0">
              <a:solidFill>
                <a:srgbClr val="000000"/>
              </a:solidFill>
              <a:latin typeface="Arial"/>
              <a:ea typeface="Arial"/>
              <a:cs typeface="Arial"/>
              <a:sym typeface="Arial"/>
              <a:rtl val="0"/>
            </a:endParaRPr>
          </a:p>
        </p:txBody>
      </p:sp>
    </p:spTree>
    <p:extLst>
      <p:ext uri="{BB962C8B-B14F-4D97-AF65-F5344CB8AC3E}">
        <p14:creationId xmlns:p14="http://schemas.microsoft.com/office/powerpoint/2010/main" val="394213420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Shape 654"/>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smtClean="0">
                <a:solidFill>
                  <a:schemeClr val="dk1"/>
                </a:solidFill>
                <a:latin typeface="Arial"/>
                <a:ea typeface="Arial"/>
                <a:cs typeface="Arial"/>
                <a:sym typeface="Arial"/>
                <a:rtl val="0"/>
              </a:rPr>
              <a:t>Detecting</a:t>
            </a:r>
            <a:r>
              <a:rPr lang="en-US" sz="3600" b="1" i="0" u="none" strike="noStrike" cap="none" dirty="0" smtClean="0">
                <a:solidFill>
                  <a:schemeClr val="dk1"/>
                </a:solidFill>
                <a:latin typeface="Arial"/>
                <a:ea typeface="Arial"/>
                <a:cs typeface="Arial"/>
                <a:sym typeface="Arial"/>
                <a:rtl val="0"/>
              </a:rPr>
              <a:t> soft sweeps</a:t>
            </a:r>
            <a:endParaRPr lang="en-US" sz="3600" b="1" i="0" u="none" strike="noStrike" cap="none" baseline="0" dirty="0">
              <a:solidFill>
                <a:schemeClr val="dk1"/>
              </a:solidFill>
              <a:latin typeface="Arial"/>
              <a:ea typeface="Arial"/>
              <a:cs typeface="Arial"/>
              <a:sym typeface="Arial"/>
              <a:rtl val="0"/>
            </a:endParaRPr>
          </a:p>
        </p:txBody>
      </p:sp>
      <p:sp>
        <p:nvSpPr>
          <p:cNvPr id="655" name="Shape 655"/>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noAutofit/>
          </a:bodyPr>
          <a:lstStyle/>
          <a:p>
            <a:pPr marL="203200" marR="0" lvl="0" indent="0" algn="l" rtl="0">
              <a:lnSpc>
                <a:spcPct val="100000"/>
              </a:lnSpc>
              <a:spcBef>
                <a:spcPts val="0"/>
              </a:spcBef>
              <a:spcAft>
                <a:spcPts val="0"/>
              </a:spcAft>
              <a:buClr>
                <a:schemeClr val="dk1"/>
              </a:buClr>
              <a:buSzPct val="25000"/>
              <a:buFont typeface="Arial"/>
              <a:buNone/>
            </a:pPr>
            <a:r>
              <a:rPr lang="en-US" sz="2000" b="0" i="0" u="none" strike="noStrike" cap="none" baseline="0" dirty="0">
                <a:solidFill>
                  <a:schemeClr val="dk1"/>
                </a:solidFill>
                <a:latin typeface="Arial"/>
                <a:ea typeface="Arial"/>
                <a:cs typeface="Arial"/>
                <a:sym typeface="Arial"/>
                <a:rtl val="0"/>
              </a:rPr>
              <a:t>Approximate Bayesian Computation (ABC</a:t>
            </a:r>
            <a:r>
              <a:rPr lang="en-US" sz="2000" b="0" i="0" u="none" strike="noStrike" cap="none" baseline="0" dirty="0" smtClean="0">
                <a:solidFill>
                  <a:schemeClr val="dk1"/>
                </a:solidFill>
                <a:latin typeface="Arial"/>
                <a:ea typeface="Arial"/>
                <a:cs typeface="Arial"/>
                <a:sym typeface="Arial"/>
                <a:rtl val="0"/>
              </a:rPr>
              <a:t>): possibility</a:t>
            </a:r>
            <a:r>
              <a:rPr lang="en-US" sz="2000" b="0" i="0" u="none" strike="noStrike" cap="none" dirty="0" smtClean="0">
                <a:solidFill>
                  <a:schemeClr val="dk1"/>
                </a:solidFill>
                <a:latin typeface="Arial"/>
                <a:ea typeface="Arial"/>
                <a:cs typeface="Arial"/>
                <a:sym typeface="Arial"/>
                <a:rtl val="0"/>
              </a:rPr>
              <a:t> to simulate and test very complex models</a:t>
            </a:r>
            <a:endParaRPr lang="en-US" sz="2000" b="0" i="0" u="none" strike="noStrike" cap="none" baseline="0" dirty="0">
              <a:solidFill>
                <a:schemeClr val="dk1"/>
              </a:solidFill>
              <a:latin typeface="Arial"/>
              <a:ea typeface="Arial"/>
              <a:cs typeface="Arial"/>
              <a:sym typeface="Arial"/>
              <a:rtl val="0"/>
            </a:endParaRPr>
          </a:p>
        </p:txBody>
      </p:sp>
      <p:pic>
        <p:nvPicPr>
          <p:cNvPr id="656" name="Shape 656"/>
          <p:cNvPicPr preferRelativeResize="0"/>
          <p:nvPr/>
        </p:nvPicPr>
        <p:blipFill rotWithShape="1">
          <a:blip r:embed="rId3">
            <a:alphaModFix/>
          </a:blip>
          <a:srcRect/>
          <a:stretch/>
        </p:blipFill>
        <p:spPr>
          <a:xfrm>
            <a:off x="546100" y="2417900"/>
            <a:ext cx="8039099" cy="3708400"/>
          </a:xfrm>
          <a:prstGeom prst="rect">
            <a:avLst/>
          </a:prstGeom>
          <a:noFill/>
          <a:ln>
            <a:noFill/>
          </a:ln>
        </p:spPr>
      </p:pic>
      <p:sp>
        <p:nvSpPr>
          <p:cNvPr id="657" name="Shape 657"/>
          <p:cNvSpPr txBox="1"/>
          <p:nvPr/>
        </p:nvSpPr>
        <p:spPr>
          <a:xfrm>
            <a:off x="6162550" y="6472425"/>
            <a:ext cx="2917200" cy="307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baseline="0" dirty="0">
                <a:solidFill>
                  <a:srgbClr val="000000"/>
                </a:solidFill>
                <a:latin typeface="Arial"/>
                <a:ea typeface="Arial"/>
                <a:cs typeface="Arial"/>
                <a:sym typeface="Arial"/>
                <a:rtl val="0"/>
              </a:rPr>
              <a:t>Key et al. </a:t>
            </a:r>
            <a:r>
              <a:rPr lang="en-US" sz="1400" b="0" i="0" u="none" strike="noStrike" cap="none" baseline="0" dirty="0" err="1">
                <a:solidFill>
                  <a:srgbClr val="000000"/>
                </a:solidFill>
                <a:latin typeface="Arial"/>
                <a:ea typeface="Arial"/>
                <a:cs typeface="Arial"/>
                <a:sym typeface="Arial"/>
                <a:rtl val="0"/>
              </a:rPr>
              <a:t>PLoS</a:t>
            </a:r>
            <a:r>
              <a:rPr lang="en-US" sz="1400" b="0" i="0" u="none" strike="noStrike" cap="none" baseline="0" dirty="0">
                <a:solidFill>
                  <a:srgbClr val="000000"/>
                </a:solidFill>
                <a:latin typeface="Arial"/>
                <a:ea typeface="Arial"/>
                <a:cs typeface="Arial"/>
                <a:sym typeface="Arial"/>
                <a:rtl val="0"/>
              </a:rPr>
              <a:t> Genetics 2014</a:t>
            </a:r>
          </a:p>
        </p:txBody>
      </p:sp>
      <p:sp>
        <p:nvSpPr>
          <p:cNvPr id="2" name="TextBox 1"/>
          <p:cNvSpPr txBox="1"/>
          <p:nvPr/>
        </p:nvSpPr>
        <p:spPr>
          <a:xfrm>
            <a:off x="207721" y="5941634"/>
            <a:ext cx="8870612" cy="369332"/>
          </a:xfrm>
          <a:prstGeom prst="rect">
            <a:avLst/>
          </a:prstGeom>
          <a:noFill/>
        </p:spPr>
        <p:txBody>
          <a:bodyPr wrap="none" rtlCol="0">
            <a:spAutoFit/>
          </a:bodyPr>
          <a:lstStyle/>
          <a:p>
            <a:r>
              <a:rPr lang="en-US" sz="1800" dirty="0" smtClean="0"/>
              <a:t>Also very attractive to estimate time </a:t>
            </a:r>
            <a:r>
              <a:rPr lang="en-US" sz="1800" dirty="0" smtClean="0"/>
              <a:t>and</a:t>
            </a:r>
            <a:r>
              <a:rPr lang="en-US" sz="1800" dirty="0" smtClean="0"/>
              <a:t> </a:t>
            </a:r>
            <a:r>
              <a:rPr lang="en-US" sz="1800" dirty="0" smtClean="0"/>
              <a:t>strength of selection under complex models.</a:t>
            </a:r>
            <a:endParaRPr lang="en-US" sz="1800" dirty="0"/>
          </a:p>
        </p:txBody>
      </p:sp>
    </p:spTree>
    <p:extLst>
      <p:ext uri="{BB962C8B-B14F-4D97-AF65-F5344CB8AC3E}">
        <p14:creationId xmlns:p14="http://schemas.microsoft.com/office/powerpoint/2010/main" val="5833976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457200" y="-11"/>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smtClean="0">
                <a:solidFill>
                  <a:schemeClr val="dk1"/>
                </a:solidFill>
                <a:latin typeface="Arial"/>
                <a:ea typeface="Arial"/>
                <a:cs typeface="Arial"/>
                <a:sym typeface="Arial"/>
                <a:rtl val="0"/>
              </a:rPr>
              <a:t>Outline</a:t>
            </a:r>
            <a:endParaRPr lang="en-US" sz="3600" b="1" i="0" u="none" strike="noStrike" cap="none" baseline="0" dirty="0">
              <a:solidFill>
                <a:schemeClr val="dk1"/>
              </a:solidFill>
              <a:latin typeface="Arial"/>
              <a:ea typeface="Arial"/>
              <a:cs typeface="Arial"/>
              <a:sym typeface="Arial"/>
              <a:rtl val="0"/>
            </a:endParaRPr>
          </a:p>
        </p:txBody>
      </p:sp>
      <p:sp>
        <p:nvSpPr>
          <p:cNvPr id="43" name="Shape 43"/>
          <p:cNvSpPr txBox="1">
            <a:spLocks noGrp="1"/>
          </p:cNvSpPr>
          <p:nvPr>
            <p:ph type="body" idx="1"/>
          </p:nvPr>
        </p:nvSpPr>
        <p:spPr>
          <a:xfrm>
            <a:off x="457200" y="1150512"/>
            <a:ext cx="8229600" cy="2336999"/>
          </a:xfrm>
          <a:prstGeom prst="rect">
            <a:avLst/>
          </a:prstGeom>
          <a:noFill/>
          <a:ln>
            <a:noFill/>
          </a:ln>
        </p:spPr>
        <p:txBody>
          <a:bodyPr lIns="91425" tIns="91425" rIns="91425" bIns="91425" anchor="t" anchorCtr="0">
            <a:noAutofit/>
          </a:bodyPr>
          <a:lstStyle/>
          <a:p>
            <a:pPr marL="457200" marR="0" lvl="0" indent="-342900" algn="l" rtl="0">
              <a:lnSpc>
                <a:spcPct val="100000"/>
              </a:lnSpc>
              <a:spcBef>
                <a:spcPts val="0"/>
              </a:spcBef>
              <a:spcAft>
                <a:spcPts val="0"/>
              </a:spcAft>
              <a:buClr>
                <a:schemeClr val="dk1"/>
              </a:buClr>
              <a:buSzPct val="100000"/>
            </a:pPr>
            <a:r>
              <a:rPr lang="en-US" sz="2400" i="0" u="none" strike="noStrike"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sym typeface="Arial"/>
                <a:rtl val="0"/>
              </a:rPr>
              <a:t>Brief introduction to natural selection</a:t>
            </a:r>
          </a:p>
          <a:p>
            <a:pPr marL="457200" marR="0" lvl="0" indent="-342900" algn="l" rtl="0">
              <a:lnSpc>
                <a:spcPct val="100000"/>
              </a:lnSpc>
              <a:spcBef>
                <a:spcPts val="0"/>
              </a:spcBef>
              <a:spcAft>
                <a:spcPts val="0"/>
              </a:spcAft>
              <a:buClr>
                <a:schemeClr val="dk1"/>
              </a:buClr>
              <a:buSzPct val="100000"/>
            </a:pPr>
            <a:endParaRPr lang="en-US" sz="2400" i="0" u="none" strike="noStrike"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sym typeface="Arial"/>
              <a:rtl val="0"/>
            </a:endParaRPr>
          </a:p>
          <a:p>
            <a:pPr marL="457200" marR="0" lvl="0" indent="-342900" algn="l" rtl="0">
              <a:lnSpc>
                <a:spcPct val="100000"/>
              </a:lnSpc>
              <a:spcBef>
                <a:spcPts val="0"/>
              </a:spcBef>
              <a:spcAft>
                <a:spcPts val="0"/>
              </a:spcAft>
              <a:buClr>
                <a:schemeClr val="dk1"/>
              </a:buClr>
              <a:buSzPct val="100000"/>
            </a:pP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Modes of selection</a:t>
            </a:r>
          </a:p>
          <a:p>
            <a:pPr marL="457200" marR="0" lvl="0" indent="-342900" algn="l" rtl="0">
              <a:lnSpc>
                <a:spcPct val="100000"/>
              </a:lnSpc>
              <a:spcBef>
                <a:spcPts val="0"/>
              </a:spcBef>
              <a:spcAft>
                <a:spcPts val="0"/>
              </a:spcAft>
              <a:buClr>
                <a:schemeClr val="dk1"/>
              </a:buClr>
              <a:buSzPct val="100000"/>
            </a:pPr>
            <a:endPar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marL="457200" marR="0" lvl="0" indent="-342900" algn="l" rtl="0">
              <a:lnSpc>
                <a:spcPct val="100000"/>
              </a:lnSpc>
              <a:spcBef>
                <a:spcPts val="0"/>
              </a:spcBef>
              <a:spcAft>
                <a:spcPts val="0"/>
              </a:spcAft>
              <a:buClr>
                <a:schemeClr val="dk1"/>
              </a:buClr>
              <a:buSzPct val="100000"/>
            </a:pPr>
            <a:r>
              <a:rPr lang="en-US" sz="2400" i="0" u="none" strike="noStrike"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sym typeface="Arial"/>
                <a:rtl val="0"/>
              </a:rPr>
              <a:t>Inferring</a:t>
            </a:r>
            <a:r>
              <a:rPr lang="en-US" sz="2400" i="0" u="none" strike="noStrike" dirty="0" smtClean="0">
                <a:ln w="18415" cmpd="sng">
                  <a:solidFill>
                    <a:srgbClr val="FFFFFF"/>
                  </a:solidFill>
                  <a:prstDash val="solid"/>
                </a:ln>
                <a:solidFill>
                  <a:srgbClr val="FFFFFF"/>
                </a:solidFill>
                <a:effectLst>
                  <a:outerShdw blurRad="63500" dir="3600000" algn="tl" rotWithShape="0">
                    <a:srgbClr val="000000">
                      <a:alpha val="70000"/>
                    </a:srgbClr>
                  </a:outerShdw>
                </a:effectLst>
                <a:sym typeface="Arial"/>
                <a:rtl val="0"/>
              </a:rPr>
              <a:t> selection at the intra-species level</a:t>
            </a:r>
          </a:p>
          <a:p>
            <a:pPr marL="857250" lvl="1" indent="-342900">
              <a:spcBef>
                <a:spcPts val="0"/>
              </a:spcBef>
              <a:buSzPct val="100000"/>
            </a:pPr>
            <a:r>
              <a:rPr lang="en-US" sz="240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Genetic differentiation</a:t>
            </a:r>
          </a:p>
          <a:p>
            <a:pPr marL="857250" lvl="1" indent="-342900">
              <a:spcBef>
                <a:spcPts val="0"/>
              </a:spcBef>
              <a:buSzPct val="100000"/>
            </a:pPr>
            <a:r>
              <a:rPr lang="en-US" sz="2400" i="0" u="none" strike="noStrike" dirty="0" smtClean="0">
                <a:ln w="18415" cmpd="sng">
                  <a:solidFill>
                    <a:srgbClr val="FFFFFF"/>
                  </a:solidFill>
                  <a:prstDash val="solid"/>
                </a:ln>
                <a:solidFill>
                  <a:srgbClr val="FFFFFF"/>
                </a:solidFill>
                <a:effectLst>
                  <a:outerShdw blurRad="63500" dir="3600000" algn="tl" rotWithShape="0">
                    <a:srgbClr val="000000">
                      <a:alpha val="70000"/>
                    </a:srgbClr>
                  </a:outerShdw>
                </a:effectLst>
                <a:sym typeface="Arial"/>
                <a:rtl val="0"/>
              </a:rPr>
              <a:t>Haplotype variation</a:t>
            </a:r>
          </a:p>
          <a:p>
            <a:pPr marL="857250" lvl="1" indent="-342900">
              <a:spcBef>
                <a:spcPts val="0"/>
              </a:spcBef>
              <a:buSzPct val="100000"/>
            </a:pP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Model-based approaches</a:t>
            </a:r>
            <a:endParaRPr lang="en-US" sz="2400" i="0" u="none" strike="noStrike" dirty="0" smtClean="0">
              <a:ln w="18415" cmpd="sng">
                <a:solidFill>
                  <a:srgbClr val="FFFFFF"/>
                </a:solidFill>
                <a:prstDash val="solid"/>
              </a:ln>
              <a:solidFill>
                <a:srgbClr val="FFFFFF"/>
              </a:solidFill>
              <a:effectLst>
                <a:outerShdw blurRad="63500" dir="3600000" algn="tl" rotWithShape="0">
                  <a:srgbClr val="000000">
                    <a:alpha val="70000"/>
                  </a:srgbClr>
                </a:outerShdw>
              </a:effectLst>
              <a:sym typeface="Arial"/>
              <a:rtl val="0"/>
            </a:endParaRPr>
          </a:p>
          <a:p>
            <a:pPr marL="857250" lvl="1" indent="-342900">
              <a:spcBef>
                <a:spcPts val="0"/>
              </a:spcBef>
              <a:buSzPct val="100000"/>
            </a:pP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tl val="0"/>
              </a:rPr>
              <a:t>Testing for significance</a:t>
            </a:r>
          </a:p>
          <a:p>
            <a:pPr marL="857250" lvl="1" indent="-342900">
              <a:spcBef>
                <a:spcPts val="0"/>
              </a:spcBef>
              <a:buSzPct val="100000"/>
            </a:pPr>
            <a:endParaRPr lang="en-US" sz="2400" b="0" i="0" u="none" strike="noStrike" cap="none" baseline="0" dirty="0" smtClean="0">
              <a:solidFill>
                <a:schemeClr val="dk1"/>
              </a:solidFill>
              <a:sym typeface="Arial"/>
              <a:rtl val="0"/>
            </a:endParaRPr>
          </a:p>
          <a:p>
            <a:pPr marL="457200" indent="-342900">
              <a:spcBef>
                <a:spcPts val="0"/>
              </a:spcBef>
              <a:buSzPct val="100000"/>
            </a:pPr>
            <a:r>
              <a:rPr lang="en-US" sz="2400" dirty="0">
                <a:solidFill>
                  <a:schemeClr val="dk1"/>
                </a:solidFill>
              </a:rPr>
              <a:t>Inferring selection at the </a:t>
            </a:r>
            <a:r>
              <a:rPr lang="en-US" sz="2400" dirty="0" smtClean="0">
                <a:solidFill>
                  <a:schemeClr val="dk1"/>
                </a:solidFill>
              </a:rPr>
              <a:t>inter-</a:t>
            </a:r>
            <a:r>
              <a:rPr lang="en-US" sz="2400" dirty="0">
                <a:solidFill>
                  <a:schemeClr val="dk1"/>
                </a:solidFill>
              </a:rPr>
              <a:t>species </a:t>
            </a:r>
            <a:r>
              <a:rPr lang="en-US" sz="2400" dirty="0" smtClean="0">
                <a:solidFill>
                  <a:schemeClr val="dk1"/>
                </a:solidFill>
              </a:rPr>
              <a:t>level</a:t>
            </a:r>
          </a:p>
          <a:p>
            <a:pPr marL="457200" indent="-342900">
              <a:spcBef>
                <a:spcPts val="0"/>
              </a:spcBef>
              <a:buSzPct val="100000"/>
            </a:pPr>
            <a:endPar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marL="457200" indent="-342900">
              <a:spcBef>
                <a:spcPts val="0"/>
              </a:spcBef>
              <a:buSzPct val="100000"/>
            </a:pP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Detecting selection from low-depth sequencing data</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marL="457200" marR="0" lvl="0" indent="-342900" algn="l" rtl="0">
              <a:lnSpc>
                <a:spcPct val="100000"/>
              </a:lnSpc>
              <a:spcBef>
                <a:spcPts val="0"/>
              </a:spcBef>
              <a:spcAft>
                <a:spcPts val="0"/>
              </a:spcAft>
              <a:buClr>
                <a:schemeClr val="dk1"/>
              </a:buClr>
              <a:buSzPct val="100000"/>
            </a:pPr>
            <a:endParaRPr lang="en-US" sz="2400" b="0" i="0" u="none" strike="noStrike" cap="none" baseline="0" dirty="0">
              <a:solidFill>
                <a:schemeClr val="dk1"/>
              </a:solidFill>
              <a:sym typeface="Arial"/>
              <a:rtl val="0"/>
            </a:endParaRPr>
          </a:p>
        </p:txBody>
      </p:sp>
    </p:spTree>
    <p:extLst>
      <p:ext uri="{BB962C8B-B14F-4D97-AF65-F5344CB8AC3E}">
        <p14:creationId xmlns:p14="http://schemas.microsoft.com/office/powerpoint/2010/main" val="199665541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11"/>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a:solidFill>
                  <a:schemeClr val="dk1"/>
                </a:solidFill>
                <a:latin typeface="Arial"/>
                <a:ea typeface="Arial"/>
                <a:cs typeface="Arial"/>
                <a:sym typeface="Arial"/>
                <a:rtl val="0"/>
              </a:rPr>
              <a:t>Natural selection</a:t>
            </a:r>
          </a:p>
        </p:txBody>
      </p:sp>
      <p:sp>
        <p:nvSpPr>
          <p:cNvPr id="51" name="Shape 51"/>
          <p:cNvSpPr txBox="1">
            <a:spLocks noGrp="1"/>
          </p:cNvSpPr>
          <p:nvPr>
            <p:ph type="body" idx="1"/>
          </p:nvPr>
        </p:nvSpPr>
        <p:spPr>
          <a:xfrm>
            <a:off x="457200" y="895100"/>
            <a:ext cx="8229600" cy="1317675"/>
          </a:xfrm>
          <a:prstGeom prst="rect">
            <a:avLst/>
          </a:prstGeom>
          <a:noFill/>
          <a:ln>
            <a:noFill/>
          </a:ln>
        </p:spPr>
        <p:txBody>
          <a:bodyPr lIns="91425" tIns="91425" rIns="91425" bIns="91425" anchor="t" anchorCtr="0">
            <a:noAutofit/>
          </a:bodyPr>
          <a:lstStyle/>
          <a:p>
            <a:pPr marL="342900" marR="0" lvl="0" indent="-139700" algn="l" rtl="0">
              <a:lnSpc>
                <a:spcPct val="100000"/>
              </a:lnSpc>
              <a:spcBef>
                <a:spcPts val="0"/>
              </a:spcBef>
              <a:spcAft>
                <a:spcPts val="0"/>
              </a:spcAft>
              <a:buClr>
                <a:schemeClr val="dk1"/>
              </a:buClr>
              <a:buSzPct val="25000"/>
              <a:buFont typeface="Arial"/>
              <a:buNone/>
            </a:pPr>
            <a:r>
              <a:rPr lang="en-US" sz="1800" b="0" i="0" u="none" strike="noStrike" cap="none" baseline="0" dirty="0">
                <a:solidFill>
                  <a:schemeClr val="dk1"/>
                </a:solidFill>
                <a:latin typeface="Arial"/>
                <a:ea typeface="Arial"/>
                <a:cs typeface="Arial"/>
                <a:sym typeface="Arial"/>
                <a:rtl val="0"/>
              </a:rPr>
              <a:t>Heritable traits that increase the fitness of the become more </a:t>
            </a:r>
            <a:r>
              <a:rPr lang="en-US" sz="1800" b="0" i="0" u="none" strike="noStrike" cap="none" baseline="0" dirty="0" smtClean="0">
                <a:solidFill>
                  <a:schemeClr val="dk1"/>
                </a:solidFill>
                <a:latin typeface="Arial"/>
                <a:ea typeface="Arial"/>
                <a:cs typeface="Arial"/>
                <a:sym typeface="Arial"/>
                <a:rtl val="0"/>
              </a:rPr>
              <a:t>common.</a:t>
            </a:r>
            <a:endParaRPr lang="en-US" sz="1800" b="0" i="0" u="none" strike="noStrike" cap="none" baseline="0" dirty="0">
              <a:solidFill>
                <a:schemeClr val="dk1"/>
              </a:solidFill>
              <a:latin typeface="Arial"/>
              <a:ea typeface="Arial"/>
              <a:cs typeface="Arial"/>
              <a:sym typeface="Arial"/>
              <a:rtl val="0"/>
            </a:endParaRPr>
          </a:p>
          <a:p>
            <a:pPr marL="342900" marR="0" lvl="0" indent="-13970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457200" marR="0" lvl="0" indent="-342900" algn="l" rtl="0">
              <a:lnSpc>
                <a:spcPct val="100000"/>
              </a:lnSpc>
              <a:spcBef>
                <a:spcPts val="0"/>
              </a:spcBef>
              <a:spcAft>
                <a:spcPts val="0"/>
              </a:spcAft>
              <a:buClr>
                <a:schemeClr val="dk1"/>
              </a:buClr>
              <a:buSzPct val="100000"/>
              <a:buFont typeface="Arial"/>
              <a:buAutoNum type="arabicParenR"/>
            </a:pPr>
            <a:r>
              <a:rPr lang="en-US" sz="1800" b="0" i="0" u="none" strike="noStrike" cap="none" baseline="0" dirty="0">
                <a:solidFill>
                  <a:schemeClr val="dk1"/>
                </a:solidFill>
                <a:latin typeface="Arial"/>
                <a:ea typeface="Arial"/>
                <a:cs typeface="Arial"/>
                <a:sym typeface="Arial"/>
                <a:rtl val="0"/>
              </a:rPr>
              <a:t>Mutations arise randomly and evolve according to their effect on the fitness of the carrier</a:t>
            </a:r>
          </a:p>
          <a:p>
            <a:pPr marL="457200" marR="0" lvl="0" indent="-22860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457200" marR="0" lvl="0" indent="-22860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457200" marR="0" lvl="0" indent="-22860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p:txBody>
      </p:sp>
      <p:cxnSp>
        <p:nvCxnSpPr>
          <p:cNvPr id="3" name="Straight Arrow Connector 2"/>
          <p:cNvCxnSpPr/>
          <p:nvPr/>
        </p:nvCxnSpPr>
        <p:spPr>
          <a:xfrm flipH="1" flipV="1">
            <a:off x="2629648" y="2808941"/>
            <a:ext cx="29884" cy="2286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2644589" y="5094940"/>
            <a:ext cx="36605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375646" y="4876810"/>
            <a:ext cx="284515" cy="307777"/>
          </a:xfrm>
          <a:prstGeom prst="rect">
            <a:avLst/>
          </a:prstGeom>
          <a:noFill/>
        </p:spPr>
        <p:txBody>
          <a:bodyPr wrap="none" rtlCol="0">
            <a:spAutoFit/>
          </a:bodyPr>
          <a:lstStyle/>
          <a:p>
            <a:r>
              <a:rPr lang="en-US" dirty="0" smtClean="0"/>
              <a:t>0</a:t>
            </a:r>
            <a:endParaRPr lang="en-US" dirty="0"/>
          </a:p>
        </p:txBody>
      </p:sp>
      <p:sp>
        <p:nvSpPr>
          <p:cNvPr id="12" name="TextBox 11"/>
          <p:cNvSpPr txBox="1"/>
          <p:nvPr/>
        </p:nvSpPr>
        <p:spPr>
          <a:xfrm>
            <a:off x="2361336" y="2808941"/>
            <a:ext cx="284515" cy="307777"/>
          </a:xfrm>
          <a:prstGeom prst="rect">
            <a:avLst/>
          </a:prstGeom>
          <a:noFill/>
        </p:spPr>
        <p:txBody>
          <a:bodyPr wrap="none" rtlCol="0">
            <a:spAutoFit/>
          </a:bodyPr>
          <a:lstStyle/>
          <a:p>
            <a:r>
              <a:rPr lang="en-US" dirty="0"/>
              <a:t>1</a:t>
            </a:r>
          </a:p>
        </p:txBody>
      </p:sp>
      <p:sp>
        <p:nvSpPr>
          <p:cNvPr id="9" name="TextBox 8"/>
          <p:cNvSpPr txBox="1"/>
          <p:nvPr/>
        </p:nvSpPr>
        <p:spPr>
          <a:xfrm>
            <a:off x="1284943" y="3556000"/>
            <a:ext cx="1344705" cy="523220"/>
          </a:xfrm>
          <a:prstGeom prst="rect">
            <a:avLst/>
          </a:prstGeom>
          <a:noFill/>
        </p:spPr>
        <p:txBody>
          <a:bodyPr wrap="square" rtlCol="0">
            <a:spAutoFit/>
          </a:bodyPr>
          <a:lstStyle/>
          <a:p>
            <a:r>
              <a:rPr lang="en-US" dirty="0" smtClean="0"/>
              <a:t>Frequency in the population</a:t>
            </a:r>
          </a:p>
        </p:txBody>
      </p:sp>
      <p:sp>
        <p:nvSpPr>
          <p:cNvPr id="14" name="TextBox 13"/>
          <p:cNvSpPr txBox="1"/>
          <p:nvPr/>
        </p:nvSpPr>
        <p:spPr>
          <a:xfrm>
            <a:off x="4153647" y="5402717"/>
            <a:ext cx="717174" cy="307777"/>
          </a:xfrm>
          <a:prstGeom prst="rect">
            <a:avLst/>
          </a:prstGeom>
          <a:noFill/>
        </p:spPr>
        <p:txBody>
          <a:bodyPr wrap="square" rtlCol="0">
            <a:spAutoFit/>
          </a:bodyPr>
          <a:lstStyle/>
          <a:p>
            <a:r>
              <a:rPr lang="en-US" dirty="0" smtClean="0"/>
              <a:t>Time</a:t>
            </a:r>
          </a:p>
        </p:txBody>
      </p:sp>
      <p:cxnSp>
        <p:nvCxnSpPr>
          <p:cNvPr id="11" name="Straight Connector 10"/>
          <p:cNvCxnSpPr/>
          <p:nvPr/>
        </p:nvCxnSpPr>
        <p:spPr>
          <a:xfrm flipV="1">
            <a:off x="2868706" y="4876810"/>
            <a:ext cx="209176" cy="2181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077882" y="4876810"/>
            <a:ext cx="38847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466353" y="4658680"/>
            <a:ext cx="38847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466353" y="4876810"/>
            <a:ext cx="328705" cy="227083"/>
          </a:xfrm>
          <a:prstGeom prst="line">
            <a:avLst/>
          </a:prstGeom>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55635" y="5103893"/>
            <a:ext cx="449061" cy="307777"/>
          </a:xfrm>
          <a:prstGeom prst="rect">
            <a:avLst/>
          </a:prstGeom>
          <a:noFill/>
        </p:spPr>
        <p:txBody>
          <a:bodyPr wrap="none" rtlCol="0">
            <a:spAutoFit/>
          </a:bodyPr>
          <a:lstStyle/>
          <a:p>
            <a:r>
              <a:rPr lang="en-US" dirty="0"/>
              <a:t>t</a:t>
            </a:r>
            <a:r>
              <a:rPr lang="en-US" dirty="0" smtClean="0"/>
              <a:t>=T</a:t>
            </a:r>
            <a:endParaRPr lang="en-US" dirty="0"/>
          </a:p>
        </p:txBody>
      </p:sp>
      <p:sp>
        <p:nvSpPr>
          <p:cNvPr id="26" name="TextBox 25"/>
          <p:cNvSpPr txBox="1"/>
          <p:nvPr/>
        </p:nvSpPr>
        <p:spPr>
          <a:xfrm>
            <a:off x="3796121" y="2197862"/>
            <a:ext cx="1571777" cy="307777"/>
          </a:xfrm>
          <a:prstGeom prst="rect">
            <a:avLst/>
          </a:prstGeom>
          <a:noFill/>
        </p:spPr>
        <p:txBody>
          <a:bodyPr wrap="none" rtlCol="0">
            <a:spAutoFit/>
          </a:bodyPr>
          <a:lstStyle/>
          <a:p>
            <a:r>
              <a:rPr lang="en-US" dirty="0" smtClean="0"/>
              <a:t>Positive selection</a:t>
            </a:r>
            <a:endParaRPr lang="en-US" dirty="0"/>
          </a:p>
        </p:txBody>
      </p:sp>
      <p:cxnSp>
        <p:nvCxnSpPr>
          <p:cNvPr id="32" name="Straight Connector 31"/>
          <p:cNvCxnSpPr/>
          <p:nvPr/>
        </p:nvCxnSpPr>
        <p:spPr>
          <a:xfrm flipV="1">
            <a:off x="3077882" y="2813417"/>
            <a:ext cx="0" cy="2281523"/>
          </a:xfrm>
          <a:prstGeom prst="line">
            <a:avLst/>
          </a:prstGeom>
          <a:ln w="12700" cmpd="sng">
            <a:prstDash val="sysDash"/>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2660161" y="3003176"/>
            <a:ext cx="3644384" cy="0"/>
          </a:xfrm>
          <a:prstGeom prst="line">
            <a:avLst/>
          </a:prstGeom>
          <a:ln w="12700" cmpd="sng">
            <a:prstDash val="sysDash"/>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3857812" y="4646748"/>
            <a:ext cx="654422" cy="11932"/>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4512234" y="4658680"/>
            <a:ext cx="654422" cy="218130"/>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5127813" y="4658680"/>
            <a:ext cx="654422" cy="21813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6304545" y="2816686"/>
            <a:ext cx="0" cy="2281523"/>
          </a:xfrm>
          <a:prstGeom prst="line">
            <a:avLst/>
          </a:prstGeom>
          <a:ln w="12700" cmpd="sng">
            <a:prstDash val="sysDash"/>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6146510" y="5094940"/>
            <a:ext cx="941283" cy="307777"/>
          </a:xfrm>
          <a:prstGeom prst="rect">
            <a:avLst/>
          </a:prstGeom>
          <a:noFill/>
        </p:spPr>
        <p:txBody>
          <a:bodyPr wrap="none" rtlCol="0">
            <a:spAutoFit/>
          </a:bodyPr>
          <a:lstStyle/>
          <a:p>
            <a:r>
              <a:rPr lang="en-US" dirty="0"/>
              <a:t>t</a:t>
            </a:r>
            <a:r>
              <a:rPr lang="en-US" dirty="0" smtClean="0"/>
              <a:t>=present</a:t>
            </a:r>
            <a:endParaRPr lang="en-US" dirty="0"/>
          </a:p>
        </p:txBody>
      </p:sp>
      <p:cxnSp>
        <p:nvCxnSpPr>
          <p:cNvPr id="70" name="Straight Connector 69"/>
          <p:cNvCxnSpPr/>
          <p:nvPr/>
        </p:nvCxnSpPr>
        <p:spPr>
          <a:xfrm>
            <a:off x="5782235" y="4658680"/>
            <a:ext cx="522943" cy="11932"/>
          </a:xfrm>
          <a:prstGeom prst="line">
            <a:avLst/>
          </a:prstGeom>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3248465" y="5094940"/>
            <a:ext cx="1481658" cy="307777"/>
          </a:xfrm>
          <a:prstGeom prst="rect">
            <a:avLst/>
          </a:prstGeom>
          <a:noFill/>
        </p:spPr>
        <p:txBody>
          <a:bodyPr wrap="none" rtlCol="0">
            <a:spAutoFit/>
          </a:bodyPr>
          <a:lstStyle/>
          <a:p>
            <a:r>
              <a:rPr lang="en-US" dirty="0" smtClean="0"/>
              <a:t>(quick) Removal</a:t>
            </a:r>
            <a:endParaRPr lang="en-US" dirty="0"/>
          </a:p>
        </p:txBody>
      </p:sp>
      <p:sp>
        <p:nvSpPr>
          <p:cNvPr id="78" name="TextBox 77"/>
          <p:cNvSpPr txBox="1"/>
          <p:nvPr/>
        </p:nvSpPr>
        <p:spPr>
          <a:xfrm>
            <a:off x="6305178" y="4516723"/>
            <a:ext cx="1322022" cy="307777"/>
          </a:xfrm>
          <a:prstGeom prst="rect">
            <a:avLst/>
          </a:prstGeom>
          <a:noFill/>
        </p:spPr>
        <p:txBody>
          <a:bodyPr wrap="none" rtlCol="0">
            <a:spAutoFit/>
          </a:bodyPr>
          <a:lstStyle/>
          <a:p>
            <a:r>
              <a:rPr lang="en-US" dirty="0" smtClean="0"/>
              <a:t>Polymorphism</a:t>
            </a:r>
            <a:endParaRPr lang="en-US" dirty="0"/>
          </a:p>
        </p:txBody>
      </p:sp>
      <p:cxnSp>
        <p:nvCxnSpPr>
          <p:cNvPr id="38" name="Straight Connector 37"/>
          <p:cNvCxnSpPr/>
          <p:nvPr/>
        </p:nvCxnSpPr>
        <p:spPr>
          <a:xfrm flipV="1">
            <a:off x="3077882" y="4658680"/>
            <a:ext cx="388471" cy="21813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descr="Screen Shot 2016-02-28 at 8.46.4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7932" y="5386644"/>
            <a:ext cx="519759" cy="647700"/>
          </a:xfrm>
          <a:prstGeom prst="rect">
            <a:avLst/>
          </a:prstGeom>
        </p:spPr>
      </p:pic>
      <p:cxnSp>
        <p:nvCxnSpPr>
          <p:cNvPr id="4" name="Straight Connector 3"/>
          <p:cNvCxnSpPr/>
          <p:nvPr/>
        </p:nvCxnSpPr>
        <p:spPr>
          <a:xfrm flipV="1">
            <a:off x="3466353" y="3884706"/>
            <a:ext cx="522941" cy="7620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3989293" y="3003176"/>
            <a:ext cx="321263" cy="881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4276161" y="3003176"/>
            <a:ext cx="2028384" cy="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descr="Screen Shot 2016-02-28 at 8.49.1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783" y="2659528"/>
            <a:ext cx="647700" cy="791633"/>
          </a:xfrm>
          <a:prstGeom prst="rect">
            <a:avLst/>
          </a:prstGeom>
        </p:spPr>
      </p:pic>
      <p:sp>
        <p:nvSpPr>
          <p:cNvPr id="35" name="TextBox 34"/>
          <p:cNvSpPr txBox="1"/>
          <p:nvPr/>
        </p:nvSpPr>
        <p:spPr>
          <a:xfrm>
            <a:off x="7094993" y="2828358"/>
            <a:ext cx="1401884" cy="307777"/>
          </a:xfrm>
          <a:prstGeom prst="rect">
            <a:avLst/>
          </a:prstGeom>
          <a:noFill/>
        </p:spPr>
        <p:txBody>
          <a:bodyPr wrap="none" rtlCol="0">
            <a:spAutoFit/>
          </a:bodyPr>
          <a:lstStyle/>
          <a:p>
            <a:r>
              <a:rPr lang="en-US" dirty="0" smtClean="0"/>
              <a:t>(quick) Fixation</a:t>
            </a:r>
            <a:endParaRPr lang="en-US" dirty="0"/>
          </a:p>
        </p:txBody>
      </p:sp>
      <p:cxnSp>
        <p:nvCxnSpPr>
          <p:cNvPr id="36" name="Straight Connector 35"/>
          <p:cNvCxnSpPr/>
          <p:nvPr/>
        </p:nvCxnSpPr>
        <p:spPr>
          <a:xfrm flipV="1">
            <a:off x="3466353" y="2828358"/>
            <a:ext cx="0" cy="2281523"/>
          </a:xfrm>
          <a:prstGeom prst="line">
            <a:avLst/>
          </a:prstGeom>
          <a:ln w="12700" cmpd="sng">
            <a:prstDash val="sysDash"/>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3232565" y="2497364"/>
            <a:ext cx="1816272" cy="307777"/>
          </a:xfrm>
          <a:prstGeom prst="rect">
            <a:avLst/>
          </a:prstGeom>
          <a:noFill/>
        </p:spPr>
        <p:txBody>
          <a:bodyPr wrap="none" rtlCol="0">
            <a:spAutoFit/>
          </a:bodyPr>
          <a:lstStyle/>
          <a:p>
            <a:r>
              <a:rPr lang="en-US" dirty="0"/>
              <a:t>t</a:t>
            </a:r>
            <a:r>
              <a:rPr lang="en-US" dirty="0" smtClean="0"/>
              <a:t>=Selective pressure</a:t>
            </a:r>
            <a:endParaRPr lang="en-US" dirty="0"/>
          </a:p>
        </p:txBody>
      </p:sp>
    </p:spTree>
    <p:extLst>
      <p:ext uri="{BB962C8B-B14F-4D97-AF65-F5344CB8AC3E}">
        <p14:creationId xmlns:p14="http://schemas.microsoft.com/office/powerpoint/2010/main" val="20909392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457200" y="-11"/>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smtClean="0">
                <a:solidFill>
                  <a:schemeClr val="dk1"/>
                </a:solidFill>
                <a:latin typeface="Arial"/>
                <a:ea typeface="Arial"/>
                <a:cs typeface="Arial"/>
                <a:sym typeface="Arial"/>
                <a:rtl val="0"/>
              </a:rPr>
              <a:t>Inter-species variation</a:t>
            </a:r>
            <a:endParaRPr lang="en-US" sz="3600" b="1" i="0" u="none" strike="noStrike" cap="none" baseline="0" dirty="0">
              <a:solidFill>
                <a:schemeClr val="dk1"/>
              </a:solidFill>
              <a:latin typeface="Arial"/>
              <a:ea typeface="Arial"/>
              <a:cs typeface="Arial"/>
              <a:sym typeface="Arial"/>
              <a:rtl val="0"/>
            </a:endParaRPr>
          </a:p>
        </p:txBody>
      </p:sp>
      <p:grpSp>
        <p:nvGrpSpPr>
          <p:cNvPr id="33" name="Group 32"/>
          <p:cNvGrpSpPr/>
          <p:nvPr/>
        </p:nvGrpSpPr>
        <p:grpSpPr>
          <a:xfrm>
            <a:off x="1114458" y="944079"/>
            <a:ext cx="7184571" cy="4859821"/>
            <a:chOff x="272143" y="944079"/>
            <a:chExt cx="7782403" cy="5228121"/>
          </a:xfrm>
        </p:grpSpPr>
        <p:cxnSp>
          <p:nvCxnSpPr>
            <p:cNvPr id="4" name="Straight Connector 3"/>
            <p:cNvCxnSpPr/>
            <p:nvPr/>
          </p:nvCxnSpPr>
          <p:spPr>
            <a:xfrm flipV="1">
              <a:off x="1750631" y="1251857"/>
              <a:ext cx="3002801" cy="3356427"/>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4753432" y="1251856"/>
              <a:ext cx="2358572" cy="335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810003" y="2322285"/>
              <a:ext cx="1681321" cy="2267856"/>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002976" y="4299856"/>
              <a:ext cx="899885" cy="30842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12" name="Picture 11" descr="chim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3432" y="4757057"/>
              <a:ext cx="1512070" cy="1415143"/>
            </a:xfrm>
            <a:prstGeom prst="rect">
              <a:avLst/>
            </a:prstGeom>
          </p:spPr>
        </p:pic>
        <p:pic>
          <p:nvPicPr>
            <p:cNvPr id="13" name="Picture 12" descr="gorill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403" y="4757057"/>
              <a:ext cx="1298143" cy="1415143"/>
            </a:xfrm>
            <a:prstGeom prst="rect">
              <a:avLst/>
            </a:prstGeom>
          </p:spPr>
        </p:pic>
        <p:pic>
          <p:nvPicPr>
            <p:cNvPr id="15" name="Picture 14" descr="donald-trump.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7432" y="4757057"/>
              <a:ext cx="1569199" cy="1046843"/>
            </a:xfrm>
            <a:prstGeom prst="rect">
              <a:avLst/>
            </a:prstGeom>
          </p:spPr>
        </p:pic>
        <p:pic>
          <p:nvPicPr>
            <p:cNvPr id="18" name="Picture 17" descr="Boris-Johnson.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775" y="4757057"/>
              <a:ext cx="1415143" cy="1059826"/>
            </a:xfrm>
            <a:prstGeom prst="rect">
              <a:avLst/>
            </a:prstGeom>
          </p:spPr>
        </p:pic>
        <p:cxnSp>
          <p:nvCxnSpPr>
            <p:cNvPr id="25" name="Straight Connector 24"/>
            <p:cNvCxnSpPr/>
            <p:nvPr/>
          </p:nvCxnSpPr>
          <p:spPr>
            <a:xfrm flipV="1">
              <a:off x="910775" y="4191000"/>
              <a:ext cx="2754082" cy="18143"/>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72143" y="3864427"/>
              <a:ext cx="1212441" cy="307777"/>
            </a:xfrm>
            <a:prstGeom prst="rect">
              <a:avLst/>
            </a:prstGeom>
            <a:noFill/>
          </p:spPr>
          <p:txBody>
            <a:bodyPr wrap="none" rtlCol="0">
              <a:spAutoFit/>
            </a:bodyPr>
            <a:lstStyle/>
            <a:p>
              <a:r>
                <a:rPr lang="en-US" dirty="0" smtClean="0"/>
                <a:t>Intra-species</a:t>
              </a:r>
              <a:endParaRPr lang="en-US" dirty="0"/>
            </a:p>
          </p:txBody>
        </p:sp>
        <p:cxnSp>
          <p:nvCxnSpPr>
            <p:cNvPr id="28" name="Straight Connector 27"/>
            <p:cNvCxnSpPr/>
            <p:nvPr/>
          </p:nvCxnSpPr>
          <p:spPr>
            <a:xfrm flipH="1">
              <a:off x="1750631" y="4299856"/>
              <a:ext cx="252345" cy="30842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325918" y="1251856"/>
              <a:ext cx="5511796"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542069" y="944079"/>
              <a:ext cx="1212441" cy="307777"/>
            </a:xfrm>
            <a:prstGeom prst="rect">
              <a:avLst/>
            </a:prstGeom>
            <a:noFill/>
          </p:spPr>
          <p:txBody>
            <a:bodyPr wrap="none" rtlCol="0">
              <a:spAutoFit/>
            </a:bodyPr>
            <a:lstStyle/>
            <a:p>
              <a:r>
                <a:rPr lang="en-US" dirty="0" smtClean="0"/>
                <a:t>Inter-species</a:t>
              </a:r>
              <a:endParaRPr lang="en-US" dirty="0"/>
            </a:p>
          </p:txBody>
        </p:sp>
      </p:grpSp>
      <p:sp>
        <p:nvSpPr>
          <p:cNvPr id="34" name="TextBox 33"/>
          <p:cNvSpPr txBox="1"/>
          <p:nvPr/>
        </p:nvSpPr>
        <p:spPr>
          <a:xfrm>
            <a:off x="62918" y="6096000"/>
            <a:ext cx="9081082" cy="615553"/>
          </a:xfrm>
          <a:prstGeom prst="rect">
            <a:avLst/>
          </a:prstGeom>
          <a:noFill/>
        </p:spPr>
        <p:txBody>
          <a:bodyPr wrap="none" rtlCol="0">
            <a:spAutoFit/>
          </a:bodyPr>
          <a:lstStyle/>
          <a:p>
            <a:pPr lvl="1"/>
            <a:r>
              <a:rPr lang="en-US" sz="2000" dirty="0">
                <a:solidFill>
                  <a:schemeClr val="dk1"/>
                </a:solidFill>
              </a:rPr>
              <a:t>events in the deep past, macro-evolutionary trends, selection between species</a:t>
            </a:r>
          </a:p>
          <a:p>
            <a:endParaRPr lang="en-US" dirty="0"/>
          </a:p>
        </p:txBody>
      </p:sp>
    </p:spTree>
    <p:extLst>
      <p:ext uri="{BB962C8B-B14F-4D97-AF65-F5344CB8AC3E}">
        <p14:creationId xmlns:p14="http://schemas.microsoft.com/office/powerpoint/2010/main" val="324190937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2999825" y="-2"/>
            <a:ext cx="4722000" cy="893099"/>
          </a:xfrm>
          <a:prstGeom prst="rect">
            <a:avLst/>
          </a:prstGeom>
        </p:spPr>
        <p:txBody>
          <a:bodyPr lIns="91425" tIns="91425" rIns="91425" bIns="91425" anchor="b" anchorCtr="0">
            <a:noAutofit/>
          </a:bodyPr>
          <a:lstStyle/>
          <a:p>
            <a:pPr lvl="0" algn="r" rtl="0">
              <a:spcBef>
                <a:spcPts val="0"/>
              </a:spcBef>
              <a:buNone/>
            </a:pPr>
            <a:r>
              <a:rPr lang="en-GB" sz="3600" dirty="0">
                <a:solidFill>
                  <a:srgbClr val="0000FF"/>
                </a:solidFill>
                <a:latin typeface="Calibri"/>
                <a:cs typeface="Calibri"/>
              </a:rPr>
              <a:t>Polar bears!</a:t>
            </a:r>
          </a:p>
        </p:txBody>
      </p:sp>
      <p:pic>
        <p:nvPicPr>
          <p:cNvPr id="308" name="Shape 308"/>
          <p:cNvPicPr preferRelativeResize="0"/>
          <p:nvPr/>
        </p:nvPicPr>
        <p:blipFill>
          <a:blip r:embed="rId3">
            <a:alphaModFix/>
          </a:blip>
          <a:stretch>
            <a:fillRect/>
          </a:stretch>
        </p:blipFill>
        <p:spPr>
          <a:xfrm>
            <a:off x="552650" y="495112"/>
            <a:ext cx="3566374" cy="3566374"/>
          </a:xfrm>
          <a:prstGeom prst="rect">
            <a:avLst/>
          </a:prstGeom>
          <a:noFill/>
          <a:ln>
            <a:solidFill>
              <a:schemeClr val="tx1"/>
            </a:solidFill>
          </a:ln>
        </p:spPr>
      </p:pic>
      <p:pic>
        <p:nvPicPr>
          <p:cNvPr id="309" name="Shape 309"/>
          <p:cNvPicPr preferRelativeResize="0"/>
          <p:nvPr/>
        </p:nvPicPr>
        <p:blipFill>
          <a:blip r:embed="rId4">
            <a:alphaModFix/>
          </a:blip>
          <a:stretch>
            <a:fillRect/>
          </a:stretch>
        </p:blipFill>
        <p:spPr>
          <a:xfrm>
            <a:off x="4824000" y="4053962"/>
            <a:ext cx="3421474" cy="2270600"/>
          </a:xfrm>
          <a:prstGeom prst="rect">
            <a:avLst/>
          </a:prstGeom>
          <a:noFill/>
          <a:ln>
            <a:solidFill>
              <a:schemeClr val="tx1"/>
            </a:solidFill>
          </a:ln>
        </p:spPr>
      </p:pic>
      <p:pic>
        <p:nvPicPr>
          <p:cNvPr id="310" name="Shape 310"/>
          <p:cNvPicPr preferRelativeResize="0"/>
          <p:nvPr/>
        </p:nvPicPr>
        <p:blipFill>
          <a:blip r:embed="rId5">
            <a:alphaModFix/>
          </a:blip>
          <a:stretch>
            <a:fillRect/>
          </a:stretch>
        </p:blipFill>
        <p:spPr>
          <a:xfrm>
            <a:off x="4947050" y="1338237"/>
            <a:ext cx="3027471" cy="2270600"/>
          </a:xfrm>
          <a:prstGeom prst="rect">
            <a:avLst/>
          </a:prstGeom>
          <a:noFill/>
          <a:ln>
            <a:solidFill>
              <a:schemeClr val="tx1"/>
            </a:solidFill>
          </a:ln>
        </p:spPr>
      </p:pic>
      <p:pic>
        <p:nvPicPr>
          <p:cNvPr id="311" name="Shape 311"/>
          <p:cNvPicPr preferRelativeResize="0"/>
          <p:nvPr/>
        </p:nvPicPr>
        <p:blipFill>
          <a:blip r:embed="rId6">
            <a:alphaModFix/>
          </a:blip>
          <a:stretch>
            <a:fillRect/>
          </a:stretch>
        </p:blipFill>
        <p:spPr>
          <a:xfrm>
            <a:off x="1157075" y="4357700"/>
            <a:ext cx="2786076" cy="2089549"/>
          </a:xfrm>
          <a:prstGeom prst="rect">
            <a:avLst/>
          </a:prstGeom>
          <a:noFill/>
          <a:ln>
            <a:solidFill>
              <a:schemeClr val="tx1"/>
            </a:solidFill>
          </a:ln>
        </p:spPr>
      </p:pic>
    </p:spTree>
    <p:extLst>
      <p:ext uri="{BB962C8B-B14F-4D97-AF65-F5344CB8AC3E}">
        <p14:creationId xmlns:p14="http://schemas.microsoft.com/office/powerpoint/2010/main" val="61631366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7" name="Shape 317"/>
          <p:cNvPicPr preferRelativeResize="0"/>
          <p:nvPr/>
        </p:nvPicPr>
        <p:blipFill>
          <a:blip r:embed="rId3">
            <a:alphaModFix/>
          </a:blip>
          <a:stretch>
            <a:fillRect/>
          </a:stretch>
        </p:blipFill>
        <p:spPr>
          <a:xfrm>
            <a:off x="552650" y="495112"/>
            <a:ext cx="3566374" cy="3566374"/>
          </a:xfrm>
          <a:prstGeom prst="rect">
            <a:avLst/>
          </a:prstGeom>
          <a:noFill/>
          <a:ln>
            <a:solidFill>
              <a:schemeClr val="tx1"/>
            </a:solidFill>
          </a:ln>
        </p:spPr>
      </p:pic>
      <p:pic>
        <p:nvPicPr>
          <p:cNvPr id="318" name="Shape 318"/>
          <p:cNvPicPr preferRelativeResize="0"/>
          <p:nvPr/>
        </p:nvPicPr>
        <p:blipFill>
          <a:blip r:embed="rId4">
            <a:alphaModFix/>
          </a:blip>
          <a:stretch>
            <a:fillRect/>
          </a:stretch>
        </p:blipFill>
        <p:spPr>
          <a:xfrm>
            <a:off x="4824000" y="4053962"/>
            <a:ext cx="3421474" cy="2270600"/>
          </a:xfrm>
          <a:prstGeom prst="rect">
            <a:avLst/>
          </a:prstGeom>
          <a:noFill/>
          <a:ln>
            <a:solidFill>
              <a:schemeClr val="tx1"/>
            </a:solidFill>
          </a:ln>
        </p:spPr>
      </p:pic>
      <p:pic>
        <p:nvPicPr>
          <p:cNvPr id="319" name="Shape 319"/>
          <p:cNvPicPr preferRelativeResize="0"/>
          <p:nvPr/>
        </p:nvPicPr>
        <p:blipFill>
          <a:blip r:embed="rId5">
            <a:alphaModFix/>
          </a:blip>
          <a:stretch>
            <a:fillRect/>
          </a:stretch>
        </p:blipFill>
        <p:spPr>
          <a:xfrm>
            <a:off x="4947050" y="1338237"/>
            <a:ext cx="3027471" cy="2270600"/>
          </a:xfrm>
          <a:prstGeom prst="rect">
            <a:avLst/>
          </a:prstGeom>
          <a:noFill/>
          <a:ln>
            <a:solidFill>
              <a:schemeClr val="tx1"/>
            </a:solidFill>
          </a:ln>
        </p:spPr>
      </p:pic>
      <p:pic>
        <p:nvPicPr>
          <p:cNvPr id="320" name="Shape 320"/>
          <p:cNvPicPr preferRelativeResize="0"/>
          <p:nvPr/>
        </p:nvPicPr>
        <p:blipFill>
          <a:blip r:embed="rId6">
            <a:alphaModFix/>
          </a:blip>
          <a:stretch>
            <a:fillRect/>
          </a:stretch>
        </p:blipFill>
        <p:spPr>
          <a:xfrm>
            <a:off x="1157075" y="4357700"/>
            <a:ext cx="2786076" cy="2089549"/>
          </a:xfrm>
          <a:prstGeom prst="rect">
            <a:avLst/>
          </a:prstGeom>
          <a:noFill/>
          <a:ln>
            <a:solidFill>
              <a:schemeClr val="tx1"/>
            </a:solidFill>
          </a:ln>
        </p:spPr>
      </p:pic>
      <p:pic>
        <p:nvPicPr>
          <p:cNvPr id="321" name="Shape 321"/>
          <p:cNvPicPr preferRelativeResize="0"/>
          <p:nvPr/>
        </p:nvPicPr>
        <p:blipFill>
          <a:blip r:embed="rId7">
            <a:alphaModFix/>
          </a:blip>
          <a:stretch>
            <a:fillRect/>
          </a:stretch>
        </p:blipFill>
        <p:spPr>
          <a:xfrm>
            <a:off x="1619250" y="1462087"/>
            <a:ext cx="5905500" cy="3933825"/>
          </a:xfrm>
          <a:prstGeom prst="rect">
            <a:avLst/>
          </a:prstGeom>
          <a:noFill/>
          <a:ln>
            <a:solidFill>
              <a:schemeClr val="tx1"/>
            </a:solidFill>
          </a:ln>
        </p:spPr>
      </p:pic>
      <p:pic>
        <p:nvPicPr>
          <p:cNvPr id="322" name="Shape 322"/>
          <p:cNvPicPr preferRelativeResize="0"/>
          <p:nvPr/>
        </p:nvPicPr>
        <p:blipFill>
          <a:blip r:embed="rId8">
            <a:alphaModFix/>
          </a:blip>
          <a:stretch>
            <a:fillRect/>
          </a:stretch>
        </p:blipFill>
        <p:spPr>
          <a:xfrm>
            <a:off x="6477000" y="5081442"/>
            <a:ext cx="2666999" cy="1776550"/>
          </a:xfrm>
          <a:prstGeom prst="rect">
            <a:avLst/>
          </a:prstGeom>
          <a:noFill/>
          <a:ln>
            <a:solidFill>
              <a:schemeClr val="tx1"/>
            </a:solidFill>
          </a:ln>
        </p:spPr>
      </p:pic>
      <p:sp>
        <p:nvSpPr>
          <p:cNvPr id="323" name="Shape 323"/>
          <p:cNvSpPr txBox="1"/>
          <p:nvPr/>
        </p:nvSpPr>
        <p:spPr>
          <a:xfrm>
            <a:off x="232175" y="6460325"/>
            <a:ext cx="4161299" cy="321599"/>
          </a:xfrm>
          <a:prstGeom prst="rect">
            <a:avLst/>
          </a:prstGeom>
          <a:noFill/>
          <a:ln>
            <a:noFill/>
          </a:ln>
        </p:spPr>
        <p:txBody>
          <a:bodyPr lIns="91425" tIns="91425" rIns="91425" bIns="91425" anchor="t" anchorCtr="0">
            <a:noAutofit/>
          </a:bodyPr>
          <a:lstStyle/>
          <a:p>
            <a:pPr>
              <a:spcBef>
                <a:spcPts val="0"/>
              </a:spcBef>
              <a:buNone/>
            </a:pPr>
            <a:r>
              <a:rPr lang="en-GB" sz="1200"/>
              <a:t>http://www.gordonbuchananwildlife.com</a:t>
            </a:r>
          </a:p>
        </p:txBody>
      </p:sp>
      <p:sp>
        <p:nvSpPr>
          <p:cNvPr id="11" name="Shape 307"/>
          <p:cNvSpPr txBox="1">
            <a:spLocks/>
          </p:cNvSpPr>
          <p:nvPr/>
        </p:nvSpPr>
        <p:spPr>
          <a:xfrm>
            <a:off x="2999825" y="-2"/>
            <a:ext cx="4722000" cy="893099"/>
          </a:xfrm>
          <a:prstGeom prst="rect">
            <a:avLst/>
          </a:prstGeom>
          <a:noFill/>
          <a:ln>
            <a:noFill/>
          </a:ln>
        </p:spPr>
        <p:txBody>
          <a:bodyPr lIns="91425" tIns="91425" rIns="91425" bIns="91425" anchor="b" anchorCtr="0">
            <a:noAutofit/>
          </a:bodyPr>
          <a:lstStyle>
            <a:defPPr marR="0" algn="l" rtl="0">
              <a:lnSpc>
                <a:spcPct val="100000"/>
              </a:lnSpc>
              <a:spcBef>
                <a:spcPts val="0"/>
              </a:spcBef>
              <a:spcAft>
                <a:spcPts val="0"/>
              </a:spcAft>
            </a:defPPr>
            <a:lvl1pPr marL="0" marR="0" indent="0" algn="l" rtl="0">
              <a:lnSpc>
                <a:spcPct val="100000"/>
              </a:lnSpc>
              <a:spcBef>
                <a:spcPts val="0"/>
              </a:spcBef>
              <a:spcAft>
                <a:spcPts val="0"/>
              </a:spcAft>
              <a:buClr>
                <a:schemeClr val="dk1"/>
              </a:buClr>
              <a:buFont typeface="Arial"/>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Clr>
                <a:schemeClr val="dk1"/>
              </a:buClr>
              <a:buFont typeface="Arial"/>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buClr>
                <a:schemeClr val="dk1"/>
              </a:buClr>
              <a:buFont typeface="Arial"/>
              <a:buNone/>
              <a:defRPr/>
            </a:lvl3pPr>
            <a:lvl4pPr marL="0" marR="0" indent="0" algn="l" rtl="0">
              <a:spcBef>
                <a:spcPts val="0"/>
              </a:spcBef>
              <a:buClr>
                <a:schemeClr val="dk1"/>
              </a:buClr>
              <a:buFont typeface="Arial"/>
              <a:buNone/>
              <a:defRPr/>
            </a:lvl4pPr>
            <a:lvl5pPr marL="0" marR="0" indent="0" algn="l" rtl="0">
              <a:spcBef>
                <a:spcPts val="0"/>
              </a:spcBef>
              <a:buClr>
                <a:schemeClr val="dk1"/>
              </a:buClr>
              <a:buFont typeface="Arial"/>
              <a:buNone/>
              <a:defRPr/>
            </a:lvl5pPr>
            <a:lvl6pPr marL="0" marR="0" indent="0" algn="l" rtl="0">
              <a:spcBef>
                <a:spcPts val="0"/>
              </a:spcBef>
              <a:buClr>
                <a:schemeClr val="dk1"/>
              </a:buClr>
              <a:buFont typeface="Arial"/>
              <a:buNone/>
              <a:defRPr/>
            </a:lvl6pPr>
            <a:lvl7pPr marL="0" marR="0" indent="0" algn="l" rtl="0">
              <a:spcBef>
                <a:spcPts val="0"/>
              </a:spcBef>
              <a:buClr>
                <a:schemeClr val="dk1"/>
              </a:buClr>
              <a:buFont typeface="Arial"/>
              <a:buNone/>
              <a:defRPr/>
            </a:lvl7pPr>
            <a:lvl8pPr marL="0" marR="0" indent="0" algn="l" rtl="0">
              <a:spcBef>
                <a:spcPts val="0"/>
              </a:spcBef>
              <a:buClr>
                <a:schemeClr val="dk1"/>
              </a:buClr>
              <a:buFont typeface="Arial"/>
              <a:buNone/>
              <a:defRPr/>
            </a:lvl8pPr>
            <a:lvl9pPr marL="0" marR="0" indent="0" algn="l" rtl="0">
              <a:spcBef>
                <a:spcPts val="0"/>
              </a:spcBef>
              <a:buClr>
                <a:schemeClr val="dk1"/>
              </a:buClr>
              <a:buFont typeface="Arial"/>
              <a:buNone/>
              <a:defRPr/>
            </a:lvl9pPr>
          </a:lstStyle>
          <a:p>
            <a:pPr algn="r"/>
            <a:r>
              <a:rPr lang="en-GB" sz="3600" smtClean="0">
                <a:solidFill>
                  <a:srgbClr val="0000FF"/>
                </a:solidFill>
                <a:latin typeface="Calibri"/>
                <a:cs typeface="Calibri"/>
              </a:rPr>
              <a:t>Polar bears!</a:t>
            </a:r>
            <a:endParaRPr lang="en-GB" sz="3600" dirty="0">
              <a:solidFill>
                <a:srgbClr val="0000FF"/>
              </a:solidFill>
              <a:latin typeface="Calibri"/>
              <a:cs typeface="Calibri"/>
            </a:endParaRPr>
          </a:p>
        </p:txBody>
      </p:sp>
    </p:spTree>
    <p:extLst>
      <p:ext uri="{BB962C8B-B14F-4D97-AF65-F5344CB8AC3E}">
        <p14:creationId xmlns:p14="http://schemas.microsoft.com/office/powerpoint/2010/main" val="410219246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598950" y="108855"/>
            <a:ext cx="8229600" cy="907131"/>
          </a:xfrm>
          <a:prstGeom prst="rect">
            <a:avLst/>
          </a:prstGeom>
        </p:spPr>
        <p:txBody>
          <a:bodyPr lIns="91425" tIns="91425" rIns="91425" bIns="91425" anchor="b" anchorCtr="0">
            <a:noAutofit/>
          </a:bodyPr>
          <a:lstStyle/>
          <a:p>
            <a:pPr lvl="0" algn="ctr" rtl="0">
              <a:spcBef>
                <a:spcPts val="0"/>
              </a:spcBef>
              <a:buNone/>
            </a:pPr>
            <a:r>
              <a:rPr lang="en-GB" sz="3600" dirty="0">
                <a:solidFill>
                  <a:srgbClr val="0000FF"/>
                </a:solidFill>
                <a:latin typeface="Calibri"/>
                <a:cs typeface="Calibri"/>
              </a:rPr>
              <a:t>Polar bears vs. Brown bears</a:t>
            </a:r>
          </a:p>
        </p:txBody>
      </p:sp>
      <p:pic>
        <p:nvPicPr>
          <p:cNvPr id="329" name="Shape 329"/>
          <p:cNvPicPr preferRelativeResize="0">
            <a:picLocks noChangeAspect="1"/>
          </p:cNvPicPr>
          <p:nvPr/>
        </p:nvPicPr>
        <p:blipFill>
          <a:blip r:embed="rId3">
            <a:alphaModFix/>
          </a:blip>
          <a:stretch>
            <a:fillRect/>
          </a:stretch>
        </p:blipFill>
        <p:spPr>
          <a:xfrm>
            <a:off x="5897317" y="1161142"/>
            <a:ext cx="2303854" cy="2267857"/>
          </a:xfrm>
          <a:prstGeom prst="rect">
            <a:avLst/>
          </a:prstGeom>
          <a:noFill/>
          <a:ln>
            <a:solidFill>
              <a:schemeClr val="tx1"/>
            </a:solidFill>
          </a:ln>
        </p:spPr>
      </p:pic>
      <p:pic>
        <p:nvPicPr>
          <p:cNvPr id="330" name="Shape 330"/>
          <p:cNvPicPr preferRelativeResize="0">
            <a:picLocks noChangeAspect="1"/>
          </p:cNvPicPr>
          <p:nvPr/>
        </p:nvPicPr>
        <p:blipFill>
          <a:blip r:embed="rId4">
            <a:alphaModFix/>
          </a:blip>
          <a:stretch>
            <a:fillRect/>
          </a:stretch>
        </p:blipFill>
        <p:spPr>
          <a:xfrm>
            <a:off x="5915460" y="3882570"/>
            <a:ext cx="2440424" cy="1832429"/>
          </a:xfrm>
          <a:prstGeom prst="rect">
            <a:avLst/>
          </a:prstGeom>
          <a:noFill/>
          <a:ln>
            <a:solidFill>
              <a:schemeClr val="tx1"/>
            </a:solidFill>
          </a:ln>
        </p:spPr>
      </p:pic>
      <p:sp>
        <p:nvSpPr>
          <p:cNvPr id="331" name="Shape 331"/>
          <p:cNvSpPr txBox="1"/>
          <p:nvPr/>
        </p:nvSpPr>
        <p:spPr>
          <a:xfrm>
            <a:off x="1395620" y="5881529"/>
            <a:ext cx="6750527" cy="903899"/>
          </a:xfrm>
          <a:prstGeom prst="rect">
            <a:avLst/>
          </a:prstGeom>
          <a:noFill/>
          <a:ln>
            <a:noFill/>
          </a:ln>
        </p:spPr>
        <p:txBody>
          <a:bodyPr lIns="91425" tIns="91425" rIns="91425" bIns="91425" anchor="t" anchorCtr="0">
            <a:noAutofit/>
          </a:bodyPr>
          <a:lstStyle/>
          <a:p>
            <a:pPr>
              <a:spcBef>
                <a:spcPts val="0"/>
              </a:spcBef>
              <a:buNone/>
            </a:pPr>
            <a:r>
              <a:rPr lang="en-GB" sz="2400" dirty="0" smtClean="0">
                <a:latin typeface="Calibri"/>
                <a:cs typeface="Calibri"/>
              </a:rPr>
              <a:t>Question: what are the genetic signatures of polar bears’ adaptation to the Arctic environment?</a:t>
            </a:r>
            <a:endParaRPr lang="en-GB" sz="2400" dirty="0">
              <a:latin typeface="Calibri"/>
              <a:cs typeface="Calibri"/>
            </a:endParaRPr>
          </a:p>
        </p:txBody>
      </p:sp>
      <p:pic>
        <p:nvPicPr>
          <p:cNvPr id="2" name="Picture 1" descr="polar_brown.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889" y="1161142"/>
            <a:ext cx="4553857" cy="4553857"/>
          </a:xfrm>
          <a:prstGeom prst="rect">
            <a:avLst/>
          </a:prstGeom>
        </p:spPr>
      </p:pic>
      <p:cxnSp>
        <p:nvCxnSpPr>
          <p:cNvPr id="4" name="Straight Connector 3"/>
          <p:cNvCxnSpPr>
            <a:endCxn id="329" idx="1"/>
          </p:cNvCxnSpPr>
          <p:nvPr/>
        </p:nvCxnSpPr>
        <p:spPr>
          <a:xfrm flipV="1">
            <a:off x="4481286" y="2295071"/>
            <a:ext cx="1416031" cy="1133928"/>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a:endCxn id="330" idx="1"/>
          </p:cNvCxnSpPr>
          <p:nvPr/>
        </p:nvCxnSpPr>
        <p:spPr>
          <a:xfrm>
            <a:off x="3519714" y="4481285"/>
            <a:ext cx="2395746" cy="31750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24398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598950" y="18142"/>
            <a:ext cx="8229600" cy="907131"/>
          </a:xfrm>
          <a:prstGeom prst="rect">
            <a:avLst/>
          </a:prstGeom>
        </p:spPr>
        <p:txBody>
          <a:bodyPr lIns="91425" tIns="91425" rIns="91425" bIns="91425" anchor="b" anchorCtr="0">
            <a:noAutofit/>
          </a:bodyPr>
          <a:lstStyle/>
          <a:p>
            <a:pPr lvl="0" algn="ctr" rtl="0">
              <a:spcBef>
                <a:spcPts val="0"/>
              </a:spcBef>
              <a:buNone/>
            </a:pPr>
            <a:r>
              <a:rPr lang="en-GB" sz="3600" dirty="0" smtClean="0">
                <a:solidFill>
                  <a:srgbClr val="0000FF"/>
                </a:solidFill>
                <a:latin typeface="Calibri"/>
                <a:cs typeface="Calibri"/>
              </a:rPr>
              <a:t>Experimental design</a:t>
            </a:r>
            <a:endParaRPr lang="en-GB" sz="3600" dirty="0">
              <a:solidFill>
                <a:srgbClr val="0000FF"/>
              </a:solidFill>
              <a:latin typeface="Calibri"/>
              <a:cs typeface="Calibri"/>
            </a:endParaRPr>
          </a:p>
        </p:txBody>
      </p:sp>
      <p:pic>
        <p:nvPicPr>
          <p:cNvPr id="3" name="Picture 2" descr="Screen Shot 2016-02-23 at 8.48.5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8056" y="1034131"/>
            <a:ext cx="4278086" cy="4278086"/>
          </a:xfrm>
          <a:prstGeom prst="rect">
            <a:avLst/>
          </a:prstGeom>
        </p:spPr>
      </p:pic>
      <p:sp>
        <p:nvSpPr>
          <p:cNvPr id="5" name="TextBox 4"/>
          <p:cNvSpPr txBox="1"/>
          <p:nvPr/>
        </p:nvSpPr>
        <p:spPr>
          <a:xfrm>
            <a:off x="961573" y="5589698"/>
            <a:ext cx="7366000" cy="369332"/>
          </a:xfrm>
          <a:prstGeom prst="rect">
            <a:avLst/>
          </a:prstGeom>
          <a:noFill/>
        </p:spPr>
        <p:txBody>
          <a:bodyPr wrap="square" rtlCol="0">
            <a:spAutoFit/>
          </a:bodyPr>
          <a:lstStyle/>
          <a:p>
            <a:pPr marL="285750" indent="-285750">
              <a:buFont typeface="Arial"/>
              <a:buChar char="•"/>
            </a:pPr>
            <a:r>
              <a:rPr lang="en-US" sz="1800" dirty="0" smtClean="0"/>
              <a:t>Almost 100 samples of brown and polar bears</a:t>
            </a:r>
          </a:p>
        </p:txBody>
      </p:sp>
    </p:spTree>
    <p:extLst>
      <p:ext uri="{BB962C8B-B14F-4D97-AF65-F5344CB8AC3E}">
        <p14:creationId xmlns:p14="http://schemas.microsoft.com/office/powerpoint/2010/main" val="193103041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598950" y="18142"/>
            <a:ext cx="8229600" cy="907131"/>
          </a:xfrm>
          <a:prstGeom prst="rect">
            <a:avLst/>
          </a:prstGeom>
        </p:spPr>
        <p:txBody>
          <a:bodyPr lIns="91425" tIns="91425" rIns="91425" bIns="91425" anchor="b" anchorCtr="0">
            <a:noAutofit/>
          </a:bodyPr>
          <a:lstStyle/>
          <a:p>
            <a:pPr lvl="0" algn="ctr" rtl="0">
              <a:spcBef>
                <a:spcPts val="0"/>
              </a:spcBef>
              <a:buNone/>
            </a:pPr>
            <a:r>
              <a:rPr lang="en-GB" sz="3600" dirty="0" smtClean="0">
                <a:solidFill>
                  <a:srgbClr val="0000FF"/>
                </a:solidFill>
                <a:latin typeface="Calibri"/>
                <a:cs typeface="Calibri"/>
              </a:rPr>
              <a:t>Sequencing experiment</a:t>
            </a:r>
            <a:endParaRPr lang="en-GB" sz="3600" dirty="0">
              <a:solidFill>
                <a:srgbClr val="0000FF"/>
              </a:solidFill>
              <a:latin typeface="Calibri"/>
              <a:cs typeface="Calibri"/>
            </a:endParaRPr>
          </a:p>
        </p:txBody>
      </p:sp>
      <p:pic>
        <p:nvPicPr>
          <p:cNvPr id="3" name="Picture 2" descr="Screen Shot 2016-02-23 at 8.48.5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8056" y="1034131"/>
            <a:ext cx="4278086" cy="4278086"/>
          </a:xfrm>
          <a:prstGeom prst="rect">
            <a:avLst/>
          </a:prstGeom>
        </p:spPr>
      </p:pic>
      <p:sp>
        <p:nvSpPr>
          <p:cNvPr id="6" name="TextBox 5"/>
          <p:cNvSpPr txBox="1"/>
          <p:nvPr/>
        </p:nvSpPr>
        <p:spPr>
          <a:xfrm>
            <a:off x="961573" y="5589698"/>
            <a:ext cx="7366000" cy="923330"/>
          </a:xfrm>
          <a:prstGeom prst="rect">
            <a:avLst/>
          </a:prstGeom>
          <a:noFill/>
        </p:spPr>
        <p:txBody>
          <a:bodyPr wrap="square" rtlCol="0">
            <a:spAutoFit/>
          </a:bodyPr>
          <a:lstStyle/>
          <a:p>
            <a:pPr marL="285750" indent="-285750">
              <a:buFont typeface="Arial"/>
              <a:buChar char="•"/>
            </a:pPr>
            <a:r>
              <a:rPr lang="en-US" sz="1800" dirty="0" smtClean="0"/>
              <a:t>Almost 100 samples of brown and polar bears</a:t>
            </a:r>
          </a:p>
          <a:p>
            <a:pPr marL="285750" indent="-285750">
              <a:buFont typeface="Arial"/>
              <a:buChar char="•"/>
            </a:pPr>
            <a:r>
              <a:rPr lang="en-US" sz="1800" dirty="0"/>
              <a:t>Very </a:t>
            </a:r>
            <a:r>
              <a:rPr lang="en-US" sz="1800" dirty="0" smtClean="0"/>
              <a:t>high-depth de novo assembled reference sequence (100X)</a:t>
            </a:r>
          </a:p>
          <a:p>
            <a:pPr marL="285750" indent="-285750">
              <a:buFont typeface="Arial"/>
              <a:buChar char="•"/>
            </a:pPr>
            <a:r>
              <a:rPr lang="en-US" sz="1800" dirty="0" smtClean="0"/>
              <a:t>Whole-genome sequencing (30 at high-depth)</a:t>
            </a:r>
            <a:endParaRPr lang="en-US" sz="1800" dirty="0"/>
          </a:p>
        </p:txBody>
      </p:sp>
      <p:pic>
        <p:nvPicPr>
          <p:cNvPr id="2" name="Picture 1" descr="BGI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03143" y="1034131"/>
            <a:ext cx="1688042" cy="736600"/>
          </a:xfrm>
          <a:prstGeom prst="rect">
            <a:avLst/>
          </a:prstGeom>
        </p:spPr>
      </p:pic>
    </p:spTree>
    <p:extLst>
      <p:ext uri="{BB962C8B-B14F-4D97-AF65-F5344CB8AC3E}">
        <p14:creationId xmlns:p14="http://schemas.microsoft.com/office/powerpoint/2010/main" val="76745665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598950" y="18142"/>
            <a:ext cx="8229600" cy="907131"/>
          </a:xfrm>
          <a:prstGeom prst="rect">
            <a:avLst/>
          </a:prstGeom>
        </p:spPr>
        <p:txBody>
          <a:bodyPr lIns="91425" tIns="91425" rIns="91425" bIns="91425" anchor="b" anchorCtr="0">
            <a:noAutofit/>
          </a:bodyPr>
          <a:lstStyle/>
          <a:p>
            <a:pPr lvl="0" algn="ctr" rtl="0">
              <a:spcBef>
                <a:spcPts val="0"/>
              </a:spcBef>
              <a:buNone/>
            </a:pPr>
            <a:r>
              <a:rPr lang="en-GB" sz="3600" dirty="0" smtClean="0">
                <a:solidFill>
                  <a:srgbClr val="0000FF"/>
                </a:solidFill>
                <a:latin typeface="Calibri"/>
                <a:cs typeface="Calibri"/>
              </a:rPr>
              <a:t>Demographic history</a:t>
            </a:r>
            <a:endParaRPr lang="en-GB" sz="3600" dirty="0">
              <a:solidFill>
                <a:srgbClr val="0000FF"/>
              </a:solidFill>
              <a:latin typeface="Calibri"/>
              <a:cs typeface="Calibri"/>
            </a:endParaRPr>
          </a:p>
        </p:txBody>
      </p:sp>
      <p:sp>
        <p:nvSpPr>
          <p:cNvPr id="5" name="TextBox 4"/>
          <p:cNvSpPr txBox="1"/>
          <p:nvPr/>
        </p:nvSpPr>
        <p:spPr>
          <a:xfrm>
            <a:off x="3810001" y="2447577"/>
            <a:ext cx="4837120" cy="1200329"/>
          </a:xfrm>
          <a:prstGeom prst="rect">
            <a:avLst/>
          </a:prstGeom>
          <a:noFill/>
        </p:spPr>
        <p:txBody>
          <a:bodyPr wrap="square" rtlCol="0">
            <a:spAutoFit/>
          </a:bodyPr>
          <a:lstStyle/>
          <a:p>
            <a:pPr marL="285750" indent="-285750">
              <a:buFont typeface="Arial"/>
              <a:buChar char="•"/>
            </a:pPr>
            <a:r>
              <a:rPr lang="en-US" sz="1800" dirty="0" smtClean="0"/>
              <a:t>Divergence time of around 500k years ago</a:t>
            </a:r>
          </a:p>
          <a:p>
            <a:pPr marL="285750" indent="-285750">
              <a:buFont typeface="Arial"/>
              <a:buChar char="•"/>
            </a:pPr>
            <a:r>
              <a:rPr lang="en-US" sz="1800" dirty="0" smtClean="0"/>
              <a:t>Reduction in population size in polar bears</a:t>
            </a:r>
          </a:p>
          <a:p>
            <a:pPr marL="285750" indent="-285750">
              <a:buFont typeface="Arial"/>
              <a:buChar char="•"/>
            </a:pPr>
            <a:r>
              <a:rPr lang="en-US" sz="1800" dirty="0" smtClean="0"/>
              <a:t>Ancient gene flow</a:t>
            </a:r>
          </a:p>
          <a:p>
            <a:pPr marL="285750" indent="-285750">
              <a:buFont typeface="Arial"/>
              <a:buChar char="•"/>
            </a:pPr>
            <a:r>
              <a:rPr lang="en-US" sz="1800" dirty="0" smtClean="0"/>
              <a:t>Recent population recovery (?)</a:t>
            </a:r>
            <a:endParaRPr lang="en-US" sz="1800" dirty="0"/>
          </a:p>
        </p:txBody>
      </p:sp>
      <p:pic>
        <p:nvPicPr>
          <p:cNvPr id="7" name="Picture 6" descr="Screen Shot 2016-02-23 at 8.56.2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7071" y="925273"/>
            <a:ext cx="1537857" cy="5589698"/>
          </a:xfrm>
          <a:prstGeom prst="rect">
            <a:avLst/>
          </a:prstGeom>
        </p:spPr>
      </p:pic>
    </p:spTree>
    <p:extLst>
      <p:ext uri="{BB962C8B-B14F-4D97-AF65-F5344CB8AC3E}">
        <p14:creationId xmlns:p14="http://schemas.microsoft.com/office/powerpoint/2010/main" val="216607031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598950" y="18142"/>
            <a:ext cx="8229600" cy="907131"/>
          </a:xfrm>
          <a:prstGeom prst="rect">
            <a:avLst/>
          </a:prstGeom>
        </p:spPr>
        <p:txBody>
          <a:bodyPr lIns="91425" tIns="91425" rIns="91425" bIns="91425" anchor="b" anchorCtr="0">
            <a:noAutofit/>
          </a:bodyPr>
          <a:lstStyle/>
          <a:p>
            <a:pPr lvl="0" algn="ctr" rtl="0">
              <a:spcBef>
                <a:spcPts val="0"/>
              </a:spcBef>
              <a:buNone/>
            </a:pPr>
            <a:r>
              <a:rPr lang="en-GB" sz="3600" dirty="0" smtClean="0">
                <a:solidFill>
                  <a:srgbClr val="0000FF"/>
                </a:solidFill>
                <a:latin typeface="Calibri"/>
                <a:cs typeface="Calibri"/>
              </a:rPr>
              <a:t>Expected genetic differentiation</a:t>
            </a:r>
            <a:endParaRPr lang="en-GB" sz="3600" dirty="0">
              <a:solidFill>
                <a:srgbClr val="0000FF"/>
              </a:solidFill>
              <a:latin typeface="Calibri"/>
              <a:cs typeface="Calibri"/>
            </a:endParaRPr>
          </a:p>
        </p:txBody>
      </p:sp>
      <p:pic>
        <p:nvPicPr>
          <p:cNvPr id="7" name="Picture 6" descr="Screen Shot 2016-02-23 at 8.56.2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573" y="1088572"/>
            <a:ext cx="1417593" cy="5152570"/>
          </a:xfrm>
          <a:prstGeom prst="rect">
            <a:avLst/>
          </a:prstGeom>
        </p:spPr>
      </p:pic>
      <p:pic>
        <p:nvPicPr>
          <p:cNvPr id="2" name="Picture 1" descr="Screen Shot 2016-02-23 at 10.18.2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1949" y="1342572"/>
            <a:ext cx="5689600" cy="4688028"/>
          </a:xfrm>
          <a:prstGeom prst="rect">
            <a:avLst/>
          </a:prstGeom>
        </p:spPr>
      </p:pic>
    </p:spTree>
    <p:extLst>
      <p:ext uri="{BB962C8B-B14F-4D97-AF65-F5344CB8AC3E}">
        <p14:creationId xmlns:p14="http://schemas.microsoft.com/office/powerpoint/2010/main" val="17059380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598950" y="18142"/>
            <a:ext cx="8229600" cy="907131"/>
          </a:xfrm>
          <a:prstGeom prst="rect">
            <a:avLst/>
          </a:prstGeom>
        </p:spPr>
        <p:txBody>
          <a:bodyPr lIns="91425" tIns="91425" rIns="91425" bIns="91425" anchor="b" anchorCtr="0">
            <a:noAutofit/>
          </a:bodyPr>
          <a:lstStyle/>
          <a:p>
            <a:pPr lvl="0" algn="ctr" rtl="0">
              <a:spcBef>
                <a:spcPts val="0"/>
              </a:spcBef>
              <a:buNone/>
            </a:pPr>
            <a:r>
              <a:rPr lang="en-GB" sz="3600" dirty="0" smtClean="0">
                <a:solidFill>
                  <a:srgbClr val="0000FF"/>
                </a:solidFill>
                <a:latin typeface="Calibri"/>
                <a:cs typeface="Calibri"/>
              </a:rPr>
              <a:t>Expected genetic differentiation</a:t>
            </a:r>
            <a:endParaRPr lang="en-GB" sz="3600" dirty="0">
              <a:solidFill>
                <a:srgbClr val="0000FF"/>
              </a:solidFill>
              <a:latin typeface="Calibri"/>
              <a:cs typeface="Calibri"/>
            </a:endParaRPr>
          </a:p>
        </p:txBody>
      </p:sp>
      <p:pic>
        <p:nvPicPr>
          <p:cNvPr id="7" name="Picture 6" descr="Screen Shot 2016-02-23 at 8.56.2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429" y="1088572"/>
            <a:ext cx="1417593" cy="5152570"/>
          </a:xfrm>
          <a:prstGeom prst="rect">
            <a:avLst/>
          </a:prstGeom>
        </p:spPr>
      </p:pic>
      <p:pic>
        <p:nvPicPr>
          <p:cNvPr id="2" name="Picture 1" descr="Screen Shot 2016-02-23 at 10.18.2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6805" y="1342572"/>
            <a:ext cx="5689600" cy="4688028"/>
          </a:xfrm>
          <a:prstGeom prst="rect">
            <a:avLst/>
          </a:prstGeom>
        </p:spPr>
      </p:pic>
      <p:cxnSp>
        <p:nvCxnSpPr>
          <p:cNvPr id="4" name="Straight Connector 3"/>
          <p:cNvCxnSpPr/>
          <p:nvPr/>
        </p:nvCxnSpPr>
        <p:spPr>
          <a:xfrm flipV="1">
            <a:off x="7057570" y="1651000"/>
            <a:ext cx="0" cy="3392714"/>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7184570" y="1778000"/>
            <a:ext cx="1571777" cy="307777"/>
          </a:xfrm>
          <a:prstGeom prst="rect">
            <a:avLst/>
          </a:prstGeom>
          <a:noFill/>
        </p:spPr>
        <p:txBody>
          <a:bodyPr wrap="none" rtlCol="0">
            <a:spAutoFit/>
          </a:bodyPr>
          <a:lstStyle/>
          <a:p>
            <a:r>
              <a:rPr lang="en-US" dirty="0" smtClean="0"/>
              <a:t>P(FST&gt;0.7)=0.33</a:t>
            </a:r>
            <a:endParaRPr lang="en-US" dirty="0"/>
          </a:p>
        </p:txBody>
      </p:sp>
    </p:spTree>
    <p:extLst>
      <p:ext uri="{BB962C8B-B14F-4D97-AF65-F5344CB8AC3E}">
        <p14:creationId xmlns:p14="http://schemas.microsoft.com/office/powerpoint/2010/main" val="323709480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Shape 328"/>
          <p:cNvSpPr txBox="1">
            <a:spLocks noGrp="1"/>
          </p:cNvSpPr>
          <p:nvPr>
            <p:ph type="title"/>
          </p:nvPr>
        </p:nvSpPr>
        <p:spPr>
          <a:xfrm>
            <a:off x="598950" y="18142"/>
            <a:ext cx="8229600" cy="907131"/>
          </a:xfrm>
          <a:prstGeom prst="rect">
            <a:avLst/>
          </a:prstGeom>
        </p:spPr>
        <p:txBody>
          <a:bodyPr lIns="91425" tIns="91425" rIns="91425" bIns="91425" anchor="b" anchorCtr="0">
            <a:noAutofit/>
          </a:bodyPr>
          <a:lstStyle/>
          <a:p>
            <a:pPr lvl="0" algn="ctr" rtl="0">
              <a:spcBef>
                <a:spcPts val="0"/>
              </a:spcBef>
              <a:buNone/>
            </a:pPr>
            <a:r>
              <a:rPr lang="en-GB" sz="3600" dirty="0" smtClean="0">
                <a:solidFill>
                  <a:srgbClr val="0000FF"/>
                </a:solidFill>
                <a:latin typeface="Calibri"/>
                <a:cs typeface="Calibri"/>
              </a:rPr>
              <a:t>Expected genetic differentiation</a:t>
            </a:r>
            <a:endParaRPr lang="en-GB" sz="3600" dirty="0">
              <a:solidFill>
                <a:srgbClr val="0000FF"/>
              </a:solidFill>
              <a:latin typeface="Calibri"/>
              <a:cs typeface="Calibri"/>
            </a:endParaRPr>
          </a:p>
        </p:txBody>
      </p:sp>
      <p:pic>
        <p:nvPicPr>
          <p:cNvPr id="7" name="Picture 6" descr="Screen Shot 2016-02-23 at 8.56.2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0143" y="1088572"/>
            <a:ext cx="1417593" cy="5152570"/>
          </a:xfrm>
          <a:prstGeom prst="rect">
            <a:avLst/>
          </a:prstGeom>
        </p:spPr>
      </p:pic>
      <p:pic>
        <p:nvPicPr>
          <p:cNvPr id="2" name="Picture 1" descr="Screen Shot 2016-02-23 at 10.18.2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0519" y="1342572"/>
            <a:ext cx="5689600" cy="4688028"/>
          </a:xfrm>
          <a:prstGeom prst="rect">
            <a:avLst/>
          </a:prstGeom>
        </p:spPr>
      </p:pic>
      <p:cxnSp>
        <p:nvCxnSpPr>
          <p:cNvPr id="5" name="Straight Connector 4"/>
          <p:cNvCxnSpPr/>
          <p:nvPr/>
        </p:nvCxnSpPr>
        <p:spPr>
          <a:xfrm flipV="1">
            <a:off x="7456716" y="1651000"/>
            <a:ext cx="0" cy="3392714"/>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7438572" y="1778000"/>
            <a:ext cx="1571777" cy="307777"/>
          </a:xfrm>
          <a:prstGeom prst="rect">
            <a:avLst/>
          </a:prstGeom>
          <a:noFill/>
        </p:spPr>
        <p:txBody>
          <a:bodyPr wrap="none" rtlCol="0">
            <a:spAutoFit/>
          </a:bodyPr>
          <a:lstStyle/>
          <a:p>
            <a:r>
              <a:rPr lang="en-US" dirty="0" smtClean="0"/>
              <a:t>P(FST&gt;0.8)=0.11</a:t>
            </a:r>
            <a:endParaRPr lang="en-US" dirty="0"/>
          </a:p>
        </p:txBody>
      </p:sp>
    </p:spTree>
    <p:extLst>
      <p:ext uri="{BB962C8B-B14F-4D97-AF65-F5344CB8AC3E}">
        <p14:creationId xmlns:p14="http://schemas.microsoft.com/office/powerpoint/2010/main" val="54928622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11"/>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a:solidFill>
                  <a:schemeClr val="dk1"/>
                </a:solidFill>
                <a:latin typeface="Arial"/>
                <a:ea typeface="Arial"/>
                <a:cs typeface="Arial"/>
                <a:sym typeface="Arial"/>
                <a:rtl val="0"/>
              </a:rPr>
              <a:t>Natural selection</a:t>
            </a:r>
          </a:p>
        </p:txBody>
      </p:sp>
      <p:sp>
        <p:nvSpPr>
          <p:cNvPr id="51" name="Shape 51"/>
          <p:cNvSpPr txBox="1">
            <a:spLocks noGrp="1"/>
          </p:cNvSpPr>
          <p:nvPr>
            <p:ph type="body" idx="1"/>
          </p:nvPr>
        </p:nvSpPr>
        <p:spPr>
          <a:xfrm>
            <a:off x="457200" y="895100"/>
            <a:ext cx="8229600" cy="1317675"/>
          </a:xfrm>
          <a:prstGeom prst="rect">
            <a:avLst/>
          </a:prstGeom>
          <a:noFill/>
          <a:ln>
            <a:noFill/>
          </a:ln>
        </p:spPr>
        <p:txBody>
          <a:bodyPr lIns="91425" tIns="91425" rIns="91425" bIns="91425" anchor="t" anchorCtr="0">
            <a:noAutofit/>
          </a:bodyPr>
          <a:lstStyle/>
          <a:p>
            <a:pPr marL="342900" marR="0" lvl="0" indent="-139700" algn="l" rtl="0">
              <a:lnSpc>
                <a:spcPct val="100000"/>
              </a:lnSpc>
              <a:spcBef>
                <a:spcPts val="0"/>
              </a:spcBef>
              <a:spcAft>
                <a:spcPts val="0"/>
              </a:spcAft>
              <a:buClr>
                <a:schemeClr val="dk1"/>
              </a:buClr>
              <a:buSzPct val="25000"/>
              <a:buFont typeface="Arial"/>
              <a:buNone/>
            </a:pPr>
            <a:r>
              <a:rPr lang="en-US" sz="1800" b="0" i="0" u="none" strike="noStrike" cap="none" baseline="0" dirty="0">
                <a:solidFill>
                  <a:schemeClr val="dk1"/>
                </a:solidFill>
                <a:latin typeface="Arial"/>
                <a:ea typeface="Arial"/>
                <a:cs typeface="Arial"/>
                <a:sym typeface="Arial"/>
                <a:rtl val="0"/>
              </a:rPr>
              <a:t>Heritable traits that increase the fitness of the become more </a:t>
            </a:r>
            <a:r>
              <a:rPr lang="en-US" sz="1800" b="0" i="0" u="none" strike="noStrike" cap="none" baseline="0" dirty="0" smtClean="0">
                <a:solidFill>
                  <a:schemeClr val="dk1"/>
                </a:solidFill>
                <a:latin typeface="Arial"/>
                <a:ea typeface="Arial"/>
                <a:cs typeface="Arial"/>
                <a:sym typeface="Arial"/>
                <a:rtl val="0"/>
              </a:rPr>
              <a:t>common.</a:t>
            </a:r>
            <a:endParaRPr lang="en-US" sz="1800" b="0" i="0" u="none" strike="noStrike" cap="none" baseline="0" dirty="0">
              <a:solidFill>
                <a:schemeClr val="dk1"/>
              </a:solidFill>
              <a:latin typeface="Arial"/>
              <a:ea typeface="Arial"/>
              <a:cs typeface="Arial"/>
              <a:sym typeface="Arial"/>
              <a:rtl val="0"/>
            </a:endParaRPr>
          </a:p>
          <a:p>
            <a:pPr marL="342900" marR="0" lvl="0" indent="-13970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457200" marR="0" lvl="0" indent="-342900" algn="l" rtl="0">
              <a:lnSpc>
                <a:spcPct val="100000"/>
              </a:lnSpc>
              <a:spcBef>
                <a:spcPts val="0"/>
              </a:spcBef>
              <a:spcAft>
                <a:spcPts val="0"/>
              </a:spcAft>
              <a:buClr>
                <a:schemeClr val="dk1"/>
              </a:buClr>
              <a:buSzPct val="100000"/>
              <a:buFont typeface="Arial"/>
              <a:buAutoNum type="arabicParenR"/>
            </a:pPr>
            <a:r>
              <a:rPr lang="en-US" sz="1800" b="0" i="0" u="none" strike="noStrike" cap="none" baseline="0" dirty="0">
                <a:solidFill>
                  <a:schemeClr val="dk1"/>
                </a:solidFill>
                <a:latin typeface="Arial"/>
                <a:ea typeface="Arial"/>
                <a:cs typeface="Arial"/>
                <a:sym typeface="Arial"/>
                <a:rtl val="0"/>
              </a:rPr>
              <a:t>Mutations arise randomly and evolve according to their effect on the fitness of the carrier</a:t>
            </a:r>
          </a:p>
          <a:p>
            <a:pPr marL="457200" marR="0" lvl="0" indent="-22860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457200" marR="0" lvl="0" indent="-22860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457200" marR="0" lvl="0" indent="-22860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p:txBody>
      </p:sp>
      <p:cxnSp>
        <p:nvCxnSpPr>
          <p:cNvPr id="3" name="Straight Arrow Connector 2"/>
          <p:cNvCxnSpPr/>
          <p:nvPr/>
        </p:nvCxnSpPr>
        <p:spPr>
          <a:xfrm flipH="1" flipV="1">
            <a:off x="2629648" y="2808941"/>
            <a:ext cx="29884" cy="2286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2644589" y="5094940"/>
            <a:ext cx="36605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375646" y="4876810"/>
            <a:ext cx="284515" cy="307777"/>
          </a:xfrm>
          <a:prstGeom prst="rect">
            <a:avLst/>
          </a:prstGeom>
          <a:noFill/>
        </p:spPr>
        <p:txBody>
          <a:bodyPr wrap="none" rtlCol="0">
            <a:spAutoFit/>
          </a:bodyPr>
          <a:lstStyle/>
          <a:p>
            <a:r>
              <a:rPr lang="en-US" dirty="0" smtClean="0"/>
              <a:t>0</a:t>
            </a:r>
            <a:endParaRPr lang="en-US" dirty="0"/>
          </a:p>
        </p:txBody>
      </p:sp>
      <p:sp>
        <p:nvSpPr>
          <p:cNvPr id="12" name="TextBox 11"/>
          <p:cNvSpPr txBox="1"/>
          <p:nvPr/>
        </p:nvSpPr>
        <p:spPr>
          <a:xfrm>
            <a:off x="2361336" y="2808941"/>
            <a:ext cx="284515" cy="307777"/>
          </a:xfrm>
          <a:prstGeom prst="rect">
            <a:avLst/>
          </a:prstGeom>
          <a:noFill/>
        </p:spPr>
        <p:txBody>
          <a:bodyPr wrap="none" rtlCol="0">
            <a:spAutoFit/>
          </a:bodyPr>
          <a:lstStyle/>
          <a:p>
            <a:r>
              <a:rPr lang="en-US" dirty="0"/>
              <a:t>1</a:t>
            </a:r>
          </a:p>
        </p:txBody>
      </p:sp>
      <p:sp>
        <p:nvSpPr>
          <p:cNvPr id="9" name="TextBox 8"/>
          <p:cNvSpPr txBox="1"/>
          <p:nvPr/>
        </p:nvSpPr>
        <p:spPr>
          <a:xfrm>
            <a:off x="1284943" y="3556000"/>
            <a:ext cx="1344705" cy="523220"/>
          </a:xfrm>
          <a:prstGeom prst="rect">
            <a:avLst/>
          </a:prstGeom>
          <a:noFill/>
        </p:spPr>
        <p:txBody>
          <a:bodyPr wrap="square" rtlCol="0">
            <a:spAutoFit/>
          </a:bodyPr>
          <a:lstStyle/>
          <a:p>
            <a:r>
              <a:rPr lang="en-US" dirty="0" smtClean="0"/>
              <a:t>Frequency in the population</a:t>
            </a:r>
          </a:p>
        </p:txBody>
      </p:sp>
      <p:sp>
        <p:nvSpPr>
          <p:cNvPr id="14" name="TextBox 13"/>
          <p:cNvSpPr txBox="1"/>
          <p:nvPr/>
        </p:nvSpPr>
        <p:spPr>
          <a:xfrm>
            <a:off x="4153647" y="5402717"/>
            <a:ext cx="717174" cy="307777"/>
          </a:xfrm>
          <a:prstGeom prst="rect">
            <a:avLst/>
          </a:prstGeom>
          <a:noFill/>
        </p:spPr>
        <p:txBody>
          <a:bodyPr wrap="square" rtlCol="0">
            <a:spAutoFit/>
          </a:bodyPr>
          <a:lstStyle/>
          <a:p>
            <a:r>
              <a:rPr lang="en-US" dirty="0" smtClean="0"/>
              <a:t>Time</a:t>
            </a:r>
          </a:p>
        </p:txBody>
      </p:sp>
      <p:cxnSp>
        <p:nvCxnSpPr>
          <p:cNvPr id="11" name="Straight Connector 10"/>
          <p:cNvCxnSpPr/>
          <p:nvPr/>
        </p:nvCxnSpPr>
        <p:spPr>
          <a:xfrm flipV="1">
            <a:off x="2868706" y="4876810"/>
            <a:ext cx="209176" cy="2181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077882" y="4876810"/>
            <a:ext cx="38847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466353" y="4658680"/>
            <a:ext cx="38847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466353" y="4876810"/>
            <a:ext cx="328705" cy="227083"/>
          </a:xfrm>
          <a:prstGeom prst="line">
            <a:avLst/>
          </a:prstGeom>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55635" y="5103893"/>
            <a:ext cx="449061" cy="307777"/>
          </a:xfrm>
          <a:prstGeom prst="rect">
            <a:avLst/>
          </a:prstGeom>
          <a:noFill/>
        </p:spPr>
        <p:txBody>
          <a:bodyPr wrap="none" rtlCol="0">
            <a:spAutoFit/>
          </a:bodyPr>
          <a:lstStyle/>
          <a:p>
            <a:r>
              <a:rPr lang="en-US" dirty="0"/>
              <a:t>t</a:t>
            </a:r>
            <a:r>
              <a:rPr lang="en-US" dirty="0" smtClean="0"/>
              <a:t>=T</a:t>
            </a:r>
            <a:endParaRPr lang="en-US" dirty="0"/>
          </a:p>
        </p:txBody>
      </p:sp>
      <p:sp>
        <p:nvSpPr>
          <p:cNvPr id="26" name="TextBox 25"/>
          <p:cNvSpPr txBox="1"/>
          <p:nvPr/>
        </p:nvSpPr>
        <p:spPr>
          <a:xfrm>
            <a:off x="3796121" y="2236193"/>
            <a:ext cx="1731676" cy="307777"/>
          </a:xfrm>
          <a:prstGeom prst="rect">
            <a:avLst/>
          </a:prstGeom>
          <a:noFill/>
        </p:spPr>
        <p:txBody>
          <a:bodyPr wrap="none" rtlCol="0">
            <a:spAutoFit/>
          </a:bodyPr>
          <a:lstStyle/>
          <a:p>
            <a:r>
              <a:rPr lang="en-US" dirty="0" smtClean="0"/>
              <a:t>Balancing selection</a:t>
            </a:r>
            <a:endParaRPr lang="en-US" dirty="0"/>
          </a:p>
        </p:txBody>
      </p:sp>
      <p:cxnSp>
        <p:nvCxnSpPr>
          <p:cNvPr id="32" name="Straight Connector 31"/>
          <p:cNvCxnSpPr/>
          <p:nvPr/>
        </p:nvCxnSpPr>
        <p:spPr>
          <a:xfrm flipV="1">
            <a:off x="3077882" y="2813417"/>
            <a:ext cx="0" cy="2281523"/>
          </a:xfrm>
          <a:prstGeom prst="line">
            <a:avLst/>
          </a:prstGeom>
          <a:ln w="12700" cmpd="sng">
            <a:prstDash val="sysDash"/>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2660161" y="3003176"/>
            <a:ext cx="3644384" cy="0"/>
          </a:xfrm>
          <a:prstGeom prst="line">
            <a:avLst/>
          </a:prstGeom>
          <a:ln w="12700" cmpd="sng">
            <a:prstDash val="sysDash"/>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3857812" y="4646748"/>
            <a:ext cx="654422" cy="11932"/>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4512234" y="4658680"/>
            <a:ext cx="654422" cy="218130"/>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5127813" y="4658680"/>
            <a:ext cx="654422" cy="21813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6304545" y="2816686"/>
            <a:ext cx="0" cy="2281523"/>
          </a:xfrm>
          <a:prstGeom prst="line">
            <a:avLst/>
          </a:prstGeom>
          <a:ln w="12700" cmpd="sng">
            <a:prstDash val="sysDash"/>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6146510" y="5094940"/>
            <a:ext cx="941283" cy="307777"/>
          </a:xfrm>
          <a:prstGeom prst="rect">
            <a:avLst/>
          </a:prstGeom>
          <a:noFill/>
        </p:spPr>
        <p:txBody>
          <a:bodyPr wrap="none" rtlCol="0">
            <a:spAutoFit/>
          </a:bodyPr>
          <a:lstStyle/>
          <a:p>
            <a:r>
              <a:rPr lang="en-US" dirty="0"/>
              <a:t>t</a:t>
            </a:r>
            <a:r>
              <a:rPr lang="en-US" dirty="0" smtClean="0"/>
              <a:t>=present</a:t>
            </a:r>
            <a:endParaRPr lang="en-US" dirty="0"/>
          </a:p>
        </p:txBody>
      </p:sp>
      <p:cxnSp>
        <p:nvCxnSpPr>
          <p:cNvPr id="70" name="Straight Connector 69"/>
          <p:cNvCxnSpPr/>
          <p:nvPr/>
        </p:nvCxnSpPr>
        <p:spPr>
          <a:xfrm>
            <a:off x="5782235" y="4658680"/>
            <a:ext cx="522943" cy="11932"/>
          </a:xfrm>
          <a:prstGeom prst="line">
            <a:avLst/>
          </a:prstGeom>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3248465" y="5094940"/>
            <a:ext cx="1481658" cy="307777"/>
          </a:xfrm>
          <a:prstGeom prst="rect">
            <a:avLst/>
          </a:prstGeom>
          <a:noFill/>
        </p:spPr>
        <p:txBody>
          <a:bodyPr wrap="none" rtlCol="0">
            <a:spAutoFit/>
          </a:bodyPr>
          <a:lstStyle/>
          <a:p>
            <a:r>
              <a:rPr lang="en-US" dirty="0" smtClean="0"/>
              <a:t>(quick) Removal</a:t>
            </a:r>
            <a:endParaRPr lang="en-US" dirty="0"/>
          </a:p>
        </p:txBody>
      </p:sp>
      <p:sp>
        <p:nvSpPr>
          <p:cNvPr id="78" name="TextBox 77"/>
          <p:cNvSpPr txBox="1"/>
          <p:nvPr/>
        </p:nvSpPr>
        <p:spPr>
          <a:xfrm>
            <a:off x="6305178" y="4516723"/>
            <a:ext cx="1322022" cy="307777"/>
          </a:xfrm>
          <a:prstGeom prst="rect">
            <a:avLst/>
          </a:prstGeom>
          <a:noFill/>
        </p:spPr>
        <p:txBody>
          <a:bodyPr wrap="none" rtlCol="0">
            <a:spAutoFit/>
          </a:bodyPr>
          <a:lstStyle/>
          <a:p>
            <a:r>
              <a:rPr lang="en-US" dirty="0" smtClean="0"/>
              <a:t>Polymorphism</a:t>
            </a:r>
            <a:endParaRPr lang="en-US" dirty="0"/>
          </a:p>
        </p:txBody>
      </p:sp>
      <p:cxnSp>
        <p:nvCxnSpPr>
          <p:cNvPr id="38" name="Straight Connector 37"/>
          <p:cNvCxnSpPr/>
          <p:nvPr/>
        </p:nvCxnSpPr>
        <p:spPr>
          <a:xfrm flipV="1">
            <a:off x="3077882" y="4658680"/>
            <a:ext cx="388471" cy="21813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descr="Screen Shot 2016-02-28 at 8.46.4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7932" y="5351362"/>
            <a:ext cx="519759" cy="647700"/>
          </a:xfrm>
          <a:prstGeom prst="rect">
            <a:avLst/>
          </a:prstGeom>
        </p:spPr>
      </p:pic>
      <p:cxnSp>
        <p:nvCxnSpPr>
          <p:cNvPr id="4" name="Straight Connector 3"/>
          <p:cNvCxnSpPr/>
          <p:nvPr/>
        </p:nvCxnSpPr>
        <p:spPr>
          <a:xfrm flipV="1">
            <a:off x="3466353" y="3884706"/>
            <a:ext cx="522941" cy="7620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3989293" y="3003176"/>
            <a:ext cx="321263" cy="881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4276161" y="3003176"/>
            <a:ext cx="2028384" cy="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descr="Screen Shot 2016-02-28 at 8.49.1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783" y="2659528"/>
            <a:ext cx="647700" cy="791633"/>
          </a:xfrm>
          <a:prstGeom prst="rect">
            <a:avLst/>
          </a:prstGeom>
        </p:spPr>
      </p:pic>
      <p:sp>
        <p:nvSpPr>
          <p:cNvPr id="35" name="TextBox 34"/>
          <p:cNvSpPr txBox="1"/>
          <p:nvPr/>
        </p:nvSpPr>
        <p:spPr>
          <a:xfrm>
            <a:off x="7094993" y="2828358"/>
            <a:ext cx="1401884" cy="307777"/>
          </a:xfrm>
          <a:prstGeom prst="rect">
            <a:avLst/>
          </a:prstGeom>
          <a:noFill/>
        </p:spPr>
        <p:txBody>
          <a:bodyPr wrap="none" rtlCol="0">
            <a:spAutoFit/>
          </a:bodyPr>
          <a:lstStyle/>
          <a:p>
            <a:r>
              <a:rPr lang="en-US" dirty="0" smtClean="0"/>
              <a:t>(quick) Fixation</a:t>
            </a:r>
            <a:endParaRPr lang="en-US" dirty="0"/>
          </a:p>
        </p:txBody>
      </p:sp>
      <p:pic>
        <p:nvPicPr>
          <p:cNvPr id="2" name="Picture 1" descr="Screen Shot 2016-02-28 at 8.49.2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7270" y="3556000"/>
            <a:ext cx="767723" cy="815706"/>
          </a:xfrm>
          <a:prstGeom prst="rect">
            <a:avLst/>
          </a:prstGeom>
        </p:spPr>
      </p:pic>
      <p:cxnSp>
        <p:nvCxnSpPr>
          <p:cNvPr id="34" name="Straight Connector 33"/>
          <p:cNvCxnSpPr/>
          <p:nvPr/>
        </p:nvCxnSpPr>
        <p:spPr>
          <a:xfrm flipV="1">
            <a:off x="3449983" y="4371706"/>
            <a:ext cx="860573" cy="3034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4870821" y="4079220"/>
            <a:ext cx="14343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4290766" y="4079220"/>
            <a:ext cx="580055" cy="303420"/>
          </a:xfrm>
          <a:prstGeom prst="line">
            <a:avLst/>
          </a:prstGeom>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103177" y="3623096"/>
            <a:ext cx="1302122" cy="523220"/>
          </a:xfrm>
          <a:prstGeom prst="rect">
            <a:avLst/>
          </a:prstGeom>
          <a:noFill/>
        </p:spPr>
        <p:txBody>
          <a:bodyPr wrap="none" rtlCol="0">
            <a:spAutoFit/>
          </a:bodyPr>
          <a:lstStyle/>
          <a:p>
            <a:r>
              <a:rPr lang="en-US" dirty="0" smtClean="0"/>
              <a:t>Balanced </a:t>
            </a:r>
          </a:p>
          <a:p>
            <a:r>
              <a:rPr lang="en-US" dirty="0" smtClean="0"/>
              <a:t>polymorphism</a:t>
            </a:r>
            <a:endParaRPr lang="en-US" dirty="0"/>
          </a:p>
        </p:txBody>
      </p:sp>
      <p:cxnSp>
        <p:nvCxnSpPr>
          <p:cNvPr id="44" name="Straight Connector 43"/>
          <p:cNvCxnSpPr/>
          <p:nvPr/>
        </p:nvCxnSpPr>
        <p:spPr>
          <a:xfrm flipV="1">
            <a:off x="3466353" y="2828358"/>
            <a:ext cx="0" cy="2281523"/>
          </a:xfrm>
          <a:prstGeom prst="line">
            <a:avLst/>
          </a:prstGeom>
          <a:ln w="12700" cmpd="sng">
            <a:prstDash val="sysDash"/>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232565" y="2497364"/>
            <a:ext cx="1816272" cy="307777"/>
          </a:xfrm>
          <a:prstGeom prst="rect">
            <a:avLst/>
          </a:prstGeom>
          <a:noFill/>
        </p:spPr>
        <p:txBody>
          <a:bodyPr wrap="none" rtlCol="0">
            <a:spAutoFit/>
          </a:bodyPr>
          <a:lstStyle/>
          <a:p>
            <a:r>
              <a:rPr lang="en-US" dirty="0"/>
              <a:t>t</a:t>
            </a:r>
            <a:r>
              <a:rPr lang="en-US" dirty="0" smtClean="0"/>
              <a:t>=Selective pressure</a:t>
            </a:r>
            <a:endParaRPr lang="en-US" dirty="0"/>
          </a:p>
        </p:txBody>
      </p:sp>
    </p:spTree>
    <p:extLst>
      <p:ext uri="{BB962C8B-B14F-4D97-AF65-F5344CB8AC3E}">
        <p14:creationId xmlns:p14="http://schemas.microsoft.com/office/powerpoint/2010/main" val="170781561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457200" y="23963"/>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dirty="0" smtClean="0">
                <a:solidFill>
                  <a:schemeClr val="dk1"/>
                </a:solidFill>
              </a:rPr>
              <a:t>I</a:t>
            </a:r>
            <a:r>
              <a:rPr lang="en-US" sz="3600" b="1" i="0" u="none" strike="noStrike" cap="none" baseline="0" dirty="0" smtClean="0">
                <a:solidFill>
                  <a:schemeClr val="dk1"/>
                </a:solidFill>
                <a:latin typeface="Arial"/>
                <a:ea typeface="Arial"/>
                <a:cs typeface="Arial"/>
                <a:sym typeface="Arial"/>
                <a:rtl val="0"/>
              </a:rPr>
              <a:t>nferring</a:t>
            </a:r>
            <a:r>
              <a:rPr lang="en-US" sz="3600" b="1" i="0" u="none" strike="noStrike" cap="none" dirty="0" smtClean="0">
                <a:solidFill>
                  <a:schemeClr val="dk1"/>
                </a:solidFill>
                <a:latin typeface="Arial"/>
                <a:ea typeface="Arial"/>
                <a:cs typeface="Arial"/>
                <a:sym typeface="Arial"/>
                <a:rtl val="0"/>
              </a:rPr>
              <a:t> inter-species</a:t>
            </a:r>
            <a:r>
              <a:rPr lang="en-US" sz="3600" b="1" i="0" u="none" strike="noStrike" cap="none" baseline="0" dirty="0" smtClean="0">
                <a:solidFill>
                  <a:schemeClr val="dk1"/>
                </a:solidFill>
                <a:latin typeface="Arial"/>
                <a:ea typeface="Arial"/>
                <a:cs typeface="Arial"/>
                <a:sym typeface="Arial"/>
                <a:rtl val="0"/>
              </a:rPr>
              <a:t> selection</a:t>
            </a:r>
            <a:endParaRPr lang="en-US" sz="3600" b="1" i="0" u="none" strike="noStrike" cap="none" baseline="0" dirty="0">
              <a:solidFill>
                <a:schemeClr val="dk1"/>
              </a:solidFill>
              <a:latin typeface="Arial"/>
              <a:ea typeface="Arial"/>
              <a:cs typeface="Arial"/>
              <a:sym typeface="Arial"/>
              <a:rtl val="0"/>
            </a:endParaRPr>
          </a:p>
        </p:txBody>
      </p:sp>
      <p:grpSp>
        <p:nvGrpSpPr>
          <p:cNvPr id="20" name="Group 19"/>
          <p:cNvGrpSpPr/>
          <p:nvPr/>
        </p:nvGrpSpPr>
        <p:grpSpPr>
          <a:xfrm>
            <a:off x="1023743" y="1179938"/>
            <a:ext cx="7184571" cy="4859821"/>
            <a:chOff x="272143" y="944079"/>
            <a:chExt cx="7782403" cy="5228121"/>
          </a:xfrm>
        </p:grpSpPr>
        <p:cxnSp>
          <p:nvCxnSpPr>
            <p:cNvPr id="21" name="Straight Connector 20"/>
            <p:cNvCxnSpPr/>
            <p:nvPr/>
          </p:nvCxnSpPr>
          <p:spPr>
            <a:xfrm flipV="1">
              <a:off x="1750631" y="1251857"/>
              <a:ext cx="3002801" cy="3356427"/>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753432" y="1251856"/>
              <a:ext cx="2358572" cy="33564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810003" y="2322285"/>
              <a:ext cx="1681321" cy="2267856"/>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002976" y="4299856"/>
              <a:ext cx="899885" cy="30842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pic>
          <p:nvPicPr>
            <p:cNvPr id="25" name="Picture 24" descr="chimp.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3432" y="4757057"/>
              <a:ext cx="1512070" cy="1415143"/>
            </a:xfrm>
            <a:prstGeom prst="rect">
              <a:avLst/>
            </a:prstGeom>
          </p:spPr>
        </p:pic>
        <p:pic>
          <p:nvPicPr>
            <p:cNvPr id="26" name="Picture 25" descr="gorilla.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6403" y="4757057"/>
              <a:ext cx="1298143" cy="1415143"/>
            </a:xfrm>
            <a:prstGeom prst="rect">
              <a:avLst/>
            </a:prstGeom>
          </p:spPr>
        </p:pic>
        <p:pic>
          <p:nvPicPr>
            <p:cNvPr id="27" name="Picture 26" descr="donald-trump.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7432" y="4757057"/>
              <a:ext cx="1569199" cy="1046843"/>
            </a:xfrm>
            <a:prstGeom prst="rect">
              <a:avLst/>
            </a:prstGeom>
          </p:spPr>
        </p:pic>
        <p:pic>
          <p:nvPicPr>
            <p:cNvPr id="28" name="Picture 27" descr="Boris-Johnson.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775" y="4757057"/>
              <a:ext cx="1415143" cy="1059826"/>
            </a:xfrm>
            <a:prstGeom prst="rect">
              <a:avLst/>
            </a:prstGeom>
          </p:spPr>
        </p:pic>
        <p:cxnSp>
          <p:nvCxnSpPr>
            <p:cNvPr id="29" name="Straight Connector 28"/>
            <p:cNvCxnSpPr/>
            <p:nvPr/>
          </p:nvCxnSpPr>
          <p:spPr>
            <a:xfrm flipV="1">
              <a:off x="910775" y="4191000"/>
              <a:ext cx="2754082" cy="18143"/>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72143" y="3864427"/>
              <a:ext cx="1212441" cy="307777"/>
            </a:xfrm>
            <a:prstGeom prst="rect">
              <a:avLst/>
            </a:prstGeom>
            <a:noFill/>
          </p:spPr>
          <p:txBody>
            <a:bodyPr wrap="none" rtlCol="0">
              <a:spAutoFit/>
            </a:bodyPr>
            <a:lstStyle/>
            <a:p>
              <a:r>
                <a:rPr lang="en-US" dirty="0" smtClean="0"/>
                <a:t>Intra-species</a:t>
              </a:r>
              <a:endParaRPr lang="en-US" dirty="0"/>
            </a:p>
          </p:txBody>
        </p:sp>
        <p:cxnSp>
          <p:nvCxnSpPr>
            <p:cNvPr id="31" name="Straight Connector 30"/>
            <p:cNvCxnSpPr/>
            <p:nvPr/>
          </p:nvCxnSpPr>
          <p:spPr>
            <a:xfrm flipH="1">
              <a:off x="1750631" y="4299856"/>
              <a:ext cx="252345" cy="30842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325918" y="1251856"/>
              <a:ext cx="5511796"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6542069" y="944079"/>
              <a:ext cx="1212441" cy="307777"/>
            </a:xfrm>
            <a:prstGeom prst="rect">
              <a:avLst/>
            </a:prstGeom>
            <a:noFill/>
          </p:spPr>
          <p:txBody>
            <a:bodyPr wrap="none" rtlCol="0">
              <a:spAutoFit/>
            </a:bodyPr>
            <a:lstStyle/>
            <a:p>
              <a:r>
                <a:rPr lang="en-US" dirty="0" smtClean="0"/>
                <a:t>Inter-species</a:t>
              </a:r>
              <a:endParaRPr lang="en-US" dirty="0"/>
            </a:p>
          </p:txBody>
        </p:sp>
      </p:grpSp>
      <p:sp>
        <p:nvSpPr>
          <p:cNvPr id="3" name="5-Point Star 2"/>
          <p:cNvSpPr/>
          <p:nvPr/>
        </p:nvSpPr>
        <p:spPr>
          <a:xfrm>
            <a:off x="5805709" y="2461055"/>
            <a:ext cx="326576" cy="369231"/>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5-Point Star 35"/>
          <p:cNvSpPr/>
          <p:nvPr/>
        </p:nvSpPr>
        <p:spPr>
          <a:xfrm>
            <a:off x="4651824" y="2982686"/>
            <a:ext cx="326576" cy="369231"/>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5-Point Star 36"/>
          <p:cNvSpPr/>
          <p:nvPr/>
        </p:nvSpPr>
        <p:spPr>
          <a:xfrm>
            <a:off x="4524449" y="1810658"/>
            <a:ext cx="326576" cy="369231"/>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5-Point Star 37"/>
          <p:cNvSpPr/>
          <p:nvPr/>
        </p:nvSpPr>
        <p:spPr>
          <a:xfrm>
            <a:off x="3289085" y="3167301"/>
            <a:ext cx="326576" cy="369231"/>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5-Point Star 38"/>
          <p:cNvSpPr/>
          <p:nvPr/>
        </p:nvSpPr>
        <p:spPr>
          <a:xfrm>
            <a:off x="6543791" y="3504316"/>
            <a:ext cx="326576" cy="369231"/>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5-Point Star 39"/>
          <p:cNvSpPr/>
          <p:nvPr/>
        </p:nvSpPr>
        <p:spPr>
          <a:xfrm>
            <a:off x="2949599" y="4216783"/>
            <a:ext cx="326576" cy="369231"/>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5-Point Star 40"/>
          <p:cNvSpPr/>
          <p:nvPr/>
        </p:nvSpPr>
        <p:spPr>
          <a:xfrm>
            <a:off x="697167" y="2461055"/>
            <a:ext cx="326576" cy="369231"/>
          </a:xfrm>
          <a:prstGeom prst="star5">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5-Point Star 41"/>
          <p:cNvSpPr/>
          <p:nvPr/>
        </p:nvSpPr>
        <p:spPr>
          <a:xfrm>
            <a:off x="697167" y="1900834"/>
            <a:ext cx="326576" cy="369231"/>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1118656" y="1928748"/>
            <a:ext cx="1671539" cy="307777"/>
          </a:xfrm>
          <a:prstGeom prst="rect">
            <a:avLst/>
          </a:prstGeom>
          <a:noFill/>
        </p:spPr>
        <p:txBody>
          <a:bodyPr wrap="none" rtlCol="0">
            <a:spAutoFit/>
          </a:bodyPr>
          <a:lstStyle/>
          <a:p>
            <a:r>
              <a:rPr lang="en-US" dirty="0" smtClean="0"/>
              <a:t>Fixed substitutions</a:t>
            </a:r>
            <a:endParaRPr lang="en-US" dirty="0"/>
          </a:p>
        </p:txBody>
      </p:sp>
      <p:sp>
        <p:nvSpPr>
          <p:cNvPr id="44" name="TextBox 43"/>
          <p:cNvSpPr txBox="1"/>
          <p:nvPr/>
        </p:nvSpPr>
        <p:spPr>
          <a:xfrm>
            <a:off x="1209826" y="2491409"/>
            <a:ext cx="1411790" cy="307777"/>
          </a:xfrm>
          <a:prstGeom prst="rect">
            <a:avLst/>
          </a:prstGeom>
          <a:noFill/>
        </p:spPr>
        <p:txBody>
          <a:bodyPr wrap="none" rtlCol="0">
            <a:spAutoFit/>
          </a:bodyPr>
          <a:lstStyle/>
          <a:p>
            <a:r>
              <a:rPr lang="en-US" dirty="0" smtClean="0"/>
              <a:t>Polymorphisms</a:t>
            </a:r>
            <a:endParaRPr lang="en-US" dirty="0"/>
          </a:p>
        </p:txBody>
      </p:sp>
    </p:spTree>
    <p:extLst>
      <p:ext uri="{BB962C8B-B14F-4D97-AF65-F5344CB8AC3E}">
        <p14:creationId xmlns:p14="http://schemas.microsoft.com/office/powerpoint/2010/main" val="198139597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smtClean="0">
                <a:solidFill>
                  <a:schemeClr val="dk1"/>
                </a:solidFill>
                <a:latin typeface="Arial"/>
                <a:ea typeface="Arial"/>
                <a:cs typeface="Arial"/>
                <a:sym typeface="Arial"/>
                <a:rtl val="0"/>
              </a:rPr>
              <a:t>Polymorphisms and divergence</a:t>
            </a:r>
            <a:endParaRPr lang="en-US" sz="3600" b="1" i="0" u="none" strike="noStrike" cap="none" baseline="0" dirty="0">
              <a:solidFill>
                <a:schemeClr val="dk1"/>
              </a:solidFill>
              <a:latin typeface="Arial"/>
              <a:ea typeface="Arial"/>
              <a:cs typeface="Arial"/>
              <a:sym typeface="Arial"/>
              <a:rtl val="0"/>
            </a:endParaRPr>
          </a:p>
        </p:txBody>
      </p:sp>
      <p:sp>
        <p:nvSpPr>
          <p:cNvPr id="87" name="Shape 87"/>
          <p:cNvSpPr txBox="1">
            <a:spLocks noGrp="1"/>
          </p:cNvSpPr>
          <p:nvPr>
            <p:ph type="body" idx="1"/>
          </p:nvPr>
        </p:nvSpPr>
        <p:spPr>
          <a:xfrm>
            <a:off x="457200" y="1497086"/>
            <a:ext cx="8229600" cy="4526100"/>
          </a:xfrm>
          <a:prstGeom prst="rect">
            <a:avLst/>
          </a:prstGeom>
          <a:noFill/>
          <a:ln>
            <a:noFill/>
          </a:ln>
        </p:spPr>
        <p:txBody>
          <a:bodyPr lIns="91425" tIns="91425" rIns="91425" bIns="91425" anchor="t" anchorCtr="0">
            <a:noAutofit/>
          </a:bodyPr>
          <a:lstStyle/>
          <a:p>
            <a:pPr marL="342900" marR="0" lvl="0" indent="-139700" algn="l" rtl="0">
              <a:lnSpc>
                <a:spcPct val="100000"/>
              </a:lnSpc>
              <a:spcBef>
                <a:spcPts val="0"/>
              </a:spcBef>
              <a:spcAft>
                <a:spcPts val="0"/>
              </a:spcAft>
              <a:buClr>
                <a:schemeClr val="dk1"/>
              </a:buClr>
              <a:buSzPct val="25000"/>
              <a:buFont typeface="Arial"/>
              <a:buNone/>
            </a:pPr>
            <a:r>
              <a:rPr lang="en-US" sz="2000" b="0" i="0" u="none" strike="noStrike" cap="none" baseline="0" dirty="0" smtClean="0">
                <a:solidFill>
                  <a:schemeClr val="dk1"/>
                </a:solidFill>
                <a:latin typeface="Arial"/>
                <a:ea typeface="Arial"/>
                <a:cs typeface="Arial"/>
                <a:sym typeface="Arial"/>
                <a:rtl val="0"/>
              </a:rPr>
              <a:t>As both depend on mutation rates,          and           levels</a:t>
            </a:r>
            <a:r>
              <a:rPr lang="en-US" sz="2000" b="0" i="0" u="none" strike="noStrike" cap="none" dirty="0" smtClean="0">
                <a:solidFill>
                  <a:schemeClr val="dk1"/>
                </a:solidFill>
                <a:latin typeface="Arial"/>
                <a:ea typeface="Arial"/>
                <a:cs typeface="Arial"/>
                <a:sym typeface="Arial"/>
                <a:rtl val="0"/>
              </a:rPr>
              <a:t> are expected to be proportional.</a:t>
            </a:r>
            <a:endParaRPr lang="en-US" sz="2000" b="0" i="0" u="none" strike="noStrike" cap="none" baseline="0" dirty="0">
              <a:solidFill>
                <a:schemeClr val="dk1"/>
              </a:solidFill>
              <a:latin typeface="Arial"/>
              <a:ea typeface="Arial"/>
              <a:cs typeface="Arial"/>
              <a:sym typeface="Arial"/>
              <a:rtl val="0"/>
            </a:endParaRPr>
          </a:p>
        </p:txBody>
      </p:sp>
      <p:cxnSp>
        <p:nvCxnSpPr>
          <p:cNvPr id="4" name="Straight Connector 3"/>
          <p:cNvCxnSpPr/>
          <p:nvPr/>
        </p:nvCxnSpPr>
        <p:spPr>
          <a:xfrm flipV="1">
            <a:off x="1034136" y="3447142"/>
            <a:ext cx="2703285" cy="1814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1034136" y="4506683"/>
            <a:ext cx="2104571" cy="2"/>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138707" y="4063998"/>
            <a:ext cx="0" cy="92528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138707" y="4063998"/>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138707" y="4506683"/>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138707" y="4967510"/>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1034136" y="3465285"/>
            <a:ext cx="7257" cy="1041400"/>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2340421" y="3356428"/>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1658243" y="3381827"/>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046502" y="4423234"/>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323768" y="4884065"/>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331024" y="3984171"/>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polar-cub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0672" y="4063998"/>
            <a:ext cx="2194560" cy="1594104"/>
          </a:xfrm>
          <a:prstGeom prst="rect">
            <a:avLst/>
          </a:prstGeom>
        </p:spPr>
      </p:pic>
      <p:pic>
        <p:nvPicPr>
          <p:cNvPr id="17" name="Picture 16" descr="panda-cu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0672" y="2863820"/>
            <a:ext cx="1451421" cy="1036014"/>
          </a:xfrm>
          <a:prstGeom prst="rect">
            <a:avLst/>
          </a:prstGeom>
        </p:spPr>
      </p:pic>
      <p:pic>
        <p:nvPicPr>
          <p:cNvPr id="22" name="Picture 21" descr="brown-cub.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4285" y="2863820"/>
            <a:ext cx="1521146" cy="1101271"/>
          </a:xfrm>
          <a:prstGeom prst="rect">
            <a:avLst/>
          </a:prstGeom>
        </p:spPr>
      </p:pic>
      <p:sp>
        <p:nvSpPr>
          <p:cNvPr id="31" name="Oval 30"/>
          <p:cNvSpPr/>
          <p:nvPr/>
        </p:nvSpPr>
        <p:spPr>
          <a:xfrm>
            <a:off x="4760643" y="1551515"/>
            <a:ext cx="435431" cy="3656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915659" y="1551515"/>
            <a:ext cx="435431" cy="365607"/>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61503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38780"/>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smtClean="0">
                <a:solidFill>
                  <a:schemeClr val="dk1"/>
                </a:solidFill>
                <a:latin typeface="Arial"/>
                <a:ea typeface="Arial"/>
                <a:cs typeface="Arial"/>
                <a:sym typeface="Arial"/>
                <a:rtl val="0"/>
              </a:rPr>
              <a:t>Polymorphisms and divergence</a:t>
            </a:r>
            <a:endParaRPr lang="en-US" sz="3600" b="1" i="0" u="none" strike="noStrike" cap="none" baseline="0" dirty="0">
              <a:solidFill>
                <a:schemeClr val="dk1"/>
              </a:solidFill>
              <a:latin typeface="Arial"/>
              <a:ea typeface="Arial"/>
              <a:cs typeface="Arial"/>
              <a:sym typeface="Arial"/>
              <a:rtl val="0"/>
            </a:endParaRPr>
          </a:p>
        </p:txBody>
      </p:sp>
      <p:cxnSp>
        <p:nvCxnSpPr>
          <p:cNvPr id="4" name="Straight Connector 3"/>
          <p:cNvCxnSpPr/>
          <p:nvPr/>
        </p:nvCxnSpPr>
        <p:spPr>
          <a:xfrm flipV="1">
            <a:off x="1217387" y="1774361"/>
            <a:ext cx="2703285" cy="1814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1217387" y="2833902"/>
            <a:ext cx="2104571" cy="2"/>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321958" y="2391217"/>
            <a:ext cx="0" cy="92528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321958" y="2391217"/>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321958" y="2833902"/>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321958" y="3294729"/>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1217387" y="1792504"/>
            <a:ext cx="7257" cy="1041400"/>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2523672" y="1683647"/>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1841494" y="1709046"/>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229753" y="2750453"/>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507019" y="3211284"/>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514275" y="2311390"/>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polar-cub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2864" y="2474676"/>
            <a:ext cx="1268185" cy="921195"/>
          </a:xfrm>
          <a:prstGeom prst="rect">
            <a:avLst/>
          </a:prstGeom>
        </p:spPr>
      </p:pic>
      <p:pic>
        <p:nvPicPr>
          <p:cNvPr id="17" name="Picture 16" descr="panda-cu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2864" y="1429899"/>
            <a:ext cx="1015993" cy="725209"/>
          </a:xfrm>
          <a:prstGeom prst="rect">
            <a:avLst/>
          </a:prstGeom>
        </p:spPr>
      </p:pic>
      <p:cxnSp>
        <p:nvCxnSpPr>
          <p:cNvPr id="27" name="Straight Connector 26"/>
          <p:cNvCxnSpPr/>
          <p:nvPr/>
        </p:nvCxnSpPr>
        <p:spPr>
          <a:xfrm flipV="1">
            <a:off x="1224644" y="4466764"/>
            <a:ext cx="2703285" cy="1814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1224644" y="5526305"/>
            <a:ext cx="2104571" cy="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3329215" y="5083620"/>
            <a:ext cx="0" cy="92528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329215" y="5083620"/>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329215" y="5526305"/>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329215" y="5987132"/>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a:off x="1224644" y="4484907"/>
            <a:ext cx="7257" cy="1041400"/>
          </a:xfrm>
          <a:prstGeom prst="line">
            <a:avLst/>
          </a:prstGeom>
        </p:spPr>
        <p:style>
          <a:lnRef idx="2">
            <a:schemeClr val="accent1"/>
          </a:lnRef>
          <a:fillRef idx="0">
            <a:schemeClr val="accent1"/>
          </a:fillRef>
          <a:effectRef idx="1">
            <a:schemeClr val="accent1"/>
          </a:effectRef>
          <a:fontRef idx="minor">
            <a:schemeClr val="tx1"/>
          </a:fontRef>
        </p:style>
      </p:cxnSp>
      <p:sp>
        <p:nvSpPr>
          <p:cNvPr id="36" name="Oval 35"/>
          <p:cNvSpPr/>
          <p:nvPr/>
        </p:nvSpPr>
        <p:spPr>
          <a:xfrm>
            <a:off x="2530929" y="4376050"/>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1848751" y="4401449"/>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2200724" y="5442856"/>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3514276" y="5903687"/>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3521532" y="5003793"/>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 name="Picture 40" descr="polar-cub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0121" y="5167079"/>
            <a:ext cx="1268185" cy="921195"/>
          </a:xfrm>
          <a:prstGeom prst="rect">
            <a:avLst/>
          </a:prstGeom>
        </p:spPr>
      </p:pic>
      <p:pic>
        <p:nvPicPr>
          <p:cNvPr id="42" name="Picture 41" descr="panda-cu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121" y="4122302"/>
            <a:ext cx="1015993" cy="725209"/>
          </a:xfrm>
          <a:prstGeom prst="rect">
            <a:avLst/>
          </a:prstGeom>
        </p:spPr>
      </p:pic>
      <p:sp>
        <p:nvSpPr>
          <p:cNvPr id="43" name="Oval 42"/>
          <p:cNvSpPr/>
          <p:nvPr/>
        </p:nvSpPr>
        <p:spPr>
          <a:xfrm>
            <a:off x="2647043" y="5435600"/>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710863" y="5442856"/>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le 2"/>
          <p:cNvSpPr/>
          <p:nvPr/>
        </p:nvSpPr>
        <p:spPr>
          <a:xfrm>
            <a:off x="780143" y="1233714"/>
            <a:ext cx="7710714" cy="2431143"/>
          </a:xfrm>
          <a:prstGeom prst="roundRect">
            <a:avLst/>
          </a:prstGeom>
          <a:no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715000" y="1846933"/>
            <a:ext cx="2649346" cy="523220"/>
          </a:xfrm>
          <a:prstGeom prst="rect">
            <a:avLst/>
          </a:prstGeom>
          <a:noFill/>
        </p:spPr>
        <p:txBody>
          <a:bodyPr wrap="none" rtlCol="0">
            <a:spAutoFit/>
          </a:bodyPr>
          <a:lstStyle/>
          <a:p>
            <a:r>
              <a:rPr lang="en-US" dirty="0" smtClean="0"/>
              <a:t>Under neutrality </a:t>
            </a:r>
          </a:p>
          <a:p>
            <a:r>
              <a:rPr lang="en-US" dirty="0" smtClean="0"/>
              <a:t>(control locus or genome-wide)</a:t>
            </a:r>
            <a:endParaRPr lang="en-US" dirty="0"/>
          </a:p>
        </p:txBody>
      </p:sp>
      <p:sp>
        <p:nvSpPr>
          <p:cNvPr id="45" name="Oval 44"/>
          <p:cNvSpPr/>
          <p:nvPr/>
        </p:nvSpPr>
        <p:spPr>
          <a:xfrm>
            <a:off x="3053445" y="5442856"/>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242232" y="2651098"/>
            <a:ext cx="435431" cy="3656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7161389" y="2669241"/>
            <a:ext cx="435431" cy="365607"/>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6731670" y="2580309"/>
            <a:ext cx="381735" cy="523220"/>
          </a:xfrm>
          <a:prstGeom prst="rect">
            <a:avLst/>
          </a:prstGeom>
          <a:noFill/>
        </p:spPr>
        <p:txBody>
          <a:bodyPr wrap="none" rtlCol="0">
            <a:spAutoFit/>
          </a:bodyPr>
          <a:lstStyle/>
          <a:p>
            <a:r>
              <a:rPr lang="en-US" sz="2800" dirty="0" smtClean="0"/>
              <a:t>≈</a:t>
            </a:r>
            <a:endParaRPr lang="en-US" sz="2800" dirty="0"/>
          </a:p>
        </p:txBody>
      </p:sp>
      <p:sp>
        <p:nvSpPr>
          <p:cNvPr id="49" name="Oval 48"/>
          <p:cNvSpPr/>
          <p:nvPr/>
        </p:nvSpPr>
        <p:spPr>
          <a:xfrm>
            <a:off x="6242232" y="4892896"/>
            <a:ext cx="435431" cy="3656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161389" y="4911039"/>
            <a:ext cx="435431" cy="365607"/>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6731670" y="4822107"/>
            <a:ext cx="384365" cy="523220"/>
          </a:xfrm>
          <a:prstGeom prst="rect">
            <a:avLst/>
          </a:prstGeom>
          <a:noFill/>
        </p:spPr>
        <p:txBody>
          <a:bodyPr wrap="none" rtlCol="0">
            <a:spAutoFit/>
          </a:bodyPr>
          <a:lstStyle/>
          <a:p>
            <a:r>
              <a:rPr lang="en-US" sz="2800" dirty="0"/>
              <a:t>?</a:t>
            </a:r>
          </a:p>
        </p:txBody>
      </p:sp>
    </p:spTree>
    <p:extLst>
      <p:ext uri="{BB962C8B-B14F-4D97-AF65-F5344CB8AC3E}">
        <p14:creationId xmlns:p14="http://schemas.microsoft.com/office/powerpoint/2010/main" val="303336999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38780"/>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smtClean="0">
                <a:solidFill>
                  <a:schemeClr val="dk1"/>
                </a:solidFill>
                <a:latin typeface="Arial"/>
                <a:ea typeface="Arial"/>
                <a:cs typeface="Arial"/>
                <a:sym typeface="Arial"/>
                <a:rtl val="0"/>
              </a:rPr>
              <a:t>Polymorphisms and divergence</a:t>
            </a:r>
            <a:endParaRPr lang="en-US" sz="3600" b="1" i="0" u="none" strike="noStrike" cap="none" baseline="0" dirty="0">
              <a:solidFill>
                <a:schemeClr val="dk1"/>
              </a:solidFill>
              <a:latin typeface="Arial"/>
              <a:ea typeface="Arial"/>
              <a:cs typeface="Arial"/>
              <a:sym typeface="Arial"/>
              <a:rtl val="0"/>
            </a:endParaRPr>
          </a:p>
        </p:txBody>
      </p:sp>
      <p:cxnSp>
        <p:nvCxnSpPr>
          <p:cNvPr id="4" name="Straight Connector 3"/>
          <p:cNvCxnSpPr/>
          <p:nvPr/>
        </p:nvCxnSpPr>
        <p:spPr>
          <a:xfrm flipV="1">
            <a:off x="1217387" y="1774361"/>
            <a:ext cx="2703285" cy="1814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1217387" y="2833902"/>
            <a:ext cx="2104571" cy="2"/>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321958" y="2391217"/>
            <a:ext cx="0" cy="92528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321958" y="2391217"/>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321958" y="2833902"/>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321958" y="3294729"/>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1217387" y="1792504"/>
            <a:ext cx="7257" cy="1041400"/>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2523672" y="1683647"/>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1841494" y="1709046"/>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229753" y="2750453"/>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507019" y="3211284"/>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514275" y="2311390"/>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polar-cub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2864" y="2474676"/>
            <a:ext cx="1268185" cy="921195"/>
          </a:xfrm>
          <a:prstGeom prst="rect">
            <a:avLst/>
          </a:prstGeom>
        </p:spPr>
      </p:pic>
      <p:pic>
        <p:nvPicPr>
          <p:cNvPr id="17" name="Picture 16" descr="panda-cu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2864" y="1429899"/>
            <a:ext cx="1015993" cy="725209"/>
          </a:xfrm>
          <a:prstGeom prst="rect">
            <a:avLst/>
          </a:prstGeom>
        </p:spPr>
      </p:pic>
      <p:cxnSp>
        <p:nvCxnSpPr>
          <p:cNvPr id="27" name="Straight Connector 26"/>
          <p:cNvCxnSpPr/>
          <p:nvPr/>
        </p:nvCxnSpPr>
        <p:spPr>
          <a:xfrm flipV="1">
            <a:off x="1224644" y="4466764"/>
            <a:ext cx="2703285" cy="1814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1224644" y="5526305"/>
            <a:ext cx="2104571" cy="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3329215" y="5083620"/>
            <a:ext cx="0" cy="92528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329215" y="5083620"/>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329215" y="5526305"/>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329215" y="5987132"/>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a:off x="1224644" y="4484907"/>
            <a:ext cx="7257" cy="1041400"/>
          </a:xfrm>
          <a:prstGeom prst="line">
            <a:avLst/>
          </a:prstGeom>
        </p:spPr>
        <p:style>
          <a:lnRef idx="2">
            <a:schemeClr val="accent1"/>
          </a:lnRef>
          <a:fillRef idx="0">
            <a:schemeClr val="accent1"/>
          </a:fillRef>
          <a:effectRef idx="1">
            <a:schemeClr val="accent1"/>
          </a:effectRef>
          <a:fontRef idx="minor">
            <a:schemeClr val="tx1"/>
          </a:fontRef>
        </p:style>
      </p:cxnSp>
      <p:sp>
        <p:nvSpPr>
          <p:cNvPr id="36" name="Oval 35"/>
          <p:cNvSpPr/>
          <p:nvPr/>
        </p:nvSpPr>
        <p:spPr>
          <a:xfrm>
            <a:off x="2530929" y="4376050"/>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1848751" y="4401449"/>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2200724" y="5442856"/>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3514276" y="5903687"/>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3521532" y="5003793"/>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 name="Picture 40" descr="polar-cub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0121" y="5167079"/>
            <a:ext cx="1268185" cy="921195"/>
          </a:xfrm>
          <a:prstGeom prst="rect">
            <a:avLst/>
          </a:prstGeom>
        </p:spPr>
      </p:pic>
      <p:pic>
        <p:nvPicPr>
          <p:cNvPr id="42" name="Picture 41" descr="panda-cu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121" y="4122302"/>
            <a:ext cx="1015993" cy="725209"/>
          </a:xfrm>
          <a:prstGeom prst="rect">
            <a:avLst/>
          </a:prstGeom>
        </p:spPr>
      </p:pic>
      <p:sp>
        <p:nvSpPr>
          <p:cNvPr id="43" name="Oval 42"/>
          <p:cNvSpPr/>
          <p:nvPr/>
        </p:nvSpPr>
        <p:spPr>
          <a:xfrm>
            <a:off x="2647043" y="5435600"/>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710863" y="5442856"/>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le 2"/>
          <p:cNvSpPr/>
          <p:nvPr/>
        </p:nvSpPr>
        <p:spPr>
          <a:xfrm>
            <a:off x="780143" y="1233714"/>
            <a:ext cx="7710714" cy="2431143"/>
          </a:xfrm>
          <a:prstGeom prst="roundRect">
            <a:avLst/>
          </a:prstGeom>
          <a:no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715000" y="1846933"/>
            <a:ext cx="2649346" cy="523220"/>
          </a:xfrm>
          <a:prstGeom prst="rect">
            <a:avLst/>
          </a:prstGeom>
          <a:noFill/>
        </p:spPr>
        <p:txBody>
          <a:bodyPr wrap="none" rtlCol="0">
            <a:spAutoFit/>
          </a:bodyPr>
          <a:lstStyle/>
          <a:p>
            <a:r>
              <a:rPr lang="en-US" dirty="0" smtClean="0"/>
              <a:t>Under neutrality </a:t>
            </a:r>
          </a:p>
          <a:p>
            <a:r>
              <a:rPr lang="en-US" dirty="0" smtClean="0"/>
              <a:t>(control locus or genome-wide)</a:t>
            </a:r>
            <a:endParaRPr lang="en-US" dirty="0"/>
          </a:p>
        </p:txBody>
      </p:sp>
      <p:sp>
        <p:nvSpPr>
          <p:cNvPr id="45" name="Oval 44"/>
          <p:cNvSpPr/>
          <p:nvPr/>
        </p:nvSpPr>
        <p:spPr>
          <a:xfrm>
            <a:off x="3053445" y="5442856"/>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242232" y="2651098"/>
            <a:ext cx="435431" cy="3656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7161389" y="2669241"/>
            <a:ext cx="435431" cy="365607"/>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6731670" y="2580309"/>
            <a:ext cx="381735" cy="523220"/>
          </a:xfrm>
          <a:prstGeom prst="rect">
            <a:avLst/>
          </a:prstGeom>
          <a:noFill/>
        </p:spPr>
        <p:txBody>
          <a:bodyPr wrap="none" rtlCol="0">
            <a:spAutoFit/>
          </a:bodyPr>
          <a:lstStyle/>
          <a:p>
            <a:r>
              <a:rPr lang="en-US" sz="2800" dirty="0" smtClean="0"/>
              <a:t>≈</a:t>
            </a:r>
            <a:endParaRPr lang="en-US" sz="2800" dirty="0"/>
          </a:p>
        </p:txBody>
      </p:sp>
      <p:sp>
        <p:nvSpPr>
          <p:cNvPr id="49" name="Oval 48"/>
          <p:cNvSpPr/>
          <p:nvPr/>
        </p:nvSpPr>
        <p:spPr>
          <a:xfrm>
            <a:off x="6242232" y="4892896"/>
            <a:ext cx="435431" cy="3656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161389" y="4911039"/>
            <a:ext cx="435431" cy="365607"/>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6731670" y="4822107"/>
            <a:ext cx="394359" cy="523220"/>
          </a:xfrm>
          <a:prstGeom prst="rect">
            <a:avLst/>
          </a:prstGeom>
          <a:noFill/>
        </p:spPr>
        <p:txBody>
          <a:bodyPr wrap="none" rtlCol="0">
            <a:spAutoFit/>
          </a:bodyPr>
          <a:lstStyle/>
          <a:p>
            <a:r>
              <a:rPr lang="en-US" sz="2800" dirty="0" smtClean="0"/>
              <a:t>&gt;</a:t>
            </a:r>
            <a:endParaRPr lang="en-US" sz="2800" dirty="0"/>
          </a:p>
        </p:txBody>
      </p:sp>
      <p:sp>
        <p:nvSpPr>
          <p:cNvPr id="2" name="TextBox 1"/>
          <p:cNvSpPr txBox="1"/>
          <p:nvPr/>
        </p:nvSpPr>
        <p:spPr>
          <a:xfrm>
            <a:off x="5914571" y="4328876"/>
            <a:ext cx="1242685" cy="307777"/>
          </a:xfrm>
          <a:prstGeom prst="rect">
            <a:avLst/>
          </a:prstGeom>
          <a:noFill/>
        </p:spPr>
        <p:txBody>
          <a:bodyPr wrap="none" rtlCol="0">
            <a:spAutoFit/>
          </a:bodyPr>
          <a:lstStyle/>
          <a:p>
            <a:r>
              <a:rPr lang="en-US" dirty="0" smtClean="0"/>
              <a:t>??? selection</a:t>
            </a:r>
          </a:p>
        </p:txBody>
      </p:sp>
    </p:spTree>
    <p:extLst>
      <p:ext uri="{BB962C8B-B14F-4D97-AF65-F5344CB8AC3E}">
        <p14:creationId xmlns:p14="http://schemas.microsoft.com/office/powerpoint/2010/main" val="423252218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38780"/>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smtClean="0">
                <a:solidFill>
                  <a:schemeClr val="dk1"/>
                </a:solidFill>
                <a:latin typeface="Arial"/>
                <a:ea typeface="Arial"/>
                <a:cs typeface="Arial"/>
                <a:sym typeface="Arial"/>
                <a:rtl val="0"/>
              </a:rPr>
              <a:t>Polymorphisms and divergence</a:t>
            </a:r>
            <a:endParaRPr lang="en-US" sz="3600" b="1" i="0" u="none" strike="noStrike" cap="none" baseline="0" dirty="0">
              <a:solidFill>
                <a:schemeClr val="dk1"/>
              </a:solidFill>
              <a:latin typeface="Arial"/>
              <a:ea typeface="Arial"/>
              <a:cs typeface="Arial"/>
              <a:sym typeface="Arial"/>
              <a:rtl val="0"/>
            </a:endParaRPr>
          </a:p>
        </p:txBody>
      </p:sp>
      <p:cxnSp>
        <p:nvCxnSpPr>
          <p:cNvPr id="4" name="Straight Connector 3"/>
          <p:cNvCxnSpPr/>
          <p:nvPr/>
        </p:nvCxnSpPr>
        <p:spPr>
          <a:xfrm flipV="1">
            <a:off x="1217387" y="1774361"/>
            <a:ext cx="2703285" cy="1814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1217387" y="2833902"/>
            <a:ext cx="2104571" cy="2"/>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321958" y="2391217"/>
            <a:ext cx="0" cy="92528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321958" y="2391217"/>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321958" y="2833902"/>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321958" y="3294729"/>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1217387" y="1792504"/>
            <a:ext cx="7257" cy="1041400"/>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2523672" y="1683647"/>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1841494" y="1709046"/>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229753" y="2750453"/>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507019" y="3211284"/>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514275" y="2311390"/>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polar-cub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2864" y="2474676"/>
            <a:ext cx="1268185" cy="921195"/>
          </a:xfrm>
          <a:prstGeom prst="rect">
            <a:avLst/>
          </a:prstGeom>
        </p:spPr>
      </p:pic>
      <p:pic>
        <p:nvPicPr>
          <p:cNvPr id="17" name="Picture 16" descr="panda-cu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2864" y="1429899"/>
            <a:ext cx="1015993" cy="725209"/>
          </a:xfrm>
          <a:prstGeom prst="rect">
            <a:avLst/>
          </a:prstGeom>
        </p:spPr>
      </p:pic>
      <p:cxnSp>
        <p:nvCxnSpPr>
          <p:cNvPr id="27" name="Straight Connector 26"/>
          <p:cNvCxnSpPr/>
          <p:nvPr/>
        </p:nvCxnSpPr>
        <p:spPr>
          <a:xfrm flipV="1">
            <a:off x="1224644" y="4466764"/>
            <a:ext cx="2703285" cy="1814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1224644" y="5526305"/>
            <a:ext cx="2104571" cy="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3329215" y="5083620"/>
            <a:ext cx="0" cy="92528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329215" y="5083620"/>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329215" y="5526305"/>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329215" y="5987132"/>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a:off x="1224644" y="4484907"/>
            <a:ext cx="7257" cy="1041400"/>
          </a:xfrm>
          <a:prstGeom prst="line">
            <a:avLst/>
          </a:prstGeom>
        </p:spPr>
        <p:style>
          <a:lnRef idx="2">
            <a:schemeClr val="accent1"/>
          </a:lnRef>
          <a:fillRef idx="0">
            <a:schemeClr val="accent1"/>
          </a:fillRef>
          <a:effectRef idx="1">
            <a:schemeClr val="accent1"/>
          </a:effectRef>
          <a:fontRef idx="minor">
            <a:schemeClr val="tx1"/>
          </a:fontRef>
        </p:style>
      </p:cxnSp>
      <p:sp>
        <p:nvSpPr>
          <p:cNvPr id="36" name="Oval 35"/>
          <p:cNvSpPr/>
          <p:nvPr/>
        </p:nvSpPr>
        <p:spPr>
          <a:xfrm>
            <a:off x="2530929" y="4376050"/>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1848751" y="4401449"/>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2200724" y="5442856"/>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3514276" y="5903687"/>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3521532" y="5003793"/>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 name="Picture 40" descr="polar-cub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0121" y="5167079"/>
            <a:ext cx="1268185" cy="921195"/>
          </a:xfrm>
          <a:prstGeom prst="rect">
            <a:avLst/>
          </a:prstGeom>
        </p:spPr>
      </p:pic>
      <p:pic>
        <p:nvPicPr>
          <p:cNvPr id="42" name="Picture 41" descr="panda-cu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121" y="4122302"/>
            <a:ext cx="1015993" cy="725209"/>
          </a:xfrm>
          <a:prstGeom prst="rect">
            <a:avLst/>
          </a:prstGeom>
        </p:spPr>
      </p:pic>
      <p:sp>
        <p:nvSpPr>
          <p:cNvPr id="43" name="Oval 42"/>
          <p:cNvSpPr/>
          <p:nvPr/>
        </p:nvSpPr>
        <p:spPr>
          <a:xfrm>
            <a:off x="2647043" y="5435600"/>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710863" y="5442856"/>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ounded Rectangle 2"/>
          <p:cNvSpPr/>
          <p:nvPr/>
        </p:nvSpPr>
        <p:spPr>
          <a:xfrm>
            <a:off x="780143" y="1233714"/>
            <a:ext cx="7710714" cy="2431143"/>
          </a:xfrm>
          <a:prstGeom prst="roundRect">
            <a:avLst/>
          </a:prstGeom>
          <a:no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715000" y="1846933"/>
            <a:ext cx="2649346" cy="523220"/>
          </a:xfrm>
          <a:prstGeom prst="rect">
            <a:avLst/>
          </a:prstGeom>
          <a:noFill/>
        </p:spPr>
        <p:txBody>
          <a:bodyPr wrap="none" rtlCol="0">
            <a:spAutoFit/>
          </a:bodyPr>
          <a:lstStyle/>
          <a:p>
            <a:r>
              <a:rPr lang="en-US" dirty="0" smtClean="0"/>
              <a:t>Under neutrality </a:t>
            </a:r>
          </a:p>
          <a:p>
            <a:r>
              <a:rPr lang="en-US" dirty="0" smtClean="0"/>
              <a:t>(control locus or genome-wide)</a:t>
            </a:r>
            <a:endParaRPr lang="en-US" dirty="0"/>
          </a:p>
        </p:txBody>
      </p:sp>
      <p:sp>
        <p:nvSpPr>
          <p:cNvPr id="45" name="Oval 44"/>
          <p:cNvSpPr/>
          <p:nvPr/>
        </p:nvSpPr>
        <p:spPr>
          <a:xfrm>
            <a:off x="3053445" y="5442856"/>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6242232" y="2651098"/>
            <a:ext cx="435431" cy="3656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7161389" y="2669241"/>
            <a:ext cx="435431" cy="365607"/>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6731670" y="2580309"/>
            <a:ext cx="381735" cy="523220"/>
          </a:xfrm>
          <a:prstGeom prst="rect">
            <a:avLst/>
          </a:prstGeom>
          <a:noFill/>
        </p:spPr>
        <p:txBody>
          <a:bodyPr wrap="none" rtlCol="0">
            <a:spAutoFit/>
          </a:bodyPr>
          <a:lstStyle/>
          <a:p>
            <a:r>
              <a:rPr lang="en-US" sz="2800" dirty="0" smtClean="0"/>
              <a:t>≈</a:t>
            </a:r>
            <a:endParaRPr lang="en-US" sz="2800" dirty="0"/>
          </a:p>
        </p:txBody>
      </p:sp>
      <p:sp>
        <p:nvSpPr>
          <p:cNvPr id="49" name="Oval 48"/>
          <p:cNvSpPr/>
          <p:nvPr/>
        </p:nvSpPr>
        <p:spPr>
          <a:xfrm>
            <a:off x="6242232" y="4892896"/>
            <a:ext cx="435431" cy="3656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161389" y="4911039"/>
            <a:ext cx="435431" cy="365607"/>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6731670" y="4822107"/>
            <a:ext cx="394359" cy="523220"/>
          </a:xfrm>
          <a:prstGeom prst="rect">
            <a:avLst/>
          </a:prstGeom>
          <a:noFill/>
        </p:spPr>
        <p:txBody>
          <a:bodyPr wrap="none" rtlCol="0">
            <a:spAutoFit/>
          </a:bodyPr>
          <a:lstStyle/>
          <a:p>
            <a:r>
              <a:rPr lang="en-US" sz="2800" dirty="0" smtClean="0"/>
              <a:t>&gt;</a:t>
            </a:r>
            <a:endParaRPr lang="en-US" sz="2800" dirty="0"/>
          </a:p>
        </p:txBody>
      </p:sp>
      <p:sp>
        <p:nvSpPr>
          <p:cNvPr id="2" name="TextBox 1"/>
          <p:cNvSpPr txBox="1"/>
          <p:nvPr/>
        </p:nvSpPr>
        <p:spPr>
          <a:xfrm>
            <a:off x="5914571" y="4328876"/>
            <a:ext cx="1951012" cy="523220"/>
          </a:xfrm>
          <a:prstGeom prst="rect">
            <a:avLst/>
          </a:prstGeom>
          <a:noFill/>
        </p:spPr>
        <p:txBody>
          <a:bodyPr wrap="none" rtlCol="0">
            <a:spAutoFit/>
          </a:bodyPr>
          <a:lstStyle/>
          <a:p>
            <a:r>
              <a:rPr lang="en-US" dirty="0" smtClean="0"/>
              <a:t>Positive selection</a:t>
            </a:r>
          </a:p>
          <a:p>
            <a:r>
              <a:rPr lang="en-US" dirty="0" smtClean="0"/>
              <a:t>(or negative selection)</a:t>
            </a:r>
            <a:endParaRPr lang="en-US" dirty="0"/>
          </a:p>
        </p:txBody>
      </p:sp>
    </p:spTree>
    <p:extLst>
      <p:ext uri="{BB962C8B-B14F-4D97-AF65-F5344CB8AC3E}">
        <p14:creationId xmlns:p14="http://schemas.microsoft.com/office/powerpoint/2010/main" val="86535034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38780"/>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smtClean="0">
                <a:solidFill>
                  <a:schemeClr val="dk1"/>
                </a:solidFill>
                <a:latin typeface="Arial"/>
                <a:ea typeface="Arial"/>
                <a:cs typeface="Arial"/>
                <a:sym typeface="Arial"/>
                <a:rtl val="0"/>
              </a:rPr>
              <a:t>Polymorphisms and divergence</a:t>
            </a:r>
            <a:endParaRPr lang="en-US" sz="3600" b="1" i="0" u="none" strike="noStrike" cap="none" baseline="0" dirty="0">
              <a:solidFill>
                <a:schemeClr val="dk1"/>
              </a:solidFill>
              <a:latin typeface="Arial"/>
              <a:ea typeface="Arial"/>
              <a:cs typeface="Arial"/>
              <a:sym typeface="Arial"/>
              <a:rtl val="0"/>
            </a:endParaRPr>
          </a:p>
        </p:txBody>
      </p:sp>
      <p:cxnSp>
        <p:nvCxnSpPr>
          <p:cNvPr id="4" name="Straight Connector 3"/>
          <p:cNvCxnSpPr/>
          <p:nvPr/>
        </p:nvCxnSpPr>
        <p:spPr>
          <a:xfrm flipV="1">
            <a:off x="1217387" y="1774361"/>
            <a:ext cx="2703285" cy="1814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1217387" y="2833902"/>
            <a:ext cx="2104571" cy="2"/>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321958" y="2391217"/>
            <a:ext cx="0" cy="92528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321958" y="2391217"/>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321958" y="2833902"/>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321958" y="3294729"/>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1217387" y="1792504"/>
            <a:ext cx="7257" cy="1041400"/>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2523672" y="1683647"/>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1841494" y="1709046"/>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229753" y="2750453"/>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507019" y="3211284"/>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514275" y="2311390"/>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polar-cub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2864" y="2474676"/>
            <a:ext cx="1268185" cy="921195"/>
          </a:xfrm>
          <a:prstGeom prst="rect">
            <a:avLst/>
          </a:prstGeom>
        </p:spPr>
      </p:pic>
      <p:pic>
        <p:nvPicPr>
          <p:cNvPr id="17" name="Picture 16" descr="panda-cu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2864" y="1429899"/>
            <a:ext cx="1015993" cy="725209"/>
          </a:xfrm>
          <a:prstGeom prst="rect">
            <a:avLst/>
          </a:prstGeom>
        </p:spPr>
      </p:pic>
      <p:cxnSp>
        <p:nvCxnSpPr>
          <p:cNvPr id="27" name="Straight Connector 26"/>
          <p:cNvCxnSpPr/>
          <p:nvPr/>
        </p:nvCxnSpPr>
        <p:spPr>
          <a:xfrm flipV="1">
            <a:off x="1224644" y="4466764"/>
            <a:ext cx="2703285" cy="1814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1224644" y="5526305"/>
            <a:ext cx="2104571" cy="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3329215" y="5083620"/>
            <a:ext cx="0" cy="92528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329215" y="5083620"/>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329215" y="5526305"/>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329215" y="5987132"/>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a:off x="1224644" y="4484907"/>
            <a:ext cx="7257" cy="1041400"/>
          </a:xfrm>
          <a:prstGeom prst="line">
            <a:avLst/>
          </a:prstGeom>
        </p:spPr>
        <p:style>
          <a:lnRef idx="2">
            <a:schemeClr val="accent1"/>
          </a:lnRef>
          <a:fillRef idx="0">
            <a:schemeClr val="accent1"/>
          </a:fillRef>
          <a:effectRef idx="1">
            <a:schemeClr val="accent1"/>
          </a:effectRef>
          <a:fontRef idx="minor">
            <a:schemeClr val="tx1"/>
          </a:fontRef>
        </p:style>
      </p:cxnSp>
      <p:sp>
        <p:nvSpPr>
          <p:cNvPr id="36" name="Oval 35"/>
          <p:cNvSpPr/>
          <p:nvPr/>
        </p:nvSpPr>
        <p:spPr>
          <a:xfrm>
            <a:off x="2530929" y="4376050"/>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1848751" y="4401449"/>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2200724" y="5442856"/>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3514276" y="5903687"/>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3430817" y="5003793"/>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 name="Picture 40" descr="polar-cub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0121" y="5167079"/>
            <a:ext cx="1268185" cy="921195"/>
          </a:xfrm>
          <a:prstGeom prst="rect">
            <a:avLst/>
          </a:prstGeom>
        </p:spPr>
      </p:pic>
      <p:pic>
        <p:nvPicPr>
          <p:cNvPr id="42" name="Picture 41" descr="panda-cu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121" y="4122302"/>
            <a:ext cx="1015993" cy="725209"/>
          </a:xfrm>
          <a:prstGeom prst="rect">
            <a:avLst/>
          </a:prstGeom>
        </p:spPr>
      </p:pic>
      <p:sp>
        <p:nvSpPr>
          <p:cNvPr id="3" name="Rounded Rectangle 2"/>
          <p:cNvSpPr/>
          <p:nvPr/>
        </p:nvSpPr>
        <p:spPr>
          <a:xfrm>
            <a:off x="780143" y="1233714"/>
            <a:ext cx="7710714" cy="2431143"/>
          </a:xfrm>
          <a:prstGeom prst="roundRect">
            <a:avLst/>
          </a:prstGeom>
          <a:no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715000" y="1846933"/>
            <a:ext cx="2649346" cy="523220"/>
          </a:xfrm>
          <a:prstGeom prst="rect">
            <a:avLst/>
          </a:prstGeom>
          <a:noFill/>
        </p:spPr>
        <p:txBody>
          <a:bodyPr wrap="none" rtlCol="0">
            <a:spAutoFit/>
          </a:bodyPr>
          <a:lstStyle/>
          <a:p>
            <a:r>
              <a:rPr lang="en-US" dirty="0" smtClean="0"/>
              <a:t>Under neutrality </a:t>
            </a:r>
          </a:p>
          <a:p>
            <a:r>
              <a:rPr lang="en-US" dirty="0" smtClean="0"/>
              <a:t>(control locus or genome-wide)</a:t>
            </a:r>
            <a:endParaRPr lang="en-US" dirty="0"/>
          </a:p>
        </p:txBody>
      </p:sp>
      <p:sp>
        <p:nvSpPr>
          <p:cNvPr id="47" name="Oval 46"/>
          <p:cNvSpPr/>
          <p:nvPr/>
        </p:nvSpPr>
        <p:spPr>
          <a:xfrm>
            <a:off x="6242232" y="2651098"/>
            <a:ext cx="435431" cy="3656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7161389" y="2669241"/>
            <a:ext cx="435431" cy="365607"/>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6731670" y="2580309"/>
            <a:ext cx="381735" cy="523220"/>
          </a:xfrm>
          <a:prstGeom prst="rect">
            <a:avLst/>
          </a:prstGeom>
          <a:noFill/>
        </p:spPr>
        <p:txBody>
          <a:bodyPr wrap="none" rtlCol="0">
            <a:spAutoFit/>
          </a:bodyPr>
          <a:lstStyle/>
          <a:p>
            <a:r>
              <a:rPr lang="en-US" sz="2800" dirty="0" smtClean="0"/>
              <a:t>≈</a:t>
            </a:r>
            <a:endParaRPr lang="en-US" sz="2800" dirty="0"/>
          </a:p>
        </p:txBody>
      </p:sp>
      <p:sp>
        <p:nvSpPr>
          <p:cNvPr id="49" name="Oval 48"/>
          <p:cNvSpPr/>
          <p:nvPr/>
        </p:nvSpPr>
        <p:spPr>
          <a:xfrm>
            <a:off x="6242232" y="4892896"/>
            <a:ext cx="435431" cy="3656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161389" y="4911039"/>
            <a:ext cx="435431" cy="365607"/>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6731670" y="4822107"/>
            <a:ext cx="384365" cy="523220"/>
          </a:xfrm>
          <a:prstGeom prst="rect">
            <a:avLst/>
          </a:prstGeom>
          <a:noFill/>
        </p:spPr>
        <p:txBody>
          <a:bodyPr wrap="none" rtlCol="0">
            <a:spAutoFit/>
          </a:bodyPr>
          <a:lstStyle/>
          <a:p>
            <a:r>
              <a:rPr lang="en-US" sz="2800" dirty="0"/>
              <a:t>?</a:t>
            </a:r>
          </a:p>
        </p:txBody>
      </p:sp>
      <p:sp>
        <p:nvSpPr>
          <p:cNvPr id="46" name="Oval 45"/>
          <p:cNvSpPr/>
          <p:nvPr/>
        </p:nvSpPr>
        <p:spPr>
          <a:xfrm>
            <a:off x="3673932" y="5446481"/>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409043" y="5435594"/>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670301" y="5007418"/>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085481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38780"/>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smtClean="0">
                <a:solidFill>
                  <a:schemeClr val="dk1"/>
                </a:solidFill>
                <a:latin typeface="Arial"/>
                <a:ea typeface="Arial"/>
                <a:cs typeface="Arial"/>
                <a:sym typeface="Arial"/>
                <a:rtl val="0"/>
              </a:rPr>
              <a:t>Polymorphisms and divergence</a:t>
            </a:r>
            <a:endParaRPr lang="en-US" sz="3600" b="1" i="0" u="none" strike="noStrike" cap="none" baseline="0" dirty="0">
              <a:solidFill>
                <a:schemeClr val="dk1"/>
              </a:solidFill>
              <a:latin typeface="Arial"/>
              <a:ea typeface="Arial"/>
              <a:cs typeface="Arial"/>
              <a:sym typeface="Arial"/>
              <a:rtl val="0"/>
            </a:endParaRPr>
          </a:p>
        </p:txBody>
      </p:sp>
      <p:cxnSp>
        <p:nvCxnSpPr>
          <p:cNvPr id="4" name="Straight Connector 3"/>
          <p:cNvCxnSpPr/>
          <p:nvPr/>
        </p:nvCxnSpPr>
        <p:spPr>
          <a:xfrm flipV="1">
            <a:off x="1217387" y="1774361"/>
            <a:ext cx="2703285" cy="1814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1217387" y="2833902"/>
            <a:ext cx="2104571" cy="2"/>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321958" y="2391217"/>
            <a:ext cx="0" cy="92528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321958" y="2391217"/>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321958" y="2833902"/>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321958" y="3294729"/>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1217387" y="1792504"/>
            <a:ext cx="7257" cy="1041400"/>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2523672" y="1683647"/>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1841494" y="1709046"/>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229753" y="2750453"/>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507019" y="3211284"/>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514275" y="2311390"/>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polar-cub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2864" y="2474676"/>
            <a:ext cx="1268185" cy="921195"/>
          </a:xfrm>
          <a:prstGeom prst="rect">
            <a:avLst/>
          </a:prstGeom>
        </p:spPr>
      </p:pic>
      <p:pic>
        <p:nvPicPr>
          <p:cNvPr id="17" name="Picture 16" descr="panda-cu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2864" y="1429899"/>
            <a:ext cx="1015993" cy="725209"/>
          </a:xfrm>
          <a:prstGeom prst="rect">
            <a:avLst/>
          </a:prstGeom>
        </p:spPr>
      </p:pic>
      <p:cxnSp>
        <p:nvCxnSpPr>
          <p:cNvPr id="27" name="Straight Connector 26"/>
          <p:cNvCxnSpPr/>
          <p:nvPr/>
        </p:nvCxnSpPr>
        <p:spPr>
          <a:xfrm flipV="1">
            <a:off x="1224644" y="4466764"/>
            <a:ext cx="2703285" cy="1814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1224644" y="5526305"/>
            <a:ext cx="2104571" cy="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3329215" y="5083620"/>
            <a:ext cx="0" cy="92528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329215" y="5083620"/>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329215" y="5526305"/>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329215" y="5987132"/>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a:off x="1224644" y="4484907"/>
            <a:ext cx="7257" cy="1041400"/>
          </a:xfrm>
          <a:prstGeom prst="line">
            <a:avLst/>
          </a:prstGeom>
        </p:spPr>
        <p:style>
          <a:lnRef idx="2">
            <a:schemeClr val="accent1"/>
          </a:lnRef>
          <a:fillRef idx="0">
            <a:schemeClr val="accent1"/>
          </a:fillRef>
          <a:effectRef idx="1">
            <a:schemeClr val="accent1"/>
          </a:effectRef>
          <a:fontRef idx="minor">
            <a:schemeClr val="tx1"/>
          </a:fontRef>
        </p:style>
      </p:cxnSp>
      <p:sp>
        <p:nvSpPr>
          <p:cNvPr id="36" name="Oval 35"/>
          <p:cNvSpPr/>
          <p:nvPr/>
        </p:nvSpPr>
        <p:spPr>
          <a:xfrm>
            <a:off x="2530929" y="4376050"/>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1848751" y="4401449"/>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2200724" y="5442856"/>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3514276" y="5903687"/>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3430817" y="5003793"/>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 name="Picture 40" descr="polar-cub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0121" y="5167079"/>
            <a:ext cx="1268185" cy="921195"/>
          </a:xfrm>
          <a:prstGeom prst="rect">
            <a:avLst/>
          </a:prstGeom>
        </p:spPr>
      </p:pic>
      <p:pic>
        <p:nvPicPr>
          <p:cNvPr id="42" name="Picture 41" descr="panda-cu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121" y="4122302"/>
            <a:ext cx="1015993" cy="725209"/>
          </a:xfrm>
          <a:prstGeom prst="rect">
            <a:avLst/>
          </a:prstGeom>
        </p:spPr>
      </p:pic>
      <p:sp>
        <p:nvSpPr>
          <p:cNvPr id="3" name="Rounded Rectangle 2"/>
          <p:cNvSpPr/>
          <p:nvPr/>
        </p:nvSpPr>
        <p:spPr>
          <a:xfrm>
            <a:off x="780143" y="1233714"/>
            <a:ext cx="7710714" cy="2431143"/>
          </a:xfrm>
          <a:prstGeom prst="roundRect">
            <a:avLst/>
          </a:prstGeom>
          <a:no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715000" y="1846933"/>
            <a:ext cx="2649346" cy="523220"/>
          </a:xfrm>
          <a:prstGeom prst="rect">
            <a:avLst/>
          </a:prstGeom>
          <a:noFill/>
        </p:spPr>
        <p:txBody>
          <a:bodyPr wrap="none" rtlCol="0">
            <a:spAutoFit/>
          </a:bodyPr>
          <a:lstStyle/>
          <a:p>
            <a:r>
              <a:rPr lang="en-US" dirty="0" smtClean="0"/>
              <a:t>Under neutrality </a:t>
            </a:r>
          </a:p>
          <a:p>
            <a:r>
              <a:rPr lang="en-US" dirty="0" smtClean="0"/>
              <a:t>(control locus or genome-wide)</a:t>
            </a:r>
            <a:endParaRPr lang="en-US" dirty="0"/>
          </a:p>
        </p:txBody>
      </p:sp>
      <p:sp>
        <p:nvSpPr>
          <p:cNvPr id="47" name="Oval 46"/>
          <p:cNvSpPr/>
          <p:nvPr/>
        </p:nvSpPr>
        <p:spPr>
          <a:xfrm>
            <a:off x="6242232" y="2651098"/>
            <a:ext cx="435431" cy="3656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7161389" y="2669241"/>
            <a:ext cx="435431" cy="365607"/>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6731670" y="2580309"/>
            <a:ext cx="381735" cy="523220"/>
          </a:xfrm>
          <a:prstGeom prst="rect">
            <a:avLst/>
          </a:prstGeom>
          <a:noFill/>
        </p:spPr>
        <p:txBody>
          <a:bodyPr wrap="none" rtlCol="0">
            <a:spAutoFit/>
          </a:bodyPr>
          <a:lstStyle/>
          <a:p>
            <a:r>
              <a:rPr lang="en-US" sz="2800" dirty="0" smtClean="0"/>
              <a:t>≈</a:t>
            </a:r>
            <a:endParaRPr lang="en-US" sz="2800" dirty="0"/>
          </a:p>
        </p:txBody>
      </p:sp>
      <p:sp>
        <p:nvSpPr>
          <p:cNvPr id="49" name="Oval 48"/>
          <p:cNvSpPr/>
          <p:nvPr/>
        </p:nvSpPr>
        <p:spPr>
          <a:xfrm>
            <a:off x="6242232" y="4892896"/>
            <a:ext cx="435431" cy="3656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161389" y="4911039"/>
            <a:ext cx="435431" cy="365607"/>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6731670" y="4822107"/>
            <a:ext cx="394359" cy="523220"/>
          </a:xfrm>
          <a:prstGeom prst="rect">
            <a:avLst/>
          </a:prstGeom>
          <a:noFill/>
        </p:spPr>
        <p:txBody>
          <a:bodyPr wrap="none" rtlCol="0">
            <a:spAutoFit/>
          </a:bodyPr>
          <a:lstStyle/>
          <a:p>
            <a:r>
              <a:rPr lang="en-US" sz="2800" dirty="0" smtClean="0"/>
              <a:t>&lt;</a:t>
            </a:r>
            <a:endParaRPr lang="en-US" sz="2800" dirty="0"/>
          </a:p>
        </p:txBody>
      </p:sp>
      <p:sp>
        <p:nvSpPr>
          <p:cNvPr id="46" name="Oval 45"/>
          <p:cNvSpPr/>
          <p:nvPr/>
        </p:nvSpPr>
        <p:spPr>
          <a:xfrm>
            <a:off x="3673932" y="5446481"/>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409043" y="5435594"/>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670301" y="5007418"/>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844085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38780"/>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smtClean="0">
                <a:solidFill>
                  <a:schemeClr val="dk1"/>
                </a:solidFill>
                <a:latin typeface="Arial"/>
                <a:ea typeface="Arial"/>
                <a:cs typeface="Arial"/>
                <a:sym typeface="Arial"/>
                <a:rtl val="0"/>
              </a:rPr>
              <a:t>Polymorphisms and divergence</a:t>
            </a:r>
            <a:endParaRPr lang="en-US" sz="3600" b="1" i="0" u="none" strike="noStrike" cap="none" baseline="0" dirty="0">
              <a:solidFill>
                <a:schemeClr val="dk1"/>
              </a:solidFill>
              <a:latin typeface="Arial"/>
              <a:ea typeface="Arial"/>
              <a:cs typeface="Arial"/>
              <a:sym typeface="Arial"/>
              <a:rtl val="0"/>
            </a:endParaRPr>
          </a:p>
        </p:txBody>
      </p:sp>
      <p:cxnSp>
        <p:nvCxnSpPr>
          <p:cNvPr id="4" name="Straight Connector 3"/>
          <p:cNvCxnSpPr/>
          <p:nvPr/>
        </p:nvCxnSpPr>
        <p:spPr>
          <a:xfrm flipV="1">
            <a:off x="1217387" y="1774361"/>
            <a:ext cx="2703285" cy="1814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1217387" y="2833902"/>
            <a:ext cx="2104571" cy="2"/>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321958" y="2391217"/>
            <a:ext cx="0" cy="92528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321958" y="2391217"/>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321958" y="2833902"/>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321958" y="3294729"/>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1217387" y="1792504"/>
            <a:ext cx="7257" cy="1041400"/>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2523672" y="1683647"/>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1841494" y="1709046"/>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229753" y="2750453"/>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507019" y="3211284"/>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514275" y="2311390"/>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polar-cub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2864" y="2474676"/>
            <a:ext cx="1268185" cy="921195"/>
          </a:xfrm>
          <a:prstGeom prst="rect">
            <a:avLst/>
          </a:prstGeom>
        </p:spPr>
      </p:pic>
      <p:pic>
        <p:nvPicPr>
          <p:cNvPr id="17" name="Picture 16" descr="panda-cu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2864" y="1429899"/>
            <a:ext cx="1015993" cy="725209"/>
          </a:xfrm>
          <a:prstGeom prst="rect">
            <a:avLst/>
          </a:prstGeom>
        </p:spPr>
      </p:pic>
      <p:cxnSp>
        <p:nvCxnSpPr>
          <p:cNvPr id="27" name="Straight Connector 26"/>
          <p:cNvCxnSpPr/>
          <p:nvPr/>
        </p:nvCxnSpPr>
        <p:spPr>
          <a:xfrm flipV="1">
            <a:off x="1224644" y="4466764"/>
            <a:ext cx="2703285" cy="1814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1224644" y="5526305"/>
            <a:ext cx="2104571" cy="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3329215" y="5083620"/>
            <a:ext cx="0" cy="92528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329215" y="5083620"/>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329215" y="5526305"/>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329215" y="5987132"/>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a:off x="1224644" y="4484907"/>
            <a:ext cx="7257" cy="1041400"/>
          </a:xfrm>
          <a:prstGeom prst="line">
            <a:avLst/>
          </a:prstGeom>
        </p:spPr>
        <p:style>
          <a:lnRef idx="2">
            <a:schemeClr val="accent1"/>
          </a:lnRef>
          <a:fillRef idx="0">
            <a:schemeClr val="accent1"/>
          </a:fillRef>
          <a:effectRef idx="1">
            <a:schemeClr val="accent1"/>
          </a:effectRef>
          <a:fontRef idx="minor">
            <a:schemeClr val="tx1"/>
          </a:fontRef>
        </p:style>
      </p:cxnSp>
      <p:sp>
        <p:nvSpPr>
          <p:cNvPr id="36" name="Oval 35"/>
          <p:cNvSpPr/>
          <p:nvPr/>
        </p:nvSpPr>
        <p:spPr>
          <a:xfrm>
            <a:off x="2530929" y="4376050"/>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1848751" y="4401449"/>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2200724" y="5442856"/>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3514276" y="5903687"/>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3430817" y="5003793"/>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 name="Picture 40" descr="polar-cub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0121" y="5167079"/>
            <a:ext cx="1268185" cy="921195"/>
          </a:xfrm>
          <a:prstGeom prst="rect">
            <a:avLst/>
          </a:prstGeom>
        </p:spPr>
      </p:pic>
      <p:pic>
        <p:nvPicPr>
          <p:cNvPr id="42" name="Picture 41" descr="panda-cu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121" y="4122302"/>
            <a:ext cx="1015993" cy="725209"/>
          </a:xfrm>
          <a:prstGeom prst="rect">
            <a:avLst/>
          </a:prstGeom>
        </p:spPr>
      </p:pic>
      <p:sp>
        <p:nvSpPr>
          <p:cNvPr id="3" name="Rounded Rectangle 2"/>
          <p:cNvSpPr/>
          <p:nvPr/>
        </p:nvSpPr>
        <p:spPr>
          <a:xfrm>
            <a:off x="780143" y="1233714"/>
            <a:ext cx="7710714" cy="2431143"/>
          </a:xfrm>
          <a:prstGeom prst="roundRect">
            <a:avLst/>
          </a:prstGeom>
          <a:no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715000" y="1846933"/>
            <a:ext cx="2649346" cy="523220"/>
          </a:xfrm>
          <a:prstGeom prst="rect">
            <a:avLst/>
          </a:prstGeom>
          <a:noFill/>
        </p:spPr>
        <p:txBody>
          <a:bodyPr wrap="none" rtlCol="0">
            <a:spAutoFit/>
          </a:bodyPr>
          <a:lstStyle/>
          <a:p>
            <a:r>
              <a:rPr lang="en-US" dirty="0" smtClean="0"/>
              <a:t>Under neutrality </a:t>
            </a:r>
          </a:p>
          <a:p>
            <a:r>
              <a:rPr lang="en-US" dirty="0" smtClean="0"/>
              <a:t>(control locus or genome-wide)</a:t>
            </a:r>
            <a:endParaRPr lang="en-US" dirty="0"/>
          </a:p>
        </p:txBody>
      </p:sp>
      <p:sp>
        <p:nvSpPr>
          <p:cNvPr id="47" name="Oval 46"/>
          <p:cNvSpPr/>
          <p:nvPr/>
        </p:nvSpPr>
        <p:spPr>
          <a:xfrm>
            <a:off x="6242232" y="2651098"/>
            <a:ext cx="435431" cy="3656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7161389" y="2669241"/>
            <a:ext cx="435431" cy="365607"/>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6731670" y="2580309"/>
            <a:ext cx="381735" cy="523220"/>
          </a:xfrm>
          <a:prstGeom prst="rect">
            <a:avLst/>
          </a:prstGeom>
          <a:noFill/>
        </p:spPr>
        <p:txBody>
          <a:bodyPr wrap="none" rtlCol="0">
            <a:spAutoFit/>
          </a:bodyPr>
          <a:lstStyle/>
          <a:p>
            <a:r>
              <a:rPr lang="en-US" sz="2800" dirty="0" smtClean="0"/>
              <a:t>≈</a:t>
            </a:r>
            <a:endParaRPr lang="en-US" sz="2800" dirty="0"/>
          </a:p>
        </p:txBody>
      </p:sp>
      <p:sp>
        <p:nvSpPr>
          <p:cNvPr id="49" name="Oval 48"/>
          <p:cNvSpPr/>
          <p:nvPr/>
        </p:nvSpPr>
        <p:spPr>
          <a:xfrm>
            <a:off x="6242232" y="4892896"/>
            <a:ext cx="435431" cy="3656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161389" y="4911039"/>
            <a:ext cx="435431" cy="365607"/>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6731670" y="4822107"/>
            <a:ext cx="394359" cy="523220"/>
          </a:xfrm>
          <a:prstGeom prst="rect">
            <a:avLst/>
          </a:prstGeom>
          <a:noFill/>
        </p:spPr>
        <p:txBody>
          <a:bodyPr wrap="none" rtlCol="0">
            <a:spAutoFit/>
          </a:bodyPr>
          <a:lstStyle/>
          <a:p>
            <a:r>
              <a:rPr lang="en-US" sz="2800" dirty="0" smtClean="0"/>
              <a:t>&lt;</a:t>
            </a:r>
            <a:endParaRPr lang="en-US" sz="2800" dirty="0"/>
          </a:p>
        </p:txBody>
      </p:sp>
      <p:sp>
        <p:nvSpPr>
          <p:cNvPr id="46" name="Oval 45"/>
          <p:cNvSpPr/>
          <p:nvPr/>
        </p:nvSpPr>
        <p:spPr>
          <a:xfrm>
            <a:off x="3673932" y="5446481"/>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409043" y="5435594"/>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670301" y="5007418"/>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5914571" y="4328876"/>
            <a:ext cx="1242685" cy="307777"/>
          </a:xfrm>
          <a:prstGeom prst="rect">
            <a:avLst/>
          </a:prstGeom>
          <a:noFill/>
        </p:spPr>
        <p:txBody>
          <a:bodyPr wrap="none" rtlCol="0">
            <a:spAutoFit/>
          </a:bodyPr>
          <a:lstStyle/>
          <a:p>
            <a:r>
              <a:rPr lang="en-US" dirty="0" smtClean="0"/>
              <a:t>??? selection</a:t>
            </a:r>
          </a:p>
        </p:txBody>
      </p:sp>
    </p:spTree>
    <p:extLst>
      <p:ext uri="{BB962C8B-B14F-4D97-AF65-F5344CB8AC3E}">
        <p14:creationId xmlns:p14="http://schemas.microsoft.com/office/powerpoint/2010/main" val="239205784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38780"/>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smtClean="0">
                <a:solidFill>
                  <a:schemeClr val="dk1"/>
                </a:solidFill>
                <a:latin typeface="Arial"/>
                <a:ea typeface="Arial"/>
                <a:cs typeface="Arial"/>
                <a:sym typeface="Arial"/>
                <a:rtl val="0"/>
              </a:rPr>
              <a:t>Polymorphisms and divergence</a:t>
            </a:r>
            <a:endParaRPr lang="en-US" sz="3600" b="1" i="0" u="none" strike="noStrike" cap="none" baseline="0" dirty="0">
              <a:solidFill>
                <a:schemeClr val="dk1"/>
              </a:solidFill>
              <a:latin typeface="Arial"/>
              <a:ea typeface="Arial"/>
              <a:cs typeface="Arial"/>
              <a:sym typeface="Arial"/>
              <a:rtl val="0"/>
            </a:endParaRPr>
          </a:p>
        </p:txBody>
      </p:sp>
      <p:cxnSp>
        <p:nvCxnSpPr>
          <p:cNvPr id="4" name="Straight Connector 3"/>
          <p:cNvCxnSpPr/>
          <p:nvPr/>
        </p:nvCxnSpPr>
        <p:spPr>
          <a:xfrm flipV="1">
            <a:off x="1217387" y="1774361"/>
            <a:ext cx="2703285" cy="18143"/>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1217387" y="2833902"/>
            <a:ext cx="2104571" cy="2"/>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3321958" y="2391217"/>
            <a:ext cx="0" cy="925285"/>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3321958" y="2391217"/>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321958" y="2833902"/>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321958" y="3294729"/>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1217387" y="1792504"/>
            <a:ext cx="7257" cy="1041400"/>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2523672" y="1683647"/>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1841494" y="1709046"/>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229753" y="2750453"/>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3507019" y="3211284"/>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3514275" y="2311390"/>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 name="Picture 15" descr="polar-cub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2864" y="2474676"/>
            <a:ext cx="1268185" cy="921195"/>
          </a:xfrm>
          <a:prstGeom prst="rect">
            <a:avLst/>
          </a:prstGeom>
        </p:spPr>
      </p:pic>
      <p:pic>
        <p:nvPicPr>
          <p:cNvPr id="17" name="Picture 16" descr="panda-cu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2864" y="1429899"/>
            <a:ext cx="1015993" cy="725209"/>
          </a:xfrm>
          <a:prstGeom prst="rect">
            <a:avLst/>
          </a:prstGeom>
        </p:spPr>
      </p:pic>
      <p:cxnSp>
        <p:nvCxnSpPr>
          <p:cNvPr id="27" name="Straight Connector 26"/>
          <p:cNvCxnSpPr/>
          <p:nvPr/>
        </p:nvCxnSpPr>
        <p:spPr>
          <a:xfrm flipV="1">
            <a:off x="1224644" y="4466764"/>
            <a:ext cx="2703285" cy="18143"/>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1224644" y="5526305"/>
            <a:ext cx="2104571" cy="2"/>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3329215" y="5083620"/>
            <a:ext cx="0" cy="92528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329215" y="5083620"/>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329215" y="5526305"/>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329215" y="5987132"/>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a:off x="1224644" y="4484907"/>
            <a:ext cx="7257" cy="1041400"/>
          </a:xfrm>
          <a:prstGeom prst="line">
            <a:avLst/>
          </a:prstGeom>
        </p:spPr>
        <p:style>
          <a:lnRef idx="2">
            <a:schemeClr val="accent1"/>
          </a:lnRef>
          <a:fillRef idx="0">
            <a:schemeClr val="accent1"/>
          </a:fillRef>
          <a:effectRef idx="1">
            <a:schemeClr val="accent1"/>
          </a:effectRef>
          <a:fontRef idx="minor">
            <a:schemeClr val="tx1"/>
          </a:fontRef>
        </p:style>
      </p:cxnSp>
      <p:sp>
        <p:nvSpPr>
          <p:cNvPr id="36" name="Oval 35"/>
          <p:cNvSpPr/>
          <p:nvPr/>
        </p:nvSpPr>
        <p:spPr>
          <a:xfrm>
            <a:off x="2530929" y="4376050"/>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1848751" y="4401449"/>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2200724" y="5442856"/>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3514276" y="5903687"/>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3430817" y="5003793"/>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 name="Picture 40" descr="polar-cub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80121" y="5167079"/>
            <a:ext cx="1268185" cy="921195"/>
          </a:xfrm>
          <a:prstGeom prst="rect">
            <a:avLst/>
          </a:prstGeom>
        </p:spPr>
      </p:pic>
      <p:pic>
        <p:nvPicPr>
          <p:cNvPr id="42" name="Picture 41" descr="panda-cu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121" y="4122302"/>
            <a:ext cx="1015993" cy="725209"/>
          </a:xfrm>
          <a:prstGeom prst="rect">
            <a:avLst/>
          </a:prstGeom>
        </p:spPr>
      </p:pic>
      <p:sp>
        <p:nvSpPr>
          <p:cNvPr id="3" name="Rounded Rectangle 2"/>
          <p:cNvSpPr/>
          <p:nvPr/>
        </p:nvSpPr>
        <p:spPr>
          <a:xfrm>
            <a:off x="780143" y="1233714"/>
            <a:ext cx="7710714" cy="2431143"/>
          </a:xfrm>
          <a:prstGeom prst="roundRect">
            <a:avLst/>
          </a:prstGeom>
          <a:noFill/>
          <a:ln>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5715000" y="1846933"/>
            <a:ext cx="2649346" cy="523220"/>
          </a:xfrm>
          <a:prstGeom prst="rect">
            <a:avLst/>
          </a:prstGeom>
          <a:noFill/>
        </p:spPr>
        <p:txBody>
          <a:bodyPr wrap="none" rtlCol="0">
            <a:spAutoFit/>
          </a:bodyPr>
          <a:lstStyle/>
          <a:p>
            <a:r>
              <a:rPr lang="en-US" dirty="0" smtClean="0"/>
              <a:t>Under neutrality </a:t>
            </a:r>
          </a:p>
          <a:p>
            <a:r>
              <a:rPr lang="en-US" dirty="0" smtClean="0"/>
              <a:t>(control locus or genome-wide)</a:t>
            </a:r>
            <a:endParaRPr lang="en-US" dirty="0"/>
          </a:p>
        </p:txBody>
      </p:sp>
      <p:sp>
        <p:nvSpPr>
          <p:cNvPr id="47" name="Oval 46"/>
          <p:cNvSpPr/>
          <p:nvPr/>
        </p:nvSpPr>
        <p:spPr>
          <a:xfrm>
            <a:off x="6242232" y="2651098"/>
            <a:ext cx="435431" cy="3656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7161389" y="2669241"/>
            <a:ext cx="435431" cy="365607"/>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6731670" y="2580309"/>
            <a:ext cx="381735" cy="523220"/>
          </a:xfrm>
          <a:prstGeom prst="rect">
            <a:avLst/>
          </a:prstGeom>
          <a:noFill/>
        </p:spPr>
        <p:txBody>
          <a:bodyPr wrap="none" rtlCol="0">
            <a:spAutoFit/>
          </a:bodyPr>
          <a:lstStyle/>
          <a:p>
            <a:r>
              <a:rPr lang="en-US" sz="2800" dirty="0" smtClean="0"/>
              <a:t>≈</a:t>
            </a:r>
            <a:endParaRPr lang="en-US" sz="2800" dirty="0"/>
          </a:p>
        </p:txBody>
      </p:sp>
      <p:sp>
        <p:nvSpPr>
          <p:cNvPr id="49" name="Oval 48"/>
          <p:cNvSpPr/>
          <p:nvPr/>
        </p:nvSpPr>
        <p:spPr>
          <a:xfrm>
            <a:off x="6242232" y="4892896"/>
            <a:ext cx="435431" cy="3656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7161389" y="4911039"/>
            <a:ext cx="435431" cy="365607"/>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6731670" y="4822107"/>
            <a:ext cx="394359" cy="523220"/>
          </a:xfrm>
          <a:prstGeom prst="rect">
            <a:avLst/>
          </a:prstGeom>
          <a:noFill/>
        </p:spPr>
        <p:txBody>
          <a:bodyPr wrap="none" rtlCol="0">
            <a:spAutoFit/>
          </a:bodyPr>
          <a:lstStyle/>
          <a:p>
            <a:r>
              <a:rPr lang="en-US" sz="2800" dirty="0" smtClean="0"/>
              <a:t>&lt;</a:t>
            </a:r>
            <a:endParaRPr lang="en-US" sz="2800" dirty="0"/>
          </a:p>
        </p:txBody>
      </p:sp>
      <p:sp>
        <p:nvSpPr>
          <p:cNvPr id="46" name="Oval 45"/>
          <p:cNvSpPr/>
          <p:nvPr/>
        </p:nvSpPr>
        <p:spPr>
          <a:xfrm>
            <a:off x="3673932" y="5446481"/>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409043" y="5435594"/>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670301" y="5007418"/>
            <a:ext cx="199572" cy="163286"/>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p:cNvSpPr txBox="1"/>
          <p:nvPr/>
        </p:nvSpPr>
        <p:spPr>
          <a:xfrm>
            <a:off x="5914571" y="4328876"/>
            <a:ext cx="3228280" cy="523220"/>
          </a:xfrm>
          <a:prstGeom prst="rect">
            <a:avLst/>
          </a:prstGeom>
          <a:noFill/>
        </p:spPr>
        <p:txBody>
          <a:bodyPr wrap="none" rtlCol="0">
            <a:spAutoFit/>
          </a:bodyPr>
          <a:lstStyle/>
          <a:p>
            <a:r>
              <a:rPr lang="en-US" dirty="0" smtClean="0"/>
              <a:t>Balancing selection</a:t>
            </a:r>
          </a:p>
          <a:p>
            <a:r>
              <a:rPr lang="en-US" dirty="0" smtClean="0"/>
              <a:t>(or relaxation of functional constraints)</a:t>
            </a:r>
          </a:p>
        </p:txBody>
      </p:sp>
    </p:spTree>
    <p:extLst>
      <p:ext uri="{BB962C8B-B14F-4D97-AF65-F5344CB8AC3E}">
        <p14:creationId xmlns:p14="http://schemas.microsoft.com/office/powerpoint/2010/main" val="69544288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a:solidFill>
                  <a:schemeClr val="dk1"/>
                </a:solidFill>
                <a:latin typeface="Arial"/>
                <a:ea typeface="Arial"/>
                <a:cs typeface="Arial"/>
                <a:sym typeface="Arial"/>
                <a:rtl val="0"/>
              </a:rPr>
              <a:t>HKA test</a:t>
            </a:r>
          </a:p>
        </p:txBody>
      </p:sp>
      <p:sp>
        <p:nvSpPr>
          <p:cNvPr id="181" name="Shape 181"/>
          <p:cNvSpPr txBox="1">
            <a:spLocks noGrp="1"/>
          </p:cNvSpPr>
          <p:nvPr>
            <p:ph type="body" idx="1"/>
          </p:nvPr>
        </p:nvSpPr>
        <p:spPr>
          <a:xfrm>
            <a:off x="457200" y="1497086"/>
            <a:ext cx="8229600" cy="4526100"/>
          </a:xfrm>
          <a:prstGeom prst="rect">
            <a:avLst/>
          </a:prstGeom>
          <a:noFill/>
          <a:ln>
            <a:noFill/>
          </a:ln>
        </p:spPr>
        <p:txBody>
          <a:bodyPr lIns="91425" tIns="91425" rIns="91425" bIns="91425" anchor="t" anchorCtr="0">
            <a:noAutofit/>
          </a:bodyPr>
          <a:lstStyle/>
          <a:p>
            <a:pPr marL="342900" marR="0" lvl="0" indent="-139700" algn="l" rtl="0">
              <a:lnSpc>
                <a:spcPct val="100000"/>
              </a:lnSpc>
              <a:spcBef>
                <a:spcPts val="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tl val="0"/>
              </a:rPr>
              <a:t>Hudson-Kreitman-Aguadè (HKA, Hudson et al. 1987) test</a:t>
            </a:r>
          </a:p>
          <a:p>
            <a:pPr marL="342900" marR="0" lvl="0" indent="-139700" algn="l" rtl="0">
              <a:lnSpc>
                <a:spcPct val="100000"/>
              </a:lnSpc>
              <a:spcBef>
                <a:spcPts val="0"/>
              </a:spcBef>
              <a:spcAft>
                <a:spcPts val="0"/>
              </a:spcAft>
              <a:buClr>
                <a:schemeClr val="dk1"/>
              </a:buClr>
              <a:buFont typeface="Arial"/>
              <a:buNone/>
            </a:pPr>
            <a:endParaRPr sz="2000" b="0" i="0" u="none" strike="noStrike" cap="none" baseline="0">
              <a:solidFill>
                <a:schemeClr val="dk1"/>
              </a:solidFill>
              <a:latin typeface="Arial"/>
              <a:ea typeface="Arial"/>
              <a:cs typeface="Arial"/>
              <a:sym typeface="Arial"/>
              <a:rtl val="0"/>
            </a:endParaRPr>
          </a:p>
          <a:p>
            <a:pPr marL="342900" marR="0" lvl="0" indent="-139700" algn="l" rtl="0">
              <a:lnSpc>
                <a:spcPct val="100000"/>
              </a:lnSpc>
              <a:spcBef>
                <a:spcPts val="0"/>
              </a:spcBef>
              <a:spcAft>
                <a:spcPts val="0"/>
              </a:spcAft>
              <a:buClr>
                <a:schemeClr val="dk1"/>
              </a:buClr>
              <a:buFont typeface="Arial"/>
              <a:buNone/>
            </a:pPr>
            <a:endParaRPr sz="2000" b="0" i="0" u="none" strike="noStrike" cap="none" baseline="0">
              <a:solidFill>
                <a:schemeClr val="dk1"/>
              </a:solidFill>
              <a:latin typeface="Arial"/>
              <a:ea typeface="Arial"/>
              <a:cs typeface="Arial"/>
              <a:sym typeface="Arial"/>
              <a:rtl val="0"/>
            </a:endParaRPr>
          </a:p>
          <a:p>
            <a:pPr marL="342900" marR="0" lvl="0" indent="-139700" algn="l" rtl="0">
              <a:lnSpc>
                <a:spcPct val="100000"/>
              </a:lnSpc>
              <a:spcBef>
                <a:spcPts val="0"/>
              </a:spcBef>
              <a:spcAft>
                <a:spcPts val="0"/>
              </a:spcAft>
              <a:buClr>
                <a:schemeClr val="dk1"/>
              </a:buClr>
              <a:buFont typeface="Arial"/>
              <a:buNone/>
            </a:pPr>
            <a:endParaRPr sz="2000" b="0" i="0" u="none" strike="noStrike" cap="none" baseline="0">
              <a:solidFill>
                <a:schemeClr val="dk1"/>
              </a:solidFill>
              <a:latin typeface="Arial"/>
              <a:ea typeface="Arial"/>
              <a:cs typeface="Arial"/>
              <a:sym typeface="Arial"/>
              <a:rtl val="0"/>
            </a:endParaRPr>
          </a:p>
          <a:p>
            <a:pPr marL="342900" marR="0" lvl="0" indent="-139700" algn="l" rtl="0">
              <a:lnSpc>
                <a:spcPct val="100000"/>
              </a:lnSpc>
              <a:spcBef>
                <a:spcPts val="0"/>
              </a:spcBef>
              <a:spcAft>
                <a:spcPts val="0"/>
              </a:spcAft>
              <a:buClr>
                <a:schemeClr val="dk1"/>
              </a:buClr>
              <a:buFont typeface="Arial"/>
              <a:buNone/>
            </a:pPr>
            <a:endParaRPr sz="2000" b="0" i="0" u="none" strike="noStrike" cap="none" baseline="0">
              <a:solidFill>
                <a:schemeClr val="dk1"/>
              </a:solidFill>
              <a:latin typeface="Arial"/>
              <a:ea typeface="Arial"/>
              <a:cs typeface="Arial"/>
              <a:sym typeface="Arial"/>
              <a:rtl val="0"/>
            </a:endParaRPr>
          </a:p>
          <a:p>
            <a:pPr marL="342900" marR="0" lvl="0" indent="-139700" algn="l" rtl="0">
              <a:lnSpc>
                <a:spcPct val="100000"/>
              </a:lnSpc>
              <a:spcBef>
                <a:spcPts val="0"/>
              </a:spcBef>
              <a:spcAft>
                <a:spcPts val="0"/>
              </a:spcAft>
              <a:buClr>
                <a:schemeClr val="dk1"/>
              </a:buClr>
              <a:buFont typeface="Arial"/>
              <a:buNone/>
            </a:pPr>
            <a:endParaRPr sz="2000" b="0" i="0" u="none" strike="noStrike" cap="none" baseline="0">
              <a:solidFill>
                <a:schemeClr val="dk1"/>
              </a:solidFill>
              <a:latin typeface="Arial"/>
              <a:ea typeface="Arial"/>
              <a:cs typeface="Arial"/>
              <a:sym typeface="Arial"/>
              <a:rtl val="0"/>
            </a:endParaRPr>
          </a:p>
          <a:p>
            <a:pPr marL="342900" marR="0" lvl="0" indent="-139700" algn="l" rtl="0">
              <a:lnSpc>
                <a:spcPct val="100000"/>
              </a:lnSpc>
              <a:spcBef>
                <a:spcPts val="0"/>
              </a:spcBef>
              <a:spcAft>
                <a:spcPts val="0"/>
              </a:spcAft>
              <a:buClr>
                <a:schemeClr val="dk1"/>
              </a:buClr>
              <a:buFont typeface="Arial"/>
              <a:buNone/>
            </a:pPr>
            <a:endParaRPr sz="2000" b="0" i="0" u="none" strike="noStrike" cap="none" baseline="0">
              <a:solidFill>
                <a:schemeClr val="dk1"/>
              </a:solidFill>
              <a:latin typeface="Arial"/>
              <a:ea typeface="Arial"/>
              <a:cs typeface="Arial"/>
              <a:sym typeface="Arial"/>
              <a:rtl val="0"/>
            </a:endParaRPr>
          </a:p>
          <a:p>
            <a:pPr marL="342900" marR="0" lvl="0" indent="-139700" algn="l" rtl="0">
              <a:lnSpc>
                <a:spcPct val="100000"/>
              </a:lnSpc>
              <a:spcBef>
                <a:spcPts val="0"/>
              </a:spcBef>
              <a:spcAft>
                <a:spcPts val="0"/>
              </a:spcAft>
              <a:buClr>
                <a:schemeClr val="dk1"/>
              </a:buClr>
              <a:buFont typeface="Arial"/>
              <a:buNone/>
            </a:pPr>
            <a:endParaRPr sz="2000" b="0" i="0" u="none" strike="noStrike" cap="none" baseline="0">
              <a:solidFill>
                <a:schemeClr val="dk1"/>
              </a:solidFill>
              <a:latin typeface="Arial"/>
              <a:ea typeface="Arial"/>
              <a:cs typeface="Arial"/>
              <a:sym typeface="Arial"/>
              <a:rtl val="0"/>
            </a:endParaRPr>
          </a:p>
          <a:p>
            <a:pPr marL="342900" marR="0" lvl="0" indent="-139700" algn="l" rtl="0">
              <a:lnSpc>
                <a:spcPct val="100000"/>
              </a:lnSpc>
              <a:spcBef>
                <a:spcPts val="0"/>
              </a:spcBef>
              <a:spcAft>
                <a:spcPts val="0"/>
              </a:spcAft>
              <a:buClr>
                <a:schemeClr val="dk1"/>
              </a:buClr>
              <a:buFont typeface="Arial"/>
              <a:buNone/>
            </a:pPr>
            <a:endParaRPr sz="2000" b="0" i="0" u="none" strike="noStrike" cap="none" baseline="0">
              <a:solidFill>
                <a:schemeClr val="dk1"/>
              </a:solidFill>
              <a:latin typeface="Arial"/>
              <a:ea typeface="Arial"/>
              <a:cs typeface="Arial"/>
              <a:sym typeface="Arial"/>
              <a:rtl val="0"/>
            </a:endParaRPr>
          </a:p>
          <a:p>
            <a:pPr marL="342900" marR="0" lvl="0" indent="-139700" algn="l" rtl="0">
              <a:lnSpc>
                <a:spcPct val="100000"/>
              </a:lnSpc>
              <a:spcBef>
                <a:spcPts val="0"/>
              </a:spcBef>
              <a:spcAft>
                <a:spcPts val="0"/>
              </a:spcAft>
              <a:buClr>
                <a:schemeClr val="dk1"/>
              </a:buClr>
              <a:buFont typeface="Arial"/>
              <a:buNone/>
            </a:pPr>
            <a:endParaRPr sz="2000" b="0" i="0" u="none" strike="noStrike" cap="none" baseline="0">
              <a:solidFill>
                <a:schemeClr val="dk1"/>
              </a:solidFill>
              <a:latin typeface="Arial"/>
              <a:ea typeface="Arial"/>
              <a:cs typeface="Arial"/>
              <a:sym typeface="Arial"/>
              <a:rtl val="0"/>
            </a:endParaRPr>
          </a:p>
          <a:p>
            <a:pPr marL="342900" marR="0" lvl="0" indent="-139700" algn="l" rtl="0">
              <a:lnSpc>
                <a:spcPct val="100000"/>
              </a:lnSpc>
              <a:spcBef>
                <a:spcPts val="0"/>
              </a:spcBef>
              <a:spcAft>
                <a:spcPts val="0"/>
              </a:spcAft>
              <a:buClr>
                <a:schemeClr val="dk1"/>
              </a:buClr>
              <a:buFont typeface="Arial"/>
              <a:buNone/>
            </a:pPr>
            <a:endParaRPr sz="2000" b="0" i="0" u="none" strike="noStrike" cap="none" baseline="0">
              <a:solidFill>
                <a:schemeClr val="dk1"/>
              </a:solidFill>
              <a:latin typeface="Arial"/>
              <a:ea typeface="Arial"/>
              <a:cs typeface="Arial"/>
              <a:sym typeface="Arial"/>
              <a:rtl val="0"/>
            </a:endParaRPr>
          </a:p>
          <a:p>
            <a:pPr marL="342900" marR="0" lvl="0" indent="-139700" algn="l" rtl="0">
              <a:lnSpc>
                <a:spcPct val="100000"/>
              </a:lnSpc>
              <a:spcBef>
                <a:spcPts val="0"/>
              </a:spcBef>
              <a:spcAft>
                <a:spcPts val="0"/>
              </a:spcAft>
              <a:buClr>
                <a:schemeClr val="dk1"/>
              </a:buClr>
              <a:buFont typeface="Arial"/>
              <a:buNone/>
            </a:pPr>
            <a:endParaRPr sz="2000" b="0" i="0" u="none" strike="noStrike" cap="none" baseline="0">
              <a:solidFill>
                <a:schemeClr val="dk1"/>
              </a:solidFill>
              <a:latin typeface="Arial"/>
              <a:ea typeface="Arial"/>
              <a:cs typeface="Arial"/>
              <a:sym typeface="Arial"/>
              <a:rtl val="0"/>
            </a:endParaRPr>
          </a:p>
          <a:p>
            <a:pPr marL="342900" marR="0" lvl="0" indent="-139700" algn="l" rtl="0">
              <a:lnSpc>
                <a:spcPct val="100000"/>
              </a:lnSpc>
              <a:spcBef>
                <a:spcPts val="0"/>
              </a:spcBef>
              <a:spcAft>
                <a:spcPts val="0"/>
              </a:spcAft>
              <a:buClr>
                <a:schemeClr val="dk1"/>
              </a:buClr>
              <a:buFont typeface="Arial"/>
              <a:buNone/>
            </a:pPr>
            <a:endParaRPr sz="2000" b="0" i="0" u="none" strike="noStrike" cap="none" baseline="0">
              <a:solidFill>
                <a:schemeClr val="dk1"/>
              </a:solidFill>
              <a:latin typeface="Arial"/>
              <a:ea typeface="Arial"/>
              <a:cs typeface="Arial"/>
              <a:sym typeface="Arial"/>
              <a:rtl val="0"/>
            </a:endParaRPr>
          </a:p>
          <a:p>
            <a:pPr marL="342900" marR="0" lvl="0" indent="-139700" algn="ctr" rtl="0">
              <a:lnSpc>
                <a:spcPct val="100000"/>
              </a:lnSpc>
              <a:spcBef>
                <a:spcPts val="0"/>
              </a:spcBef>
              <a:spcAft>
                <a:spcPts val="0"/>
              </a:spcAft>
              <a:buClr>
                <a:schemeClr val="dk1"/>
              </a:buClr>
              <a:buSzPct val="25000"/>
              <a:buFont typeface="Arial"/>
              <a:buNone/>
            </a:pPr>
            <a:r>
              <a:rPr lang="en-US" sz="2000" b="0" i="0" u="none" strike="noStrike" cap="none" baseline="0">
                <a:solidFill>
                  <a:schemeClr val="dk1"/>
                </a:solidFill>
                <a:latin typeface="Arial"/>
                <a:ea typeface="Arial"/>
                <a:cs typeface="Arial"/>
                <a:sym typeface="Arial"/>
                <a:rtl val="0"/>
              </a:rPr>
              <a:t>Contingency table 2x2: chi-square test</a:t>
            </a:r>
          </a:p>
        </p:txBody>
      </p:sp>
      <p:pic>
        <p:nvPicPr>
          <p:cNvPr id="182" name="Shape 182"/>
          <p:cNvPicPr preferRelativeResize="0"/>
          <p:nvPr/>
        </p:nvPicPr>
        <p:blipFill rotWithShape="1">
          <a:blip r:embed="rId3">
            <a:alphaModFix/>
          </a:blip>
          <a:srcRect/>
          <a:stretch/>
        </p:blipFill>
        <p:spPr>
          <a:xfrm>
            <a:off x="1756309" y="3169093"/>
            <a:ext cx="5114925" cy="1952624"/>
          </a:xfrm>
          <a:prstGeom prst="rect">
            <a:avLst/>
          </a:prstGeom>
          <a:noFill/>
          <a:ln>
            <a:noFill/>
          </a:ln>
        </p:spPr>
      </p:pic>
      <p:cxnSp>
        <p:nvCxnSpPr>
          <p:cNvPr id="183" name="Shape 183"/>
          <p:cNvCxnSpPr/>
          <p:nvPr/>
        </p:nvCxnSpPr>
        <p:spPr>
          <a:xfrm rot="10800000">
            <a:off x="4437528" y="2883642"/>
            <a:ext cx="0" cy="373529"/>
          </a:xfrm>
          <a:prstGeom prst="straightConnector1">
            <a:avLst/>
          </a:prstGeom>
          <a:noFill/>
          <a:ln w="25400" cap="flat">
            <a:solidFill>
              <a:schemeClr val="accent1"/>
            </a:solidFill>
            <a:prstDash val="solid"/>
            <a:round/>
            <a:headEnd type="none" w="med" len="med"/>
            <a:tailEnd type="stealth" w="lg" len="lg"/>
          </a:ln>
        </p:spPr>
      </p:cxnSp>
      <p:cxnSp>
        <p:nvCxnSpPr>
          <p:cNvPr id="184" name="Shape 184"/>
          <p:cNvCxnSpPr/>
          <p:nvPr/>
        </p:nvCxnSpPr>
        <p:spPr>
          <a:xfrm rot="10800000">
            <a:off x="6054164" y="2883642"/>
            <a:ext cx="0" cy="373529"/>
          </a:xfrm>
          <a:prstGeom prst="straightConnector1">
            <a:avLst/>
          </a:prstGeom>
          <a:noFill/>
          <a:ln w="25400" cap="flat">
            <a:solidFill>
              <a:schemeClr val="accent1"/>
            </a:solidFill>
            <a:prstDash val="solid"/>
            <a:round/>
            <a:headEnd type="none" w="med" len="med"/>
            <a:tailEnd type="stealth" w="lg" len="lg"/>
          </a:ln>
        </p:spPr>
      </p:cxnSp>
      <p:sp>
        <p:nvSpPr>
          <p:cNvPr id="185" name="Shape 185"/>
          <p:cNvSpPr txBox="1"/>
          <p:nvPr/>
        </p:nvSpPr>
        <p:spPr>
          <a:xfrm>
            <a:off x="3436471" y="2569882"/>
            <a:ext cx="1721594" cy="30777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Under investigation</a:t>
            </a:r>
          </a:p>
        </p:txBody>
      </p:sp>
      <p:sp>
        <p:nvSpPr>
          <p:cNvPr id="186" name="Shape 186"/>
          <p:cNvSpPr txBox="1"/>
          <p:nvPr/>
        </p:nvSpPr>
        <p:spPr>
          <a:xfrm>
            <a:off x="5453532" y="2575865"/>
            <a:ext cx="2330073" cy="307777"/>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Control / Neutrally evolving</a:t>
            </a:r>
          </a:p>
        </p:txBody>
      </p:sp>
      <p:pic>
        <p:nvPicPr>
          <p:cNvPr id="9" name="Picture 8" descr="panda-cu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234" y="4396508"/>
            <a:ext cx="1015993" cy="725209"/>
          </a:xfrm>
          <a:prstGeom prst="rect">
            <a:avLst/>
          </a:prstGeom>
        </p:spPr>
      </p:pic>
      <p:pic>
        <p:nvPicPr>
          <p:cNvPr id="10" name="Picture 9" descr="polar-cub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1234" y="3257172"/>
            <a:ext cx="1268185" cy="921195"/>
          </a:xfrm>
          <a:prstGeom prst="rect">
            <a:avLst/>
          </a:prstGeom>
        </p:spPr>
      </p:pic>
      <p:sp>
        <p:nvSpPr>
          <p:cNvPr id="2" name="Rounded Rectangle 1"/>
          <p:cNvSpPr/>
          <p:nvPr/>
        </p:nvSpPr>
        <p:spPr>
          <a:xfrm>
            <a:off x="3696459" y="3257172"/>
            <a:ext cx="3108818" cy="1864545"/>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683379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457200" y="-11"/>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a:solidFill>
                  <a:schemeClr val="dk1"/>
                </a:solidFill>
                <a:latin typeface="Arial"/>
                <a:ea typeface="Arial"/>
                <a:cs typeface="Arial"/>
                <a:sym typeface="Arial"/>
                <a:rtl val="0"/>
              </a:rPr>
              <a:t>Natural selection</a:t>
            </a:r>
          </a:p>
        </p:txBody>
      </p:sp>
      <p:sp>
        <p:nvSpPr>
          <p:cNvPr id="51" name="Shape 51"/>
          <p:cNvSpPr txBox="1">
            <a:spLocks noGrp="1"/>
          </p:cNvSpPr>
          <p:nvPr>
            <p:ph type="body" idx="1"/>
          </p:nvPr>
        </p:nvSpPr>
        <p:spPr>
          <a:xfrm>
            <a:off x="457200" y="895100"/>
            <a:ext cx="8229600" cy="1317675"/>
          </a:xfrm>
          <a:prstGeom prst="rect">
            <a:avLst/>
          </a:prstGeom>
          <a:noFill/>
          <a:ln>
            <a:noFill/>
          </a:ln>
        </p:spPr>
        <p:txBody>
          <a:bodyPr lIns="91425" tIns="91425" rIns="91425" bIns="91425" anchor="t" anchorCtr="0">
            <a:noAutofit/>
          </a:bodyPr>
          <a:lstStyle/>
          <a:p>
            <a:pPr marL="342900" marR="0" lvl="0" indent="-139700" algn="l" rtl="0">
              <a:lnSpc>
                <a:spcPct val="100000"/>
              </a:lnSpc>
              <a:spcBef>
                <a:spcPts val="0"/>
              </a:spcBef>
              <a:spcAft>
                <a:spcPts val="0"/>
              </a:spcAft>
              <a:buClr>
                <a:schemeClr val="dk1"/>
              </a:buClr>
              <a:buSzPct val="25000"/>
              <a:buFont typeface="Arial"/>
              <a:buNone/>
            </a:pPr>
            <a:r>
              <a:rPr lang="en-US" sz="1800" b="0" i="0" u="none" strike="noStrike" cap="none" baseline="0" dirty="0">
                <a:solidFill>
                  <a:schemeClr val="dk1"/>
                </a:solidFill>
                <a:latin typeface="Arial"/>
                <a:ea typeface="Arial"/>
                <a:cs typeface="Arial"/>
                <a:sym typeface="Arial"/>
                <a:rtl val="0"/>
              </a:rPr>
              <a:t>Heritable traits that increase the fitness of the become more </a:t>
            </a:r>
            <a:r>
              <a:rPr lang="en-US" sz="1800" b="0" i="0" u="none" strike="noStrike" cap="none" baseline="0" dirty="0" smtClean="0">
                <a:solidFill>
                  <a:schemeClr val="dk1"/>
                </a:solidFill>
                <a:latin typeface="Arial"/>
                <a:ea typeface="Arial"/>
                <a:cs typeface="Arial"/>
                <a:sym typeface="Arial"/>
                <a:rtl val="0"/>
              </a:rPr>
              <a:t>common.</a:t>
            </a:r>
            <a:endParaRPr lang="en-US" sz="1800" b="0" i="0" u="none" strike="noStrike" cap="none" baseline="0" dirty="0">
              <a:solidFill>
                <a:schemeClr val="dk1"/>
              </a:solidFill>
              <a:latin typeface="Arial"/>
              <a:ea typeface="Arial"/>
              <a:cs typeface="Arial"/>
              <a:sym typeface="Arial"/>
              <a:rtl val="0"/>
            </a:endParaRPr>
          </a:p>
          <a:p>
            <a:pPr marL="342900" marR="0" lvl="0" indent="-13970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457200" marR="0" lvl="0" indent="-342900" algn="l" rtl="0">
              <a:lnSpc>
                <a:spcPct val="100000"/>
              </a:lnSpc>
              <a:spcBef>
                <a:spcPts val="0"/>
              </a:spcBef>
              <a:spcAft>
                <a:spcPts val="0"/>
              </a:spcAft>
              <a:buClr>
                <a:schemeClr val="dk1"/>
              </a:buClr>
              <a:buSzPct val="100000"/>
              <a:buFont typeface="Arial"/>
              <a:buAutoNum type="arabicParenR"/>
            </a:pPr>
            <a:r>
              <a:rPr lang="en-US" sz="1800" b="0" i="0" u="none" strike="noStrike" cap="none" baseline="0" dirty="0">
                <a:solidFill>
                  <a:schemeClr val="dk1"/>
                </a:solidFill>
                <a:latin typeface="Arial"/>
                <a:ea typeface="Arial"/>
                <a:cs typeface="Arial"/>
                <a:sym typeface="Arial"/>
                <a:rtl val="0"/>
              </a:rPr>
              <a:t>Mutations arise randomly and evolve according to their effect on the fitness of the </a:t>
            </a:r>
            <a:r>
              <a:rPr lang="en-US" sz="1800" b="0" i="0" u="none" strike="noStrike" cap="none" baseline="0" dirty="0" smtClean="0">
                <a:solidFill>
                  <a:schemeClr val="dk1"/>
                </a:solidFill>
                <a:latin typeface="Arial"/>
                <a:ea typeface="Arial"/>
                <a:cs typeface="Arial"/>
                <a:sym typeface="Arial"/>
                <a:rtl val="0"/>
              </a:rPr>
              <a:t>carrier</a:t>
            </a:r>
          </a:p>
          <a:p>
            <a:pPr marL="457200" marR="0" lvl="0" indent="-342900" algn="l" rtl="0">
              <a:lnSpc>
                <a:spcPct val="100000"/>
              </a:lnSpc>
              <a:spcBef>
                <a:spcPts val="0"/>
              </a:spcBef>
              <a:spcAft>
                <a:spcPts val="0"/>
              </a:spcAft>
              <a:buClr>
                <a:schemeClr val="dk1"/>
              </a:buClr>
              <a:buSzPct val="100000"/>
              <a:buFont typeface="Arial"/>
              <a:buAutoNum type="arabicParenR"/>
            </a:pPr>
            <a:endParaRPr lang="en-US" sz="1800" b="0" i="0" u="none" strike="noStrike" cap="none" baseline="0" dirty="0" smtClean="0">
              <a:solidFill>
                <a:schemeClr val="dk1"/>
              </a:solidFill>
              <a:latin typeface="Arial"/>
              <a:ea typeface="Arial"/>
              <a:cs typeface="Arial"/>
              <a:sym typeface="Arial"/>
              <a:rtl val="0"/>
            </a:endParaRPr>
          </a:p>
          <a:p>
            <a:pPr marL="457200" marR="0" lvl="0" indent="-342900" algn="l" rtl="0">
              <a:lnSpc>
                <a:spcPct val="100000"/>
              </a:lnSpc>
              <a:spcBef>
                <a:spcPts val="0"/>
              </a:spcBef>
              <a:spcAft>
                <a:spcPts val="0"/>
              </a:spcAft>
              <a:buClr>
                <a:schemeClr val="dk1"/>
              </a:buClr>
              <a:buSzPct val="100000"/>
              <a:buFont typeface="Arial"/>
              <a:buAutoNum type="arabicParenR"/>
            </a:pPr>
            <a:endParaRPr lang="en-US" sz="1800" b="0" i="0" u="none" strike="noStrike" cap="none" baseline="0" dirty="0">
              <a:solidFill>
                <a:schemeClr val="dk1"/>
              </a:solidFill>
              <a:latin typeface="Arial"/>
              <a:ea typeface="Arial"/>
              <a:cs typeface="Arial"/>
              <a:sym typeface="Arial"/>
              <a:rtl val="0"/>
            </a:endParaRPr>
          </a:p>
          <a:p>
            <a:pPr marL="457200" marR="0" lvl="0" indent="-22860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457200" marR="0" lvl="0" indent="-22860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457200" marR="0" lvl="0" indent="-22860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0" marR="0" lvl="0" indent="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a:p>
            <a:pPr marL="457200" marR="0" lvl="0" indent="-342900" algn="l" rtl="0">
              <a:lnSpc>
                <a:spcPct val="100000"/>
              </a:lnSpc>
              <a:spcBef>
                <a:spcPts val="0"/>
              </a:spcBef>
              <a:spcAft>
                <a:spcPts val="0"/>
              </a:spcAft>
              <a:buClr>
                <a:schemeClr val="dk1"/>
              </a:buClr>
              <a:buSzPct val="100000"/>
              <a:buFont typeface="Arial"/>
              <a:buAutoNum type="arabicParenR"/>
            </a:pPr>
            <a:r>
              <a:rPr lang="en-US" sz="1800" b="0" i="0" u="none" strike="noStrike" cap="none" baseline="0" dirty="0">
                <a:solidFill>
                  <a:schemeClr val="dk1"/>
                </a:solidFill>
                <a:latin typeface="Arial"/>
                <a:ea typeface="Arial"/>
                <a:cs typeface="Arial"/>
                <a:sym typeface="Arial"/>
                <a:rtl val="0"/>
              </a:rPr>
              <a:t>Sites targeted by natural selection are likely to </a:t>
            </a:r>
            <a:r>
              <a:rPr lang="en-US" sz="1800" b="0" i="0" u="none" strike="noStrike" cap="none" baseline="0" dirty="0" err="1">
                <a:solidFill>
                  <a:schemeClr val="dk1"/>
                </a:solidFill>
                <a:latin typeface="Arial"/>
                <a:ea typeface="Arial"/>
                <a:cs typeface="Arial"/>
                <a:sym typeface="Arial"/>
                <a:rtl val="0"/>
              </a:rPr>
              <a:t>harbour</a:t>
            </a:r>
            <a:r>
              <a:rPr lang="en-US" sz="1800" b="0" i="0" u="none" strike="noStrike" cap="none" baseline="0" dirty="0">
                <a:solidFill>
                  <a:schemeClr val="dk1"/>
                </a:solidFill>
                <a:latin typeface="Arial"/>
                <a:ea typeface="Arial"/>
                <a:cs typeface="Arial"/>
                <a:sym typeface="Arial"/>
                <a:rtl val="0"/>
              </a:rPr>
              <a:t> </a:t>
            </a:r>
            <a:r>
              <a:rPr lang="en-US" sz="1800" b="1" i="0" u="none" strike="noStrike" cap="none" baseline="0" dirty="0" smtClean="0">
                <a:solidFill>
                  <a:schemeClr val="dk1"/>
                </a:solidFill>
                <a:latin typeface="Arial"/>
                <a:ea typeface="Arial"/>
                <a:cs typeface="Arial"/>
                <a:sym typeface="Arial"/>
                <a:rtl val="0"/>
              </a:rPr>
              <a:t>functionality</a:t>
            </a:r>
            <a:endParaRPr lang="en-US" sz="1800" b="1" i="0" u="none" strike="noStrike" cap="none" baseline="0" dirty="0">
              <a:solidFill>
                <a:schemeClr val="dk1"/>
              </a:solidFill>
              <a:latin typeface="Arial"/>
              <a:ea typeface="Arial"/>
              <a:cs typeface="Arial"/>
              <a:sym typeface="Arial"/>
              <a:rtl val="0"/>
            </a:endParaRPr>
          </a:p>
        </p:txBody>
      </p:sp>
      <p:cxnSp>
        <p:nvCxnSpPr>
          <p:cNvPr id="3" name="Straight Arrow Connector 2"/>
          <p:cNvCxnSpPr/>
          <p:nvPr/>
        </p:nvCxnSpPr>
        <p:spPr>
          <a:xfrm flipH="1" flipV="1">
            <a:off x="2629648" y="2808941"/>
            <a:ext cx="29884" cy="2286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 name="Straight Arrow Connector 4"/>
          <p:cNvCxnSpPr/>
          <p:nvPr/>
        </p:nvCxnSpPr>
        <p:spPr>
          <a:xfrm>
            <a:off x="2644589" y="5094940"/>
            <a:ext cx="36605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2375646" y="4876810"/>
            <a:ext cx="284515" cy="307777"/>
          </a:xfrm>
          <a:prstGeom prst="rect">
            <a:avLst/>
          </a:prstGeom>
          <a:noFill/>
        </p:spPr>
        <p:txBody>
          <a:bodyPr wrap="none" rtlCol="0">
            <a:spAutoFit/>
          </a:bodyPr>
          <a:lstStyle/>
          <a:p>
            <a:r>
              <a:rPr lang="en-US" dirty="0" smtClean="0"/>
              <a:t>0</a:t>
            </a:r>
            <a:endParaRPr lang="en-US" dirty="0"/>
          </a:p>
        </p:txBody>
      </p:sp>
      <p:sp>
        <p:nvSpPr>
          <p:cNvPr id="12" name="TextBox 11"/>
          <p:cNvSpPr txBox="1"/>
          <p:nvPr/>
        </p:nvSpPr>
        <p:spPr>
          <a:xfrm>
            <a:off x="2361336" y="2808941"/>
            <a:ext cx="284515" cy="307777"/>
          </a:xfrm>
          <a:prstGeom prst="rect">
            <a:avLst/>
          </a:prstGeom>
          <a:noFill/>
        </p:spPr>
        <p:txBody>
          <a:bodyPr wrap="none" rtlCol="0">
            <a:spAutoFit/>
          </a:bodyPr>
          <a:lstStyle/>
          <a:p>
            <a:r>
              <a:rPr lang="en-US" dirty="0"/>
              <a:t>1</a:t>
            </a:r>
          </a:p>
        </p:txBody>
      </p:sp>
      <p:sp>
        <p:nvSpPr>
          <p:cNvPr id="9" name="TextBox 8"/>
          <p:cNvSpPr txBox="1"/>
          <p:nvPr/>
        </p:nvSpPr>
        <p:spPr>
          <a:xfrm>
            <a:off x="1284943" y="3556000"/>
            <a:ext cx="1344705" cy="523220"/>
          </a:xfrm>
          <a:prstGeom prst="rect">
            <a:avLst/>
          </a:prstGeom>
          <a:noFill/>
        </p:spPr>
        <p:txBody>
          <a:bodyPr wrap="square" rtlCol="0">
            <a:spAutoFit/>
          </a:bodyPr>
          <a:lstStyle/>
          <a:p>
            <a:r>
              <a:rPr lang="en-US" dirty="0" smtClean="0"/>
              <a:t>Frequency in the population</a:t>
            </a:r>
          </a:p>
        </p:txBody>
      </p:sp>
      <p:sp>
        <p:nvSpPr>
          <p:cNvPr id="14" name="TextBox 13"/>
          <p:cNvSpPr txBox="1"/>
          <p:nvPr/>
        </p:nvSpPr>
        <p:spPr>
          <a:xfrm>
            <a:off x="4153647" y="5402717"/>
            <a:ext cx="717174" cy="307777"/>
          </a:xfrm>
          <a:prstGeom prst="rect">
            <a:avLst/>
          </a:prstGeom>
          <a:noFill/>
        </p:spPr>
        <p:txBody>
          <a:bodyPr wrap="square" rtlCol="0">
            <a:spAutoFit/>
          </a:bodyPr>
          <a:lstStyle/>
          <a:p>
            <a:r>
              <a:rPr lang="en-US" dirty="0" smtClean="0"/>
              <a:t>Time</a:t>
            </a:r>
          </a:p>
        </p:txBody>
      </p:sp>
      <p:cxnSp>
        <p:nvCxnSpPr>
          <p:cNvPr id="11" name="Straight Connector 10"/>
          <p:cNvCxnSpPr/>
          <p:nvPr/>
        </p:nvCxnSpPr>
        <p:spPr>
          <a:xfrm flipV="1">
            <a:off x="2868706" y="4876810"/>
            <a:ext cx="209176" cy="21813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077882" y="4876810"/>
            <a:ext cx="38847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466353" y="4658680"/>
            <a:ext cx="38847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466353" y="4876810"/>
            <a:ext cx="328705" cy="227083"/>
          </a:xfrm>
          <a:prstGeom prst="line">
            <a:avLst/>
          </a:prstGeom>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855635" y="5103893"/>
            <a:ext cx="449061" cy="307777"/>
          </a:xfrm>
          <a:prstGeom prst="rect">
            <a:avLst/>
          </a:prstGeom>
          <a:noFill/>
        </p:spPr>
        <p:txBody>
          <a:bodyPr wrap="none" rtlCol="0">
            <a:spAutoFit/>
          </a:bodyPr>
          <a:lstStyle/>
          <a:p>
            <a:r>
              <a:rPr lang="en-US" dirty="0"/>
              <a:t>t</a:t>
            </a:r>
            <a:r>
              <a:rPr lang="en-US" dirty="0" smtClean="0"/>
              <a:t>=T</a:t>
            </a:r>
            <a:endParaRPr lang="en-US" dirty="0"/>
          </a:p>
        </p:txBody>
      </p:sp>
      <p:sp>
        <p:nvSpPr>
          <p:cNvPr id="26" name="TextBox 25"/>
          <p:cNvSpPr txBox="1"/>
          <p:nvPr/>
        </p:nvSpPr>
        <p:spPr>
          <a:xfrm>
            <a:off x="3796121" y="2236193"/>
            <a:ext cx="1521896" cy="307777"/>
          </a:xfrm>
          <a:prstGeom prst="rect">
            <a:avLst/>
          </a:prstGeom>
          <a:noFill/>
        </p:spPr>
        <p:txBody>
          <a:bodyPr wrap="none" rtlCol="0">
            <a:spAutoFit/>
          </a:bodyPr>
          <a:lstStyle/>
          <a:p>
            <a:r>
              <a:rPr lang="en-US" dirty="0" smtClean="0"/>
              <a:t>Natural selection</a:t>
            </a:r>
            <a:endParaRPr lang="en-US" dirty="0"/>
          </a:p>
        </p:txBody>
      </p:sp>
      <p:cxnSp>
        <p:nvCxnSpPr>
          <p:cNvPr id="32" name="Straight Connector 31"/>
          <p:cNvCxnSpPr/>
          <p:nvPr/>
        </p:nvCxnSpPr>
        <p:spPr>
          <a:xfrm flipV="1">
            <a:off x="3077882" y="2813417"/>
            <a:ext cx="0" cy="2281523"/>
          </a:xfrm>
          <a:prstGeom prst="line">
            <a:avLst/>
          </a:prstGeom>
          <a:ln w="12700" cmpd="sng">
            <a:prstDash val="sysDash"/>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2660161" y="3003176"/>
            <a:ext cx="3644384" cy="0"/>
          </a:xfrm>
          <a:prstGeom prst="line">
            <a:avLst/>
          </a:prstGeom>
          <a:ln w="12700" cmpd="sng">
            <a:prstDash val="sysDash"/>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3857812" y="4646748"/>
            <a:ext cx="654422" cy="11932"/>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4512234" y="4658680"/>
            <a:ext cx="654422" cy="218130"/>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5127813" y="4658680"/>
            <a:ext cx="654422" cy="21813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6304545" y="2816686"/>
            <a:ext cx="0" cy="2281523"/>
          </a:xfrm>
          <a:prstGeom prst="line">
            <a:avLst/>
          </a:prstGeom>
          <a:ln w="12700" cmpd="sng">
            <a:prstDash val="sysDash"/>
          </a:ln>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6146510" y="5094940"/>
            <a:ext cx="941283" cy="307777"/>
          </a:xfrm>
          <a:prstGeom prst="rect">
            <a:avLst/>
          </a:prstGeom>
          <a:noFill/>
        </p:spPr>
        <p:txBody>
          <a:bodyPr wrap="none" rtlCol="0">
            <a:spAutoFit/>
          </a:bodyPr>
          <a:lstStyle/>
          <a:p>
            <a:r>
              <a:rPr lang="en-US" dirty="0"/>
              <a:t>t</a:t>
            </a:r>
            <a:r>
              <a:rPr lang="en-US" dirty="0" smtClean="0"/>
              <a:t>=present</a:t>
            </a:r>
            <a:endParaRPr lang="en-US" dirty="0"/>
          </a:p>
        </p:txBody>
      </p:sp>
      <p:cxnSp>
        <p:nvCxnSpPr>
          <p:cNvPr id="70" name="Straight Connector 69"/>
          <p:cNvCxnSpPr/>
          <p:nvPr/>
        </p:nvCxnSpPr>
        <p:spPr>
          <a:xfrm>
            <a:off x="5782235" y="4658680"/>
            <a:ext cx="522943" cy="11932"/>
          </a:xfrm>
          <a:prstGeom prst="line">
            <a:avLst/>
          </a:prstGeom>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3248465" y="5094940"/>
            <a:ext cx="1481658" cy="307777"/>
          </a:xfrm>
          <a:prstGeom prst="rect">
            <a:avLst/>
          </a:prstGeom>
          <a:noFill/>
        </p:spPr>
        <p:txBody>
          <a:bodyPr wrap="none" rtlCol="0">
            <a:spAutoFit/>
          </a:bodyPr>
          <a:lstStyle/>
          <a:p>
            <a:r>
              <a:rPr lang="en-US" dirty="0" smtClean="0"/>
              <a:t>(quick) Removal</a:t>
            </a:r>
            <a:endParaRPr lang="en-US" dirty="0"/>
          </a:p>
        </p:txBody>
      </p:sp>
      <p:sp>
        <p:nvSpPr>
          <p:cNvPr id="78" name="TextBox 77"/>
          <p:cNvSpPr txBox="1"/>
          <p:nvPr/>
        </p:nvSpPr>
        <p:spPr>
          <a:xfrm>
            <a:off x="6305178" y="4516723"/>
            <a:ext cx="1322022" cy="307777"/>
          </a:xfrm>
          <a:prstGeom prst="rect">
            <a:avLst/>
          </a:prstGeom>
          <a:noFill/>
        </p:spPr>
        <p:txBody>
          <a:bodyPr wrap="none" rtlCol="0">
            <a:spAutoFit/>
          </a:bodyPr>
          <a:lstStyle/>
          <a:p>
            <a:r>
              <a:rPr lang="en-US" dirty="0" smtClean="0"/>
              <a:t>Polymorphism</a:t>
            </a:r>
            <a:endParaRPr lang="en-US" dirty="0"/>
          </a:p>
        </p:txBody>
      </p:sp>
      <p:cxnSp>
        <p:nvCxnSpPr>
          <p:cNvPr id="38" name="Straight Connector 37"/>
          <p:cNvCxnSpPr/>
          <p:nvPr/>
        </p:nvCxnSpPr>
        <p:spPr>
          <a:xfrm flipV="1">
            <a:off x="3077882" y="4658680"/>
            <a:ext cx="388471" cy="218130"/>
          </a:xfrm>
          <a:prstGeom prst="line">
            <a:avLst/>
          </a:prstGeom>
        </p:spPr>
        <p:style>
          <a:lnRef idx="2">
            <a:schemeClr val="accent1"/>
          </a:lnRef>
          <a:fillRef idx="0">
            <a:schemeClr val="accent1"/>
          </a:fillRef>
          <a:effectRef idx="1">
            <a:schemeClr val="accent1"/>
          </a:effectRef>
          <a:fontRef idx="minor">
            <a:schemeClr val="tx1"/>
          </a:fontRef>
        </p:style>
      </p:cxnSp>
      <p:pic>
        <p:nvPicPr>
          <p:cNvPr id="7" name="Picture 6" descr="Screen Shot 2016-02-28 at 8.46.4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7932" y="5386644"/>
            <a:ext cx="519759" cy="647700"/>
          </a:xfrm>
          <a:prstGeom prst="rect">
            <a:avLst/>
          </a:prstGeom>
        </p:spPr>
      </p:pic>
      <p:cxnSp>
        <p:nvCxnSpPr>
          <p:cNvPr id="4" name="Straight Connector 3"/>
          <p:cNvCxnSpPr/>
          <p:nvPr/>
        </p:nvCxnSpPr>
        <p:spPr>
          <a:xfrm flipV="1">
            <a:off x="3466353" y="3884706"/>
            <a:ext cx="522941" cy="762042"/>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3989293" y="3003176"/>
            <a:ext cx="321263" cy="88153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4276161" y="3003176"/>
            <a:ext cx="2028384" cy="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descr="Screen Shot 2016-02-28 at 8.49.1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783" y="2659528"/>
            <a:ext cx="647700" cy="791633"/>
          </a:xfrm>
          <a:prstGeom prst="rect">
            <a:avLst/>
          </a:prstGeom>
        </p:spPr>
      </p:pic>
      <p:sp>
        <p:nvSpPr>
          <p:cNvPr id="35" name="TextBox 34"/>
          <p:cNvSpPr txBox="1"/>
          <p:nvPr/>
        </p:nvSpPr>
        <p:spPr>
          <a:xfrm>
            <a:off x="7094993" y="2828358"/>
            <a:ext cx="1401884" cy="307777"/>
          </a:xfrm>
          <a:prstGeom prst="rect">
            <a:avLst/>
          </a:prstGeom>
          <a:noFill/>
        </p:spPr>
        <p:txBody>
          <a:bodyPr wrap="none" rtlCol="0">
            <a:spAutoFit/>
          </a:bodyPr>
          <a:lstStyle/>
          <a:p>
            <a:r>
              <a:rPr lang="en-US" dirty="0" smtClean="0"/>
              <a:t>(quick) Fixation</a:t>
            </a:r>
            <a:endParaRPr lang="en-US" dirty="0"/>
          </a:p>
        </p:txBody>
      </p:sp>
      <p:pic>
        <p:nvPicPr>
          <p:cNvPr id="2" name="Picture 1" descr="Screen Shot 2016-02-28 at 8.49.28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7270" y="3556000"/>
            <a:ext cx="767723" cy="815706"/>
          </a:xfrm>
          <a:prstGeom prst="rect">
            <a:avLst/>
          </a:prstGeom>
        </p:spPr>
      </p:pic>
      <p:cxnSp>
        <p:nvCxnSpPr>
          <p:cNvPr id="34" name="Straight Connector 33"/>
          <p:cNvCxnSpPr/>
          <p:nvPr/>
        </p:nvCxnSpPr>
        <p:spPr>
          <a:xfrm flipV="1">
            <a:off x="3449983" y="4371706"/>
            <a:ext cx="860573" cy="30342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4870821" y="4079220"/>
            <a:ext cx="143435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4290766" y="4079220"/>
            <a:ext cx="580055" cy="303420"/>
          </a:xfrm>
          <a:prstGeom prst="line">
            <a:avLst/>
          </a:prstGeom>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7103177" y="3623096"/>
            <a:ext cx="1302122" cy="523220"/>
          </a:xfrm>
          <a:prstGeom prst="rect">
            <a:avLst/>
          </a:prstGeom>
          <a:noFill/>
        </p:spPr>
        <p:txBody>
          <a:bodyPr wrap="none" rtlCol="0">
            <a:spAutoFit/>
          </a:bodyPr>
          <a:lstStyle/>
          <a:p>
            <a:r>
              <a:rPr lang="en-US" dirty="0" smtClean="0"/>
              <a:t>Balanced </a:t>
            </a:r>
          </a:p>
          <a:p>
            <a:r>
              <a:rPr lang="en-US" dirty="0" smtClean="0"/>
              <a:t>polymorphism</a:t>
            </a:r>
            <a:endParaRPr lang="en-US" dirty="0"/>
          </a:p>
        </p:txBody>
      </p:sp>
      <p:cxnSp>
        <p:nvCxnSpPr>
          <p:cNvPr id="44" name="Straight Connector 43"/>
          <p:cNvCxnSpPr/>
          <p:nvPr/>
        </p:nvCxnSpPr>
        <p:spPr>
          <a:xfrm flipV="1">
            <a:off x="3466353" y="2828358"/>
            <a:ext cx="0" cy="2281523"/>
          </a:xfrm>
          <a:prstGeom prst="line">
            <a:avLst/>
          </a:prstGeom>
          <a:ln w="12700" cmpd="sng">
            <a:prstDash val="sysDash"/>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232565" y="2497364"/>
            <a:ext cx="1816272" cy="307777"/>
          </a:xfrm>
          <a:prstGeom prst="rect">
            <a:avLst/>
          </a:prstGeom>
          <a:noFill/>
        </p:spPr>
        <p:txBody>
          <a:bodyPr wrap="none" rtlCol="0">
            <a:spAutoFit/>
          </a:bodyPr>
          <a:lstStyle/>
          <a:p>
            <a:r>
              <a:rPr lang="en-US" dirty="0"/>
              <a:t>t</a:t>
            </a:r>
            <a:r>
              <a:rPr lang="en-US" dirty="0" smtClean="0"/>
              <a:t>=Selective pressure</a:t>
            </a:r>
            <a:endParaRPr lang="en-US" dirty="0"/>
          </a:p>
        </p:txBody>
      </p:sp>
    </p:spTree>
    <p:extLst>
      <p:ext uri="{BB962C8B-B14F-4D97-AF65-F5344CB8AC3E}">
        <p14:creationId xmlns:p14="http://schemas.microsoft.com/office/powerpoint/2010/main" val="224897898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457200" y="38780"/>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a:solidFill>
                  <a:schemeClr val="dk1"/>
                </a:solidFill>
                <a:latin typeface="Arial"/>
                <a:ea typeface="Arial"/>
                <a:cs typeface="Arial"/>
                <a:sym typeface="Arial"/>
                <a:rtl val="0"/>
              </a:rPr>
              <a:t>HKA test</a:t>
            </a:r>
          </a:p>
        </p:txBody>
      </p:sp>
      <p:pic>
        <p:nvPicPr>
          <p:cNvPr id="3" name="Picture 2" descr="Screen Shot 2016-02-23 at 10.34.0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285" y="1003670"/>
            <a:ext cx="6572660" cy="5636615"/>
          </a:xfrm>
          <a:prstGeom prst="rect">
            <a:avLst/>
          </a:prstGeom>
        </p:spPr>
      </p:pic>
      <p:pic>
        <p:nvPicPr>
          <p:cNvPr id="11" name="Picture 10" descr="polar-cub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1751" y="260585"/>
            <a:ext cx="1268185" cy="921195"/>
          </a:xfrm>
          <a:prstGeom prst="rect">
            <a:avLst/>
          </a:prstGeom>
        </p:spPr>
      </p:pic>
      <p:cxnSp>
        <p:nvCxnSpPr>
          <p:cNvPr id="5" name="Straight Arrow Connector 4"/>
          <p:cNvCxnSpPr/>
          <p:nvPr/>
        </p:nvCxnSpPr>
        <p:spPr>
          <a:xfrm flipH="1">
            <a:off x="2612571" y="2446363"/>
            <a:ext cx="616858" cy="2358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3229429" y="1923143"/>
            <a:ext cx="4027714" cy="523220"/>
          </a:xfrm>
          <a:prstGeom prst="rect">
            <a:avLst/>
          </a:prstGeom>
          <a:noFill/>
        </p:spPr>
        <p:txBody>
          <a:bodyPr wrap="square" rtlCol="0">
            <a:spAutoFit/>
          </a:bodyPr>
          <a:lstStyle/>
          <a:p>
            <a:r>
              <a:rPr lang="en-US" dirty="0" smtClean="0"/>
              <a:t>Genes where divergence-to-polymorphisms ration was greater in brown bears</a:t>
            </a:r>
            <a:endParaRPr lang="en-US" dirty="0"/>
          </a:p>
        </p:txBody>
      </p:sp>
    </p:spTree>
    <p:extLst>
      <p:ext uri="{BB962C8B-B14F-4D97-AF65-F5344CB8AC3E}">
        <p14:creationId xmlns:p14="http://schemas.microsoft.com/office/powerpoint/2010/main" val="323448515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457200" y="38780"/>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a:solidFill>
                  <a:schemeClr val="dk1"/>
                </a:solidFill>
                <a:latin typeface="Arial"/>
                <a:ea typeface="Arial"/>
                <a:cs typeface="Arial"/>
                <a:sym typeface="Arial"/>
                <a:rtl val="0"/>
              </a:rPr>
              <a:t>HKA test</a:t>
            </a:r>
          </a:p>
        </p:txBody>
      </p:sp>
      <p:pic>
        <p:nvPicPr>
          <p:cNvPr id="2" name="Picture 1" descr="Screen Shot 2016-02-23 at 10.33.4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286" y="1021257"/>
            <a:ext cx="6711384" cy="5582742"/>
          </a:xfrm>
          <a:prstGeom prst="rect">
            <a:avLst/>
          </a:prstGeom>
        </p:spPr>
      </p:pic>
      <p:pic>
        <p:nvPicPr>
          <p:cNvPr id="6" name="Picture 5" descr="polar-cub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9894" y="260585"/>
            <a:ext cx="1268185" cy="921195"/>
          </a:xfrm>
          <a:prstGeom prst="rect">
            <a:avLst/>
          </a:prstGeom>
        </p:spPr>
      </p:pic>
      <p:cxnSp>
        <p:nvCxnSpPr>
          <p:cNvPr id="8" name="Straight Connector 7"/>
          <p:cNvCxnSpPr/>
          <p:nvPr/>
        </p:nvCxnSpPr>
        <p:spPr>
          <a:xfrm>
            <a:off x="3810000" y="5152571"/>
            <a:ext cx="420767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8017670" y="5152571"/>
            <a:ext cx="0" cy="2177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810000" y="5152571"/>
            <a:ext cx="0" cy="21771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5007429" y="4318000"/>
            <a:ext cx="399142" cy="61685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299859" y="4009570"/>
            <a:ext cx="863450" cy="307777"/>
          </a:xfrm>
          <a:prstGeom prst="rect">
            <a:avLst/>
          </a:prstGeom>
          <a:noFill/>
        </p:spPr>
        <p:txBody>
          <a:bodyPr wrap="none" rtlCol="0">
            <a:spAutoFit/>
          </a:bodyPr>
          <a:lstStyle/>
          <a:p>
            <a:r>
              <a:rPr lang="en-US" dirty="0" smtClean="0"/>
              <a:t>Long tail</a:t>
            </a:r>
            <a:endParaRPr lang="en-US" dirty="0"/>
          </a:p>
        </p:txBody>
      </p:sp>
    </p:spTree>
    <p:extLst>
      <p:ext uri="{BB962C8B-B14F-4D97-AF65-F5344CB8AC3E}">
        <p14:creationId xmlns:p14="http://schemas.microsoft.com/office/powerpoint/2010/main" val="55672360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40" name="Oval 39"/>
          <p:cNvSpPr/>
          <p:nvPr/>
        </p:nvSpPr>
        <p:spPr>
          <a:xfrm>
            <a:off x="2722513" y="5039442"/>
            <a:ext cx="435431" cy="3656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Shape 8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smtClean="0">
                <a:solidFill>
                  <a:schemeClr val="dk1"/>
                </a:solidFill>
                <a:latin typeface="Arial"/>
                <a:ea typeface="Arial"/>
                <a:cs typeface="Arial"/>
                <a:sym typeface="Arial"/>
                <a:rtl val="0"/>
              </a:rPr>
              <a:t>Coding polymorphisms</a:t>
            </a:r>
            <a:endParaRPr lang="en-US" sz="3600" b="1" i="0" u="none" strike="noStrike" cap="none" baseline="0" dirty="0">
              <a:solidFill>
                <a:schemeClr val="dk1"/>
              </a:solidFill>
              <a:latin typeface="Arial"/>
              <a:ea typeface="Arial"/>
              <a:cs typeface="Arial"/>
              <a:sym typeface="Arial"/>
              <a:rtl val="0"/>
            </a:endParaRPr>
          </a:p>
        </p:txBody>
      </p:sp>
      <p:sp>
        <p:nvSpPr>
          <p:cNvPr id="87" name="Shape 87"/>
          <p:cNvSpPr txBox="1">
            <a:spLocks noGrp="1"/>
          </p:cNvSpPr>
          <p:nvPr>
            <p:ph type="body" idx="1"/>
          </p:nvPr>
        </p:nvSpPr>
        <p:spPr>
          <a:xfrm>
            <a:off x="457200" y="1497086"/>
            <a:ext cx="8229600" cy="4526100"/>
          </a:xfrm>
          <a:prstGeom prst="rect">
            <a:avLst/>
          </a:prstGeom>
          <a:noFill/>
          <a:ln>
            <a:noFill/>
          </a:ln>
        </p:spPr>
        <p:txBody>
          <a:bodyPr lIns="91425" tIns="91425" rIns="91425" bIns="91425" anchor="t" anchorCtr="0">
            <a:noAutofit/>
          </a:bodyPr>
          <a:lstStyle/>
          <a:p>
            <a:pPr marL="342900" marR="0" lvl="0" indent="-139700" algn="l" rtl="0">
              <a:lnSpc>
                <a:spcPct val="100000"/>
              </a:lnSpc>
              <a:spcBef>
                <a:spcPts val="0"/>
              </a:spcBef>
              <a:spcAft>
                <a:spcPts val="0"/>
              </a:spcAft>
              <a:buClr>
                <a:schemeClr val="dk1"/>
              </a:buClr>
              <a:buSzPct val="25000"/>
              <a:buFont typeface="Arial"/>
              <a:buNone/>
            </a:pPr>
            <a:r>
              <a:rPr lang="en-US" sz="2000" b="0" i="0" u="none" strike="noStrike" cap="none" baseline="0" dirty="0" smtClean="0">
                <a:solidFill>
                  <a:schemeClr val="dk1"/>
                </a:solidFill>
                <a:latin typeface="Arial"/>
                <a:ea typeface="Arial"/>
                <a:cs typeface="Arial"/>
                <a:sym typeface="Arial"/>
                <a:rtl val="0"/>
              </a:rPr>
              <a:t>Substitutions in the coding</a:t>
            </a:r>
            <a:r>
              <a:rPr lang="en-US" sz="2000" b="0" i="0" u="none" strike="noStrike" cap="none" dirty="0" smtClean="0">
                <a:solidFill>
                  <a:schemeClr val="dk1"/>
                </a:solidFill>
                <a:latin typeface="Arial"/>
                <a:ea typeface="Arial"/>
                <a:cs typeface="Arial"/>
                <a:sym typeface="Arial"/>
                <a:rtl val="0"/>
              </a:rPr>
              <a:t> regions may alter (non-synonymous) or not (synonymous) the protein sequence:</a:t>
            </a:r>
          </a:p>
        </p:txBody>
      </p:sp>
      <p:sp>
        <p:nvSpPr>
          <p:cNvPr id="31" name="Oval 30"/>
          <p:cNvSpPr/>
          <p:nvPr/>
        </p:nvSpPr>
        <p:spPr>
          <a:xfrm>
            <a:off x="6945081" y="6245952"/>
            <a:ext cx="435431" cy="3656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2232653" y="3933266"/>
            <a:ext cx="435431" cy="36560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4597582" y="6247473"/>
            <a:ext cx="1581683" cy="307777"/>
          </a:xfrm>
          <a:prstGeom prst="rect">
            <a:avLst/>
          </a:prstGeom>
          <a:noFill/>
        </p:spPr>
        <p:txBody>
          <a:bodyPr wrap="none" rtlCol="0">
            <a:spAutoFit/>
          </a:bodyPr>
          <a:lstStyle/>
          <a:p>
            <a:r>
              <a:rPr lang="en-US" dirty="0" smtClean="0"/>
              <a:t>Non-synonymous</a:t>
            </a:r>
            <a:endParaRPr lang="en-US" dirty="0"/>
          </a:p>
        </p:txBody>
      </p:sp>
      <p:sp>
        <p:nvSpPr>
          <p:cNvPr id="28" name="TextBox 27"/>
          <p:cNvSpPr txBox="1"/>
          <p:nvPr/>
        </p:nvSpPr>
        <p:spPr>
          <a:xfrm>
            <a:off x="7478483" y="6215966"/>
            <a:ext cx="1222523" cy="307777"/>
          </a:xfrm>
          <a:prstGeom prst="rect">
            <a:avLst/>
          </a:prstGeom>
          <a:noFill/>
        </p:spPr>
        <p:txBody>
          <a:bodyPr wrap="none" rtlCol="0">
            <a:spAutoFit/>
          </a:bodyPr>
          <a:lstStyle/>
          <a:p>
            <a:r>
              <a:rPr lang="en-US" dirty="0"/>
              <a:t>S</a:t>
            </a:r>
            <a:r>
              <a:rPr lang="en-US" dirty="0" smtClean="0"/>
              <a:t>ynonymous</a:t>
            </a:r>
            <a:endParaRPr lang="en-US" dirty="0"/>
          </a:p>
        </p:txBody>
      </p:sp>
      <p:sp>
        <p:nvSpPr>
          <p:cNvPr id="34" name="Rounded Rectangle 33"/>
          <p:cNvSpPr/>
          <p:nvPr/>
        </p:nvSpPr>
        <p:spPr>
          <a:xfrm>
            <a:off x="1142991" y="2776373"/>
            <a:ext cx="5243286" cy="870341"/>
          </a:xfrm>
          <a:prstGeom prst="round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4281706" y="3047998"/>
            <a:ext cx="1761570" cy="307777"/>
          </a:xfrm>
          <a:prstGeom prst="rect">
            <a:avLst/>
          </a:prstGeom>
          <a:noFill/>
        </p:spPr>
        <p:txBody>
          <a:bodyPr wrap="none" rtlCol="0">
            <a:spAutoFit/>
          </a:bodyPr>
          <a:lstStyle/>
          <a:p>
            <a:r>
              <a:rPr lang="en-US" dirty="0" smtClean="0"/>
              <a:t>Ancestral sequence</a:t>
            </a:r>
            <a:endParaRPr lang="en-US" dirty="0"/>
          </a:p>
        </p:txBody>
      </p:sp>
      <p:sp>
        <p:nvSpPr>
          <p:cNvPr id="39" name="Oval 38"/>
          <p:cNvSpPr/>
          <p:nvPr/>
        </p:nvSpPr>
        <p:spPr>
          <a:xfrm>
            <a:off x="4162151" y="6228336"/>
            <a:ext cx="435431" cy="36560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659338" y="3933266"/>
            <a:ext cx="435431" cy="3656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1660425" y="5038800"/>
            <a:ext cx="435431" cy="36560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p:cNvSpPr txBox="1"/>
          <p:nvPr/>
        </p:nvSpPr>
        <p:spPr>
          <a:xfrm>
            <a:off x="1197420" y="2812659"/>
            <a:ext cx="3719286" cy="3046988"/>
          </a:xfrm>
          <a:prstGeom prst="rect">
            <a:avLst/>
          </a:prstGeom>
          <a:noFill/>
        </p:spPr>
        <p:txBody>
          <a:bodyPr wrap="square" rtlCol="0">
            <a:spAutoFit/>
          </a:bodyPr>
          <a:lstStyle/>
          <a:p>
            <a:r>
              <a:rPr lang="en-US" sz="2400" dirty="0" smtClean="0"/>
              <a:t>ATC      CAA   </a:t>
            </a:r>
            <a:r>
              <a:rPr lang="is-IS" sz="2400" dirty="0" smtClean="0"/>
              <a:t>…</a:t>
            </a:r>
            <a:endParaRPr lang="en-US" sz="2400" dirty="0" smtClean="0"/>
          </a:p>
          <a:p>
            <a:r>
              <a:rPr lang="en-US" sz="2400" dirty="0" smtClean="0"/>
              <a:t>I            Q</a:t>
            </a:r>
          </a:p>
          <a:p>
            <a:endParaRPr lang="en-US" sz="2400" dirty="0" smtClean="0"/>
          </a:p>
          <a:p>
            <a:r>
              <a:rPr lang="en-US" sz="2400" dirty="0" smtClean="0"/>
              <a:t>ATA      GAA   </a:t>
            </a:r>
            <a:r>
              <a:rPr lang="is-IS" sz="2400" dirty="0" smtClean="0"/>
              <a:t>…</a:t>
            </a:r>
            <a:endParaRPr lang="en-US" sz="2400" dirty="0" smtClean="0"/>
          </a:p>
          <a:p>
            <a:r>
              <a:rPr lang="en-US" sz="2400" dirty="0" smtClean="0"/>
              <a:t>I            K</a:t>
            </a:r>
          </a:p>
          <a:p>
            <a:endParaRPr lang="en-US" sz="2400" dirty="0" smtClean="0"/>
          </a:p>
          <a:p>
            <a:r>
              <a:rPr lang="en-US" sz="2400" dirty="0" smtClean="0"/>
              <a:t>ATG     CAG   </a:t>
            </a:r>
            <a:r>
              <a:rPr lang="is-IS" sz="2400" dirty="0" smtClean="0"/>
              <a:t>…</a:t>
            </a:r>
            <a:endParaRPr lang="en-US" sz="2400" dirty="0" smtClean="0"/>
          </a:p>
          <a:p>
            <a:r>
              <a:rPr lang="en-US" sz="2400" dirty="0" smtClean="0"/>
              <a:t>M          Q</a:t>
            </a:r>
            <a:endParaRPr lang="en-US" sz="2400" dirty="0"/>
          </a:p>
        </p:txBody>
      </p:sp>
      <p:sp>
        <p:nvSpPr>
          <p:cNvPr id="43" name="Rounded Rectangle 42"/>
          <p:cNvSpPr/>
          <p:nvPr/>
        </p:nvSpPr>
        <p:spPr>
          <a:xfrm>
            <a:off x="1142991" y="3882839"/>
            <a:ext cx="5243286" cy="870341"/>
          </a:xfrm>
          <a:prstGeom prst="round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ounded Rectangle 43"/>
          <p:cNvSpPr/>
          <p:nvPr/>
        </p:nvSpPr>
        <p:spPr>
          <a:xfrm>
            <a:off x="1142991" y="5038800"/>
            <a:ext cx="5243286" cy="870341"/>
          </a:xfrm>
          <a:prstGeom prst="round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p:cNvSpPr txBox="1"/>
          <p:nvPr/>
        </p:nvSpPr>
        <p:spPr>
          <a:xfrm>
            <a:off x="4281706" y="4082805"/>
            <a:ext cx="973118" cy="307777"/>
          </a:xfrm>
          <a:prstGeom prst="rect">
            <a:avLst/>
          </a:prstGeom>
          <a:noFill/>
        </p:spPr>
        <p:txBody>
          <a:bodyPr wrap="none" rtlCol="0">
            <a:spAutoFit/>
          </a:bodyPr>
          <a:lstStyle/>
          <a:p>
            <a:r>
              <a:rPr lang="en-US" dirty="0" smtClean="0"/>
              <a:t>Species 1</a:t>
            </a:r>
            <a:endParaRPr lang="en-US" dirty="0"/>
          </a:p>
        </p:txBody>
      </p:sp>
      <p:sp>
        <p:nvSpPr>
          <p:cNvPr id="46" name="TextBox 45"/>
          <p:cNvSpPr txBox="1"/>
          <p:nvPr/>
        </p:nvSpPr>
        <p:spPr>
          <a:xfrm>
            <a:off x="4281706" y="5331104"/>
            <a:ext cx="973118" cy="307777"/>
          </a:xfrm>
          <a:prstGeom prst="rect">
            <a:avLst/>
          </a:prstGeom>
          <a:noFill/>
        </p:spPr>
        <p:txBody>
          <a:bodyPr wrap="none" rtlCol="0">
            <a:spAutoFit/>
          </a:bodyPr>
          <a:lstStyle/>
          <a:p>
            <a:r>
              <a:rPr lang="en-US" dirty="0" smtClean="0"/>
              <a:t>Species 2</a:t>
            </a:r>
            <a:endParaRPr lang="en-US" dirty="0"/>
          </a:p>
        </p:txBody>
      </p:sp>
      <p:pic>
        <p:nvPicPr>
          <p:cNvPr id="47" name="Picture 46" descr="panda-cu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2773" y="2794516"/>
            <a:ext cx="1183182" cy="844547"/>
          </a:xfrm>
          <a:prstGeom prst="rect">
            <a:avLst/>
          </a:prstGeom>
        </p:spPr>
      </p:pic>
      <p:pic>
        <p:nvPicPr>
          <p:cNvPr id="48" name="Picture 47" descr="polar-cub1.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2772" y="5070319"/>
            <a:ext cx="1183183" cy="789328"/>
          </a:xfrm>
          <a:prstGeom prst="rect">
            <a:avLst/>
          </a:prstGeom>
        </p:spPr>
      </p:pic>
      <p:pic>
        <p:nvPicPr>
          <p:cNvPr id="49" name="Picture 48" descr="brown-cub.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2772" y="3986742"/>
            <a:ext cx="1078180" cy="780575"/>
          </a:xfrm>
          <a:prstGeom prst="rect">
            <a:avLst/>
          </a:prstGeom>
        </p:spPr>
      </p:pic>
    </p:spTree>
    <p:extLst>
      <p:ext uri="{BB962C8B-B14F-4D97-AF65-F5344CB8AC3E}">
        <p14:creationId xmlns:p14="http://schemas.microsoft.com/office/powerpoint/2010/main" val="408188498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err="1" smtClean="0">
                <a:solidFill>
                  <a:schemeClr val="dk1"/>
                </a:solidFill>
                <a:latin typeface="Arial"/>
                <a:ea typeface="Arial"/>
                <a:cs typeface="Arial"/>
                <a:sym typeface="Arial"/>
                <a:rtl val="0"/>
              </a:rPr>
              <a:t>dN</a:t>
            </a:r>
            <a:r>
              <a:rPr lang="en-US" sz="3600" b="1" i="0" u="none" strike="noStrike" cap="none" baseline="0" dirty="0" smtClean="0">
                <a:solidFill>
                  <a:schemeClr val="dk1"/>
                </a:solidFill>
                <a:latin typeface="Arial"/>
                <a:ea typeface="Arial"/>
                <a:cs typeface="Arial"/>
                <a:sym typeface="Arial"/>
                <a:rtl val="0"/>
              </a:rPr>
              <a:t>/ds</a:t>
            </a:r>
            <a:endParaRPr lang="en-US" sz="3600" b="1" i="0" u="none" strike="noStrike" cap="none" baseline="0" dirty="0">
              <a:solidFill>
                <a:schemeClr val="dk1"/>
              </a:solidFill>
              <a:latin typeface="Arial"/>
              <a:ea typeface="Arial"/>
              <a:cs typeface="Arial"/>
              <a:sym typeface="Arial"/>
              <a:rtl val="0"/>
            </a:endParaRPr>
          </a:p>
        </p:txBody>
      </p:sp>
      <p:sp>
        <p:nvSpPr>
          <p:cNvPr id="87" name="Shape 87"/>
          <p:cNvSpPr txBox="1">
            <a:spLocks noGrp="1"/>
          </p:cNvSpPr>
          <p:nvPr>
            <p:ph type="body" idx="1"/>
          </p:nvPr>
        </p:nvSpPr>
        <p:spPr>
          <a:xfrm>
            <a:off x="457200" y="1497086"/>
            <a:ext cx="8229600" cy="4526100"/>
          </a:xfrm>
          <a:prstGeom prst="rect">
            <a:avLst/>
          </a:prstGeom>
          <a:noFill/>
          <a:ln>
            <a:noFill/>
          </a:ln>
        </p:spPr>
        <p:txBody>
          <a:bodyPr lIns="91425" tIns="91425" rIns="91425" bIns="91425" anchor="t" anchorCtr="0">
            <a:noAutofit/>
          </a:bodyPr>
          <a:lstStyle/>
          <a:p>
            <a:pPr marL="203200" lvl="0" indent="0">
              <a:spcBef>
                <a:spcPts val="0"/>
              </a:spcBef>
              <a:buSzPct val="25000"/>
              <a:buNone/>
            </a:pPr>
            <a:r>
              <a:rPr lang="en-US" sz="2000" dirty="0">
                <a:solidFill>
                  <a:schemeClr val="dk1"/>
                </a:solidFill>
              </a:rPr>
              <a:t>Comparison between rate of </a:t>
            </a:r>
            <a:r>
              <a:rPr lang="en-US" sz="2000" b="1" dirty="0" err="1">
                <a:solidFill>
                  <a:schemeClr val="dk1"/>
                </a:solidFill>
              </a:rPr>
              <a:t>nonsynonymous</a:t>
            </a:r>
            <a:r>
              <a:rPr lang="en-US" sz="2000" dirty="0">
                <a:solidFill>
                  <a:schemeClr val="dk1"/>
                </a:solidFill>
              </a:rPr>
              <a:t> substitutions and rate of </a:t>
            </a:r>
            <a:r>
              <a:rPr lang="en-US" sz="2000" b="1" dirty="0">
                <a:solidFill>
                  <a:schemeClr val="dk1"/>
                </a:solidFill>
              </a:rPr>
              <a:t>synonymous</a:t>
            </a:r>
            <a:r>
              <a:rPr lang="en-US" sz="2000" dirty="0">
                <a:solidFill>
                  <a:schemeClr val="dk1"/>
                </a:solidFill>
              </a:rPr>
              <a:t> substitutions (also called </a:t>
            </a:r>
            <a:r>
              <a:rPr lang="en-US" sz="2000" dirty="0" err="1">
                <a:solidFill>
                  <a:schemeClr val="dk1"/>
                </a:solidFill>
              </a:rPr>
              <a:t>K</a:t>
            </a:r>
            <a:r>
              <a:rPr lang="en-US" sz="2000" baseline="-25000" dirty="0" err="1">
                <a:solidFill>
                  <a:schemeClr val="dk1"/>
                </a:solidFill>
              </a:rPr>
              <a:t>a</a:t>
            </a:r>
            <a:r>
              <a:rPr lang="en-US" sz="2000" dirty="0">
                <a:solidFill>
                  <a:schemeClr val="dk1"/>
                </a:solidFill>
              </a:rPr>
              <a:t>/K</a:t>
            </a:r>
            <a:r>
              <a:rPr lang="en-US" sz="2000" baseline="-25000" dirty="0">
                <a:solidFill>
                  <a:schemeClr val="dk1"/>
                </a:solidFill>
              </a:rPr>
              <a:t>s</a:t>
            </a:r>
            <a:r>
              <a:rPr lang="en-US" sz="2000" dirty="0">
                <a:solidFill>
                  <a:schemeClr val="dk1"/>
                </a:solidFill>
              </a:rPr>
              <a:t> or </a:t>
            </a:r>
            <a:r>
              <a:rPr lang="en-US" sz="2000" dirty="0" err="1">
                <a:solidFill>
                  <a:schemeClr val="dk1"/>
                </a:solidFill>
              </a:rPr>
              <a:t>ω</a:t>
            </a:r>
            <a:r>
              <a:rPr lang="en-US" sz="2000" dirty="0">
                <a:solidFill>
                  <a:schemeClr val="dk1"/>
                </a:solidFill>
              </a:rPr>
              <a:t>)</a:t>
            </a:r>
          </a:p>
        </p:txBody>
      </p:sp>
      <p:cxnSp>
        <p:nvCxnSpPr>
          <p:cNvPr id="4" name="Straight Connector 3"/>
          <p:cNvCxnSpPr/>
          <p:nvPr/>
        </p:nvCxnSpPr>
        <p:spPr>
          <a:xfrm flipV="1">
            <a:off x="1723568" y="4535724"/>
            <a:ext cx="1777994" cy="774702"/>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997855" y="5152578"/>
            <a:ext cx="2503707" cy="522522"/>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2793991" y="4699009"/>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p:cNvSpPr/>
          <p:nvPr/>
        </p:nvSpPr>
        <p:spPr>
          <a:xfrm>
            <a:off x="2255146" y="4933986"/>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2744994" y="5430171"/>
            <a:ext cx="199572" cy="16328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descr="panda-cu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4813" y="2881319"/>
            <a:ext cx="1451421" cy="1036014"/>
          </a:xfrm>
          <a:prstGeom prst="rect">
            <a:avLst/>
          </a:prstGeom>
        </p:spPr>
      </p:pic>
      <p:sp>
        <p:nvSpPr>
          <p:cNvPr id="31" name="Oval 30"/>
          <p:cNvSpPr/>
          <p:nvPr/>
        </p:nvSpPr>
        <p:spPr>
          <a:xfrm>
            <a:off x="5826037" y="3442416"/>
            <a:ext cx="435431" cy="3656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826037" y="2808677"/>
            <a:ext cx="435431" cy="36560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descr="polar-cub1.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4813" y="5157122"/>
            <a:ext cx="1451421" cy="968276"/>
          </a:xfrm>
          <a:prstGeom prst="rect">
            <a:avLst/>
          </a:prstGeom>
        </p:spPr>
      </p:pic>
      <p:sp>
        <p:nvSpPr>
          <p:cNvPr id="27" name="Oval 26"/>
          <p:cNvSpPr/>
          <p:nvPr/>
        </p:nvSpPr>
        <p:spPr>
          <a:xfrm>
            <a:off x="2153531" y="5346712"/>
            <a:ext cx="199572" cy="163286"/>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405518" y="2827814"/>
            <a:ext cx="1581683" cy="307777"/>
          </a:xfrm>
          <a:prstGeom prst="rect">
            <a:avLst/>
          </a:prstGeom>
          <a:noFill/>
        </p:spPr>
        <p:txBody>
          <a:bodyPr wrap="none" rtlCol="0">
            <a:spAutoFit/>
          </a:bodyPr>
          <a:lstStyle/>
          <a:p>
            <a:r>
              <a:rPr lang="en-US" dirty="0" smtClean="0"/>
              <a:t>Non-synonymous</a:t>
            </a:r>
            <a:endParaRPr lang="en-US" dirty="0"/>
          </a:p>
        </p:txBody>
      </p:sp>
      <p:sp>
        <p:nvSpPr>
          <p:cNvPr id="28" name="TextBox 27"/>
          <p:cNvSpPr txBox="1"/>
          <p:nvPr/>
        </p:nvSpPr>
        <p:spPr>
          <a:xfrm>
            <a:off x="6503489" y="3442416"/>
            <a:ext cx="1222523" cy="307777"/>
          </a:xfrm>
          <a:prstGeom prst="rect">
            <a:avLst/>
          </a:prstGeom>
          <a:noFill/>
        </p:spPr>
        <p:txBody>
          <a:bodyPr wrap="none" rtlCol="0">
            <a:spAutoFit/>
          </a:bodyPr>
          <a:lstStyle/>
          <a:p>
            <a:r>
              <a:rPr lang="en-US" dirty="0"/>
              <a:t>S</a:t>
            </a:r>
            <a:r>
              <a:rPr lang="en-US" dirty="0" smtClean="0"/>
              <a:t>ynonymous</a:t>
            </a:r>
            <a:endParaRPr lang="en-US" dirty="0"/>
          </a:p>
        </p:txBody>
      </p:sp>
      <p:pic>
        <p:nvPicPr>
          <p:cNvPr id="29" name="Picture 28" descr="brown-cub.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84813" y="4073545"/>
            <a:ext cx="1322614" cy="957539"/>
          </a:xfrm>
          <a:prstGeom prst="rect">
            <a:avLst/>
          </a:prstGeom>
        </p:spPr>
      </p:pic>
      <p:cxnSp>
        <p:nvCxnSpPr>
          <p:cNvPr id="30" name="Straight Connector 29"/>
          <p:cNvCxnSpPr/>
          <p:nvPr/>
        </p:nvCxnSpPr>
        <p:spPr>
          <a:xfrm flipV="1">
            <a:off x="997855" y="3356429"/>
            <a:ext cx="2503707" cy="1800693"/>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5826037" y="4294763"/>
            <a:ext cx="2579828" cy="2031325"/>
          </a:xfrm>
          <a:prstGeom prst="rect">
            <a:avLst/>
          </a:prstGeom>
          <a:noFill/>
        </p:spPr>
        <p:txBody>
          <a:bodyPr wrap="none" rtlCol="0">
            <a:spAutoFit/>
          </a:bodyPr>
          <a:lstStyle/>
          <a:p>
            <a:endParaRPr lang="en-US" dirty="0" smtClean="0">
              <a:solidFill>
                <a:schemeClr val="dk1"/>
              </a:solidFill>
            </a:endParaRPr>
          </a:p>
          <a:p>
            <a:r>
              <a:rPr lang="en-US" b="1" dirty="0" smtClean="0">
                <a:solidFill>
                  <a:schemeClr val="dk1"/>
                </a:solidFill>
              </a:rPr>
              <a:t>Positive selection</a:t>
            </a:r>
          </a:p>
          <a:p>
            <a:r>
              <a:rPr lang="en-US" dirty="0" smtClean="0">
                <a:solidFill>
                  <a:schemeClr val="dk1"/>
                </a:solidFill>
              </a:rPr>
              <a:t>(novel proteins)</a:t>
            </a:r>
          </a:p>
          <a:p>
            <a:r>
              <a:rPr lang="en-US" dirty="0" err="1" smtClean="0">
                <a:solidFill>
                  <a:schemeClr val="dk1"/>
                </a:solidFill>
              </a:rPr>
              <a:t>K</a:t>
            </a:r>
            <a:r>
              <a:rPr lang="en-US" baseline="-25000" dirty="0" err="1" smtClean="0">
                <a:solidFill>
                  <a:schemeClr val="dk1"/>
                </a:solidFill>
              </a:rPr>
              <a:t>a</a:t>
            </a:r>
            <a:r>
              <a:rPr lang="en-US" dirty="0">
                <a:solidFill>
                  <a:schemeClr val="dk1"/>
                </a:solidFill>
              </a:rPr>
              <a:t>/</a:t>
            </a:r>
            <a:r>
              <a:rPr lang="en-US" dirty="0" smtClean="0">
                <a:solidFill>
                  <a:schemeClr val="dk1"/>
                </a:solidFill>
              </a:rPr>
              <a:t>K &gt; 1</a:t>
            </a:r>
          </a:p>
          <a:p>
            <a:endParaRPr lang="en-US" dirty="0">
              <a:solidFill>
                <a:schemeClr val="dk1"/>
              </a:solidFill>
            </a:endParaRPr>
          </a:p>
          <a:p>
            <a:r>
              <a:rPr lang="en-US" b="1" dirty="0" smtClean="0">
                <a:solidFill>
                  <a:schemeClr val="dk1"/>
                </a:solidFill>
              </a:rPr>
              <a:t>Negative selection </a:t>
            </a:r>
          </a:p>
          <a:p>
            <a:r>
              <a:rPr lang="en-US" dirty="0" smtClean="0">
                <a:solidFill>
                  <a:schemeClr val="dk1"/>
                </a:solidFill>
              </a:rPr>
              <a:t>(against deleterious mutations</a:t>
            </a:r>
          </a:p>
          <a:p>
            <a:r>
              <a:rPr lang="en-US" dirty="0" err="1">
                <a:solidFill>
                  <a:schemeClr val="dk1"/>
                </a:solidFill>
              </a:rPr>
              <a:t>K</a:t>
            </a:r>
            <a:r>
              <a:rPr lang="en-US" baseline="-25000" dirty="0" err="1">
                <a:solidFill>
                  <a:schemeClr val="dk1"/>
                </a:solidFill>
              </a:rPr>
              <a:t>a</a:t>
            </a:r>
            <a:r>
              <a:rPr lang="en-US" dirty="0">
                <a:solidFill>
                  <a:schemeClr val="dk1"/>
                </a:solidFill>
              </a:rPr>
              <a:t>/K &lt;</a:t>
            </a:r>
            <a:r>
              <a:rPr lang="en-US" dirty="0" smtClean="0">
                <a:solidFill>
                  <a:schemeClr val="dk1"/>
                </a:solidFill>
              </a:rPr>
              <a:t>1</a:t>
            </a:r>
            <a:endParaRPr lang="en-US" dirty="0">
              <a:solidFill>
                <a:schemeClr val="dk1"/>
              </a:solidFill>
            </a:endParaRPr>
          </a:p>
          <a:p>
            <a:endParaRPr lang="en-US" dirty="0"/>
          </a:p>
        </p:txBody>
      </p:sp>
    </p:spTree>
    <p:extLst>
      <p:ext uri="{BB962C8B-B14F-4D97-AF65-F5344CB8AC3E}">
        <p14:creationId xmlns:p14="http://schemas.microsoft.com/office/powerpoint/2010/main" val="272431780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0" y="274637"/>
            <a:ext cx="91440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smtClean="0">
                <a:solidFill>
                  <a:schemeClr val="dk1"/>
                </a:solidFill>
                <a:latin typeface="Arial"/>
                <a:ea typeface="Arial"/>
                <a:cs typeface="Arial"/>
                <a:sym typeface="Arial"/>
                <a:rtl val="0"/>
              </a:rPr>
              <a:t>Coding polymorphisms and divergence</a:t>
            </a:r>
            <a:endParaRPr lang="en-US" sz="3600" b="1" i="0" u="none" strike="noStrike" cap="none" baseline="0" dirty="0">
              <a:solidFill>
                <a:schemeClr val="dk1"/>
              </a:solidFill>
              <a:latin typeface="Arial"/>
              <a:ea typeface="Arial"/>
              <a:cs typeface="Arial"/>
              <a:sym typeface="Arial"/>
              <a:rtl val="0"/>
            </a:endParaRPr>
          </a:p>
        </p:txBody>
      </p:sp>
      <p:sp>
        <p:nvSpPr>
          <p:cNvPr id="87" name="Shape 87"/>
          <p:cNvSpPr txBox="1">
            <a:spLocks noGrp="1"/>
          </p:cNvSpPr>
          <p:nvPr>
            <p:ph type="body" idx="1"/>
          </p:nvPr>
        </p:nvSpPr>
        <p:spPr>
          <a:xfrm>
            <a:off x="457200" y="1438179"/>
            <a:ext cx="8229600" cy="912594"/>
          </a:xfrm>
          <a:prstGeom prst="rect">
            <a:avLst/>
          </a:prstGeom>
          <a:noFill/>
          <a:ln>
            <a:noFill/>
          </a:ln>
        </p:spPr>
        <p:txBody>
          <a:bodyPr lIns="91425" tIns="91425" rIns="91425" bIns="91425" anchor="t" anchorCtr="0">
            <a:noAutofit/>
          </a:bodyPr>
          <a:lstStyle/>
          <a:p>
            <a:pPr lvl="0" indent="0">
              <a:spcBef>
                <a:spcPts val="0"/>
              </a:spcBef>
              <a:buSzPct val="25000"/>
              <a:buNone/>
            </a:pPr>
            <a:r>
              <a:rPr lang="en-US" sz="2000" dirty="0" smtClean="0">
                <a:solidFill>
                  <a:schemeClr val="dk1"/>
                </a:solidFill>
              </a:rPr>
              <a:t>Compare the amount </a:t>
            </a:r>
            <a:r>
              <a:rPr lang="en-US" sz="2000" dirty="0">
                <a:solidFill>
                  <a:schemeClr val="dk1"/>
                </a:solidFill>
              </a:rPr>
              <a:t>of variation within a species to the divergence between species at </a:t>
            </a:r>
            <a:r>
              <a:rPr lang="en-US" sz="2000" dirty="0" smtClean="0">
                <a:solidFill>
                  <a:schemeClr val="dk1"/>
                </a:solidFill>
              </a:rPr>
              <a:t>non-synonymous and synonymous variants.</a:t>
            </a:r>
            <a:endParaRPr lang="en-US" sz="2000" dirty="0">
              <a:solidFill>
                <a:schemeClr val="dk1"/>
              </a:solidFill>
            </a:endParaRPr>
          </a:p>
        </p:txBody>
      </p:sp>
      <p:sp>
        <p:nvSpPr>
          <p:cNvPr id="31" name="Oval 30"/>
          <p:cNvSpPr/>
          <p:nvPr/>
        </p:nvSpPr>
        <p:spPr>
          <a:xfrm>
            <a:off x="5826037" y="3613038"/>
            <a:ext cx="435431" cy="365607"/>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826037" y="2979299"/>
            <a:ext cx="435431" cy="36560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405518" y="2998436"/>
            <a:ext cx="1581683" cy="307777"/>
          </a:xfrm>
          <a:prstGeom prst="rect">
            <a:avLst/>
          </a:prstGeom>
          <a:noFill/>
        </p:spPr>
        <p:txBody>
          <a:bodyPr wrap="none" rtlCol="0">
            <a:spAutoFit/>
          </a:bodyPr>
          <a:lstStyle/>
          <a:p>
            <a:r>
              <a:rPr lang="en-US" dirty="0" smtClean="0"/>
              <a:t>Non-synonymous</a:t>
            </a:r>
            <a:endParaRPr lang="en-US" dirty="0"/>
          </a:p>
        </p:txBody>
      </p:sp>
      <p:sp>
        <p:nvSpPr>
          <p:cNvPr id="28" name="TextBox 27"/>
          <p:cNvSpPr txBox="1"/>
          <p:nvPr/>
        </p:nvSpPr>
        <p:spPr>
          <a:xfrm>
            <a:off x="6503489" y="3613038"/>
            <a:ext cx="1222523" cy="307777"/>
          </a:xfrm>
          <a:prstGeom prst="rect">
            <a:avLst/>
          </a:prstGeom>
          <a:noFill/>
        </p:spPr>
        <p:txBody>
          <a:bodyPr wrap="none" rtlCol="0">
            <a:spAutoFit/>
          </a:bodyPr>
          <a:lstStyle/>
          <a:p>
            <a:r>
              <a:rPr lang="en-US" dirty="0"/>
              <a:t>S</a:t>
            </a:r>
            <a:r>
              <a:rPr lang="en-US" dirty="0" smtClean="0"/>
              <a:t>ynonymous</a:t>
            </a:r>
            <a:endParaRPr lang="en-US" dirty="0"/>
          </a:p>
        </p:txBody>
      </p:sp>
      <p:cxnSp>
        <p:nvCxnSpPr>
          <p:cNvPr id="19" name="Straight Connector 18"/>
          <p:cNvCxnSpPr/>
          <p:nvPr/>
        </p:nvCxnSpPr>
        <p:spPr>
          <a:xfrm flipV="1">
            <a:off x="1021870" y="3076746"/>
            <a:ext cx="2703285" cy="18143"/>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1021870" y="4136287"/>
            <a:ext cx="2104571" cy="2"/>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126441" y="3693602"/>
            <a:ext cx="0" cy="925285"/>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126441" y="3693602"/>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126441" y="4136287"/>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126441" y="4597114"/>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1021870" y="3094889"/>
            <a:ext cx="7257" cy="1041400"/>
          </a:xfrm>
          <a:prstGeom prst="line">
            <a:avLst/>
          </a:prstGeom>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2328155" y="2986032"/>
            <a:ext cx="199572" cy="163286"/>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645977" y="3011431"/>
            <a:ext cx="199572" cy="163286"/>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1997950" y="4052838"/>
            <a:ext cx="199572" cy="163286"/>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3311502" y="4513669"/>
            <a:ext cx="199572" cy="163286"/>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3318758" y="3613775"/>
            <a:ext cx="199572" cy="163286"/>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descr="polar-cub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347" y="3777061"/>
            <a:ext cx="1268185" cy="921195"/>
          </a:xfrm>
          <a:prstGeom prst="rect">
            <a:avLst/>
          </a:prstGeom>
        </p:spPr>
      </p:pic>
      <p:pic>
        <p:nvPicPr>
          <p:cNvPr id="40" name="Picture 39" descr="panda-cu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7347" y="2808116"/>
            <a:ext cx="1015993" cy="725209"/>
          </a:xfrm>
          <a:prstGeom prst="rect">
            <a:avLst/>
          </a:prstGeom>
        </p:spPr>
      </p:pic>
      <p:sp>
        <p:nvSpPr>
          <p:cNvPr id="41" name="Oval 40"/>
          <p:cNvSpPr/>
          <p:nvPr/>
        </p:nvSpPr>
        <p:spPr>
          <a:xfrm>
            <a:off x="2444269" y="4045582"/>
            <a:ext cx="199572" cy="163286"/>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1508089" y="4052838"/>
            <a:ext cx="199572" cy="163286"/>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2850671" y="4052838"/>
            <a:ext cx="199572" cy="163286"/>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2842101" y="5804930"/>
            <a:ext cx="1411790" cy="307777"/>
          </a:xfrm>
          <a:prstGeom prst="rect">
            <a:avLst/>
          </a:prstGeom>
          <a:noFill/>
        </p:spPr>
        <p:txBody>
          <a:bodyPr wrap="none" rtlCol="0">
            <a:spAutoFit/>
          </a:bodyPr>
          <a:lstStyle/>
          <a:p>
            <a:r>
              <a:rPr lang="en-US" dirty="0" smtClean="0"/>
              <a:t>Polymorphisms</a:t>
            </a:r>
            <a:endParaRPr lang="en-US" dirty="0"/>
          </a:p>
        </p:txBody>
      </p:sp>
      <p:sp>
        <p:nvSpPr>
          <p:cNvPr id="47" name="TextBox 46"/>
          <p:cNvSpPr txBox="1"/>
          <p:nvPr/>
        </p:nvSpPr>
        <p:spPr>
          <a:xfrm>
            <a:off x="1508089" y="5570016"/>
            <a:ext cx="1212617" cy="307777"/>
          </a:xfrm>
          <a:prstGeom prst="rect">
            <a:avLst/>
          </a:prstGeom>
          <a:noFill/>
        </p:spPr>
        <p:txBody>
          <a:bodyPr wrap="none" rtlCol="0">
            <a:spAutoFit/>
          </a:bodyPr>
          <a:lstStyle/>
          <a:p>
            <a:r>
              <a:rPr lang="en-US" dirty="0" smtClean="0"/>
              <a:t>Substitutions</a:t>
            </a:r>
            <a:endParaRPr lang="en-US" dirty="0"/>
          </a:p>
        </p:txBody>
      </p:sp>
      <p:sp>
        <p:nvSpPr>
          <p:cNvPr id="3" name="Rounded Rectangle 2"/>
          <p:cNvSpPr/>
          <p:nvPr/>
        </p:nvSpPr>
        <p:spPr>
          <a:xfrm>
            <a:off x="739292" y="2521395"/>
            <a:ext cx="7506658" cy="2312857"/>
          </a:xfrm>
          <a:prstGeom prst="round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2114398" y="4474050"/>
            <a:ext cx="0" cy="9443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3424548" y="4783530"/>
            <a:ext cx="0" cy="9950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816342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0" y="9227"/>
            <a:ext cx="9144000" cy="1143000"/>
          </a:xfrm>
          <a:prstGeom prst="rect">
            <a:avLst/>
          </a:prstGeom>
          <a:noFill/>
          <a:ln>
            <a:noFill/>
          </a:ln>
        </p:spPr>
        <p:txBody>
          <a:bodyPr lIns="91425" tIns="91425" rIns="91425" bIns="91425" anchor="ctr" anchorCtr="0">
            <a:noAutofit/>
          </a:bodyPr>
          <a:lstStyle/>
          <a:p>
            <a:pPr lvl="0">
              <a:buSzPct val="25000"/>
            </a:pPr>
            <a:r>
              <a:rPr lang="en-US" sz="3600" b="1" dirty="0" smtClean="0">
                <a:solidFill>
                  <a:schemeClr val="dk1"/>
                </a:solidFill>
              </a:rPr>
              <a:t>MK </a:t>
            </a:r>
            <a:r>
              <a:rPr lang="en-US" sz="3600" b="1" dirty="0">
                <a:solidFill>
                  <a:schemeClr val="dk1"/>
                </a:solidFill>
              </a:rPr>
              <a:t>(McDonald–</a:t>
            </a:r>
            <a:r>
              <a:rPr lang="en-US" sz="3600" b="1" dirty="0" err="1">
                <a:solidFill>
                  <a:schemeClr val="dk1"/>
                </a:solidFill>
              </a:rPr>
              <a:t>Kreitman</a:t>
            </a:r>
            <a:r>
              <a:rPr lang="en-US" sz="3600" b="1" dirty="0" smtClean="0">
                <a:solidFill>
                  <a:schemeClr val="dk1"/>
                </a:solidFill>
              </a:rPr>
              <a:t>) </a:t>
            </a:r>
            <a:r>
              <a:rPr lang="en-US" sz="3600" b="1" i="0" u="none" strike="noStrike" cap="none" baseline="0" dirty="0" smtClean="0">
                <a:solidFill>
                  <a:schemeClr val="dk1"/>
                </a:solidFill>
                <a:sym typeface="Arial"/>
                <a:rtl val="0"/>
              </a:rPr>
              <a:t>test</a:t>
            </a:r>
            <a:endParaRPr lang="en-US" sz="3600" b="1" i="0" u="none" strike="noStrike" cap="none" baseline="0" dirty="0">
              <a:solidFill>
                <a:schemeClr val="dk1"/>
              </a:solidFill>
              <a:sym typeface="Arial"/>
              <a:rtl val="0"/>
            </a:endParaRPr>
          </a:p>
        </p:txBody>
      </p:sp>
      <p:grpSp>
        <p:nvGrpSpPr>
          <p:cNvPr id="64" name="Group 63"/>
          <p:cNvGrpSpPr>
            <a:grpSpLocks noChangeAspect="1"/>
          </p:cNvGrpSpPr>
          <p:nvPr/>
        </p:nvGrpSpPr>
        <p:grpSpPr>
          <a:xfrm>
            <a:off x="1543677" y="1176586"/>
            <a:ext cx="6547721" cy="2542783"/>
            <a:chOff x="560856" y="1085046"/>
            <a:chExt cx="7685094" cy="2984478"/>
          </a:xfrm>
        </p:grpSpPr>
        <p:sp>
          <p:nvSpPr>
            <p:cNvPr id="31" name="Oval 30"/>
            <p:cNvSpPr/>
            <p:nvPr/>
          </p:nvSpPr>
          <p:spPr>
            <a:xfrm>
              <a:off x="5826037" y="2176689"/>
              <a:ext cx="435431" cy="365607"/>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826037" y="1542950"/>
              <a:ext cx="435431" cy="36560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405518" y="1562087"/>
              <a:ext cx="1581683" cy="307777"/>
            </a:xfrm>
            <a:prstGeom prst="rect">
              <a:avLst/>
            </a:prstGeom>
            <a:noFill/>
          </p:spPr>
          <p:txBody>
            <a:bodyPr wrap="none" rtlCol="0">
              <a:spAutoFit/>
            </a:bodyPr>
            <a:lstStyle/>
            <a:p>
              <a:r>
                <a:rPr lang="en-US" dirty="0" smtClean="0"/>
                <a:t>Non-synonymous</a:t>
              </a:r>
              <a:endParaRPr lang="en-US" dirty="0"/>
            </a:p>
          </p:txBody>
        </p:sp>
        <p:sp>
          <p:nvSpPr>
            <p:cNvPr id="28" name="TextBox 27"/>
            <p:cNvSpPr txBox="1"/>
            <p:nvPr/>
          </p:nvSpPr>
          <p:spPr>
            <a:xfrm>
              <a:off x="6503489" y="2176689"/>
              <a:ext cx="1222523" cy="307777"/>
            </a:xfrm>
            <a:prstGeom prst="rect">
              <a:avLst/>
            </a:prstGeom>
            <a:noFill/>
          </p:spPr>
          <p:txBody>
            <a:bodyPr wrap="none" rtlCol="0">
              <a:spAutoFit/>
            </a:bodyPr>
            <a:lstStyle/>
            <a:p>
              <a:r>
                <a:rPr lang="en-US" dirty="0"/>
                <a:t>S</a:t>
              </a:r>
              <a:r>
                <a:rPr lang="en-US" dirty="0" smtClean="0"/>
                <a:t>ynonymous</a:t>
              </a:r>
              <a:endParaRPr lang="en-US" dirty="0"/>
            </a:p>
          </p:txBody>
        </p:sp>
        <p:cxnSp>
          <p:nvCxnSpPr>
            <p:cNvPr id="19" name="Straight Connector 18"/>
            <p:cNvCxnSpPr/>
            <p:nvPr/>
          </p:nvCxnSpPr>
          <p:spPr>
            <a:xfrm flipV="1">
              <a:off x="1021870" y="1640397"/>
              <a:ext cx="2703285" cy="18143"/>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1021870" y="2699938"/>
              <a:ext cx="2104571" cy="2"/>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126441" y="2257253"/>
              <a:ext cx="0" cy="925285"/>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126441" y="2257253"/>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126441" y="2699938"/>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126441" y="3160765"/>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1021870" y="1658540"/>
              <a:ext cx="7257" cy="1041400"/>
            </a:xfrm>
            <a:prstGeom prst="line">
              <a:avLst/>
            </a:prstGeom>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2328155" y="1549683"/>
              <a:ext cx="199572" cy="163286"/>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645977" y="1575082"/>
              <a:ext cx="199572" cy="163286"/>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1997950" y="2616489"/>
              <a:ext cx="199572" cy="163286"/>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3311502" y="3077320"/>
              <a:ext cx="199572" cy="163286"/>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3318758" y="2177426"/>
              <a:ext cx="199572" cy="163286"/>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descr="polar-cub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347" y="2340712"/>
              <a:ext cx="1268185" cy="921195"/>
            </a:xfrm>
            <a:prstGeom prst="rect">
              <a:avLst/>
            </a:prstGeom>
          </p:spPr>
        </p:pic>
        <p:pic>
          <p:nvPicPr>
            <p:cNvPr id="40" name="Picture 39" descr="panda-cu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7347" y="1371767"/>
              <a:ext cx="1015993" cy="725209"/>
            </a:xfrm>
            <a:prstGeom prst="rect">
              <a:avLst/>
            </a:prstGeom>
          </p:spPr>
        </p:pic>
        <p:sp>
          <p:nvSpPr>
            <p:cNvPr id="41" name="Oval 40"/>
            <p:cNvSpPr/>
            <p:nvPr/>
          </p:nvSpPr>
          <p:spPr>
            <a:xfrm>
              <a:off x="2444269" y="2609233"/>
              <a:ext cx="199572" cy="163286"/>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1508089" y="2616489"/>
              <a:ext cx="199572" cy="163286"/>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2850671" y="2616489"/>
              <a:ext cx="199572" cy="163286"/>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3752544" y="3701659"/>
              <a:ext cx="1411790" cy="307777"/>
            </a:xfrm>
            <a:prstGeom prst="rect">
              <a:avLst/>
            </a:prstGeom>
            <a:noFill/>
          </p:spPr>
          <p:txBody>
            <a:bodyPr wrap="none" rtlCol="0">
              <a:spAutoFit/>
            </a:bodyPr>
            <a:lstStyle/>
            <a:p>
              <a:r>
                <a:rPr lang="en-US" dirty="0" smtClean="0"/>
                <a:t>Polymorphisms</a:t>
              </a:r>
              <a:endParaRPr lang="en-US" dirty="0"/>
            </a:p>
          </p:txBody>
        </p:sp>
        <p:sp>
          <p:nvSpPr>
            <p:cNvPr id="47" name="TextBox 46"/>
            <p:cNvSpPr txBox="1"/>
            <p:nvPr/>
          </p:nvSpPr>
          <p:spPr>
            <a:xfrm>
              <a:off x="560856" y="3701659"/>
              <a:ext cx="1212617" cy="307777"/>
            </a:xfrm>
            <a:prstGeom prst="rect">
              <a:avLst/>
            </a:prstGeom>
            <a:noFill/>
          </p:spPr>
          <p:txBody>
            <a:bodyPr wrap="none" rtlCol="0">
              <a:spAutoFit/>
            </a:bodyPr>
            <a:lstStyle/>
            <a:p>
              <a:r>
                <a:rPr lang="en-US" dirty="0" smtClean="0"/>
                <a:t>Substitutions</a:t>
              </a:r>
              <a:endParaRPr lang="en-US" dirty="0"/>
            </a:p>
          </p:txBody>
        </p:sp>
        <p:sp>
          <p:nvSpPr>
            <p:cNvPr id="3" name="Rounded Rectangle 2"/>
            <p:cNvSpPr/>
            <p:nvPr/>
          </p:nvSpPr>
          <p:spPr>
            <a:xfrm>
              <a:off x="739292" y="1085046"/>
              <a:ext cx="7506658" cy="2312857"/>
            </a:xfrm>
            <a:prstGeom prst="round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2114398" y="2853413"/>
              <a:ext cx="0" cy="7485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3424548" y="3314557"/>
              <a:ext cx="0" cy="3871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Oval 43"/>
            <p:cNvSpPr/>
            <p:nvPr/>
          </p:nvSpPr>
          <p:spPr>
            <a:xfrm>
              <a:off x="1845549" y="3703917"/>
              <a:ext cx="435431" cy="365607"/>
            </a:xfrm>
            <a:prstGeom prst="ellips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3206832" y="3701659"/>
              <a:ext cx="435431" cy="365607"/>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0" name="Straight Connector 9"/>
          <p:cNvCxnSpPr/>
          <p:nvPr/>
        </p:nvCxnSpPr>
        <p:spPr>
          <a:xfrm>
            <a:off x="4518901" y="4378260"/>
            <a:ext cx="0" cy="2219069"/>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3012331" y="6578107"/>
            <a:ext cx="3048694" cy="19222"/>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6061025" y="4422530"/>
            <a:ext cx="0" cy="2219069"/>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3012331" y="4359038"/>
            <a:ext cx="0" cy="2219069"/>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012331" y="5555120"/>
            <a:ext cx="3048694" cy="19222"/>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039533" y="4379469"/>
            <a:ext cx="3048694" cy="19222"/>
          </a:xfrm>
          <a:prstGeom prst="line">
            <a:avLst/>
          </a:prstGeom>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2977746" y="4019062"/>
            <a:ext cx="1581683" cy="307777"/>
          </a:xfrm>
          <a:prstGeom prst="rect">
            <a:avLst/>
          </a:prstGeom>
          <a:noFill/>
        </p:spPr>
        <p:txBody>
          <a:bodyPr wrap="none" rtlCol="0">
            <a:spAutoFit/>
          </a:bodyPr>
          <a:lstStyle/>
          <a:p>
            <a:r>
              <a:rPr lang="en-US" dirty="0" smtClean="0"/>
              <a:t>Non-synonymous</a:t>
            </a:r>
            <a:endParaRPr lang="en-US" dirty="0"/>
          </a:p>
        </p:txBody>
      </p:sp>
      <p:sp>
        <p:nvSpPr>
          <p:cNvPr id="71" name="TextBox 70"/>
          <p:cNvSpPr txBox="1"/>
          <p:nvPr/>
        </p:nvSpPr>
        <p:spPr>
          <a:xfrm>
            <a:off x="4725970" y="3994387"/>
            <a:ext cx="1212441" cy="307777"/>
          </a:xfrm>
          <a:prstGeom prst="rect">
            <a:avLst/>
          </a:prstGeom>
          <a:noFill/>
        </p:spPr>
        <p:txBody>
          <a:bodyPr wrap="none" rtlCol="0">
            <a:spAutoFit/>
          </a:bodyPr>
          <a:lstStyle/>
          <a:p>
            <a:r>
              <a:rPr lang="en-US" dirty="0" smtClean="0"/>
              <a:t>Synonymous</a:t>
            </a:r>
            <a:endParaRPr lang="en-US" dirty="0"/>
          </a:p>
        </p:txBody>
      </p:sp>
      <p:sp>
        <p:nvSpPr>
          <p:cNvPr id="72" name="TextBox 71"/>
          <p:cNvSpPr txBox="1"/>
          <p:nvPr/>
        </p:nvSpPr>
        <p:spPr>
          <a:xfrm>
            <a:off x="1622390" y="4809399"/>
            <a:ext cx="1092780" cy="307777"/>
          </a:xfrm>
          <a:prstGeom prst="rect">
            <a:avLst/>
          </a:prstGeom>
          <a:noFill/>
        </p:spPr>
        <p:txBody>
          <a:bodyPr wrap="none" rtlCol="0">
            <a:spAutoFit/>
          </a:bodyPr>
          <a:lstStyle/>
          <a:p>
            <a:r>
              <a:rPr lang="en-US" dirty="0" smtClean="0"/>
              <a:t>Divergence</a:t>
            </a:r>
            <a:endParaRPr lang="en-US" dirty="0"/>
          </a:p>
        </p:txBody>
      </p:sp>
      <p:sp>
        <p:nvSpPr>
          <p:cNvPr id="73" name="TextBox 72"/>
          <p:cNvSpPr txBox="1"/>
          <p:nvPr/>
        </p:nvSpPr>
        <p:spPr>
          <a:xfrm>
            <a:off x="1428546" y="5815516"/>
            <a:ext cx="1411790" cy="307777"/>
          </a:xfrm>
          <a:prstGeom prst="rect">
            <a:avLst/>
          </a:prstGeom>
          <a:noFill/>
        </p:spPr>
        <p:txBody>
          <a:bodyPr wrap="none" rtlCol="0">
            <a:spAutoFit/>
          </a:bodyPr>
          <a:lstStyle/>
          <a:p>
            <a:r>
              <a:rPr lang="en-US" dirty="0" smtClean="0"/>
              <a:t>Polymorphisms</a:t>
            </a:r>
            <a:endParaRPr lang="en-US" dirty="0"/>
          </a:p>
        </p:txBody>
      </p:sp>
    </p:spTree>
    <p:extLst>
      <p:ext uri="{BB962C8B-B14F-4D97-AF65-F5344CB8AC3E}">
        <p14:creationId xmlns:p14="http://schemas.microsoft.com/office/powerpoint/2010/main" val="42718782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0" y="9227"/>
            <a:ext cx="9144000" cy="1143000"/>
          </a:xfrm>
          <a:prstGeom prst="rect">
            <a:avLst/>
          </a:prstGeom>
          <a:noFill/>
          <a:ln>
            <a:noFill/>
          </a:ln>
        </p:spPr>
        <p:txBody>
          <a:bodyPr lIns="91425" tIns="91425" rIns="91425" bIns="91425" anchor="ctr" anchorCtr="0">
            <a:noAutofit/>
          </a:bodyPr>
          <a:lstStyle/>
          <a:p>
            <a:pPr lvl="0">
              <a:buSzPct val="25000"/>
            </a:pPr>
            <a:r>
              <a:rPr lang="en-US" sz="3600" b="1" dirty="0" smtClean="0">
                <a:solidFill>
                  <a:schemeClr val="dk1"/>
                </a:solidFill>
              </a:rPr>
              <a:t>MK </a:t>
            </a:r>
            <a:r>
              <a:rPr lang="en-US" sz="3600" b="1" dirty="0">
                <a:solidFill>
                  <a:schemeClr val="dk1"/>
                </a:solidFill>
              </a:rPr>
              <a:t>(McDonald–</a:t>
            </a:r>
            <a:r>
              <a:rPr lang="en-US" sz="3600" b="1" dirty="0" err="1">
                <a:solidFill>
                  <a:schemeClr val="dk1"/>
                </a:solidFill>
              </a:rPr>
              <a:t>Kreitman</a:t>
            </a:r>
            <a:r>
              <a:rPr lang="en-US" sz="3600" b="1" dirty="0" smtClean="0">
                <a:solidFill>
                  <a:schemeClr val="dk1"/>
                </a:solidFill>
              </a:rPr>
              <a:t>) </a:t>
            </a:r>
            <a:r>
              <a:rPr lang="en-US" sz="3600" b="1" i="0" u="none" strike="noStrike" cap="none" baseline="0" dirty="0" smtClean="0">
                <a:solidFill>
                  <a:schemeClr val="dk1"/>
                </a:solidFill>
                <a:sym typeface="Arial"/>
                <a:rtl val="0"/>
              </a:rPr>
              <a:t>test</a:t>
            </a:r>
            <a:endParaRPr lang="en-US" sz="3600" b="1" i="0" u="none" strike="noStrike" cap="none" baseline="0" dirty="0">
              <a:solidFill>
                <a:schemeClr val="dk1"/>
              </a:solidFill>
              <a:sym typeface="Arial"/>
              <a:rtl val="0"/>
            </a:endParaRPr>
          </a:p>
        </p:txBody>
      </p:sp>
      <p:grpSp>
        <p:nvGrpSpPr>
          <p:cNvPr id="64" name="Group 63"/>
          <p:cNvGrpSpPr>
            <a:grpSpLocks noChangeAspect="1"/>
          </p:cNvGrpSpPr>
          <p:nvPr/>
        </p:nvGrpSpPr>
        <p:grpSpPr>
          <a:xfrm>
            <a:off x="1543677" y="1176586"/>
            <a:ext cx="6547721" cy="2542783"/>
            <a:chOff x="560856" y="1085046"/>
            <a:chExt cx="7685094" cy="2984478"/>
          </a:xfrm>
        </p:grpSpPr>
        <p:sp>
          <p:nvSpPr>
            <p:cNvPr id="31" name="Oval 30"/>
            <p:cNvSpPr/>
            <p:nvPr/>
          </p:nvSpPr>
          <p:spPr>
            <a:xfrm>
              <a:off x="5826037" y="2176689"/>
              <a:ext cx="435431" cy="365607"/>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826037" y="1542950"/>
              <a:ext cx="435431" cy="36560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405518" y="1562087"/>
              <a:ext cx="1581683" cy="307777"/>
            </a:xfrm>
            <a:prstGeom prst="rect">
              <a:avLst/>
            </a:prstGeom>
            <a:noFill/>
          </p:spPr>
          <p:txBody>
            <a:bodyPr wrap="none" rtlCol="0">
              <a:spAutoFit/>
            </a:bodyPr>
            <a:lstStyle/>
            <a:p>
              <a:r>
                <a:rPr lang="en-US" dirty="0" smtClean="0"/>
                <a:t>Non-synonymous</a:t>
              </a:r>
              <a:endParaRPr lang="en-US" dirty="0"/>
            </a:p>
          </p:txBody>
        </p:sp>
        <p:sp>
          <p:nvSpPr>
            <p:cNvPr id="28" name="TextBox 27"/>
            <p:cNvSpPr txBox="1"/>
            <p:nvPr/>
          </p:nvSpPr>
          <p:spPr>
            <a:xfrm>
              <a:off x="6503489" y="2176689"/>
              <a:ext cx="1222523" cy="307777"/>
            </a:xfrm>
            <a:prstGeom prst="rect">
              <a:avLst/>
            </a:prstGeom>
            <a:noFill/>
          </p:spPr>
          <p:txBody>
            <a:bodyPr wrap="none" rtlCol="0">
              <a:spAutoFit/>
            </a:bodyPr>
            <a:lstStyle/>
            <a:p>
              <a:r>
                <a:rPr lang="en-US" dirty="0"/>
                <a:t>S</a:t>
              </a:r>
              <a:r>
                <a:rPr lang="en-US" dirty="0" smtClean="0"/>
                <a:t>ynonymous</a:t>
              </a:r>
              <a:endParaRPr lang="en-US" dirty="0"/>
            </a:p>
          </p:txBody>
        </p:sp>
        <p:cxnSp>
          <p:nvCxnSpPr>
            <p:cNvPr id="19" name="Straight Connector 18"/>
            <p:cNvCxnSpPr/>
            <p:nvPr/>
          </p:nvCxnSpPr>
          <p:spPr>
            <a:xfrm flipV="1">
              <a:off x="1021870" y="1640397"/>
              <a:ext cx="2703285" cy="18143"/>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1021870" y="2699938"/>
              <a:ext cx="2104571" cy="2"/>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126441" y="2257253"/>
              <a:ext cx="0" cy="925285"/>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126441" y="2257253"/>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126441" y="2699938"/>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126441" y="3160765"/>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1021870" y="1658540"/>
              <a:ext cx="7257" cy="1041400"/>
            </a:xfrm>
            <a:prstGeom prst="line">
              <a:avLst/>
            </a:prstGeom>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2328155" y="1549683"/>
              <a:ext cx="199572" cy="163286"/>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645977" y="1575082"/>
              <a:ext cx="199572" cy="163286"/>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1997950" y="2616489"/>
              <a:ext cx="199572" cy="163286"/>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3311502" y="3077320"/>
              <a:ext cx="199572" cy="163286"/>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3318758" y="2177426"/>
              <a:ext cx="199572" cy="163286"/>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descr="polar-cub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347" y="2340712"/>
              <a:ext cx="1268185" cy="921195"/>
            </a:xfrm>
            <a:prstGeom prst="rect">
              <a:avLst/>
            </a:prstGeom>
          </p:spPr>
        </p:pic>
        <p:pic>
          <p:nvPicPr>
            <p:cNvPr id="40" name="Picture 39" descr="panda-cu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7347" y="1371767"/>
              <a:ext cx="1015993" cy="725209"/>
            </a:xfrm>
            <a:prstGeom prst="rect">
              <a:avLst/>
            </a:prstGeom>
          </p:spPr>
        </p:pic>
        <p:sp>
          <p:nvSpPr>
            <p:cNvPr id="41" name="Oval 40"/>
            <p:cNvSpPr/>
            <p:nvPr/>
          </p:nvSpPr>
          <p:spPr>
            <a:xfrm>
              <a:off x="2444269" y="2609233"/>
              <a:ext cx="199572" cy="163286"/>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1508089" y="2616489"/>
              <a:ext cx="199572" cy="163286"/>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2850671" y="2616489"/>
              <a:ext cx="199572" cy="163286"/>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3752544" y="3701659"/>
              <a:ext cx="1411790" cy="307777"/>
            </a:xfrm>
            <a:prstGeom prst="rect">
              <a:avLst/>
            </a:prstGeom>
            <a:noFill/>
          </p:spPr>
          <p:txBody>
            <a:bodyPr wrap="none" rtlCol="0">
              <a:spAutoFit/>
            </a:bodyPr>
            <a:lstStyle/>
            <a:p>
              <a:r>
                <a:rPr lang="en-US" dirty="0" smtClean="0"/>
                <a:t>Polymorphisms</a:t>
              </a:r>
              <a:endParaRPr lang="en-US" dirty="0"/>
            </a:p>
          </p:txBody>
        </p:sp>
        <p:sp>
          <p:nvSpPr>
            <p:cNvPr id="47" name="TextBox 46"/>
            <p:cNvSpPr txBox="1"/>
            <p:nvPr/>
          </p:nvSpPr>
          <p:spPr>
            <a:xfrm>
              <a:off x="560856" y="3701659"/>
              <a:ext cx="1212617" cy="307777"/>
            </a:xfrm>
            <a:prstGeom prst="rect">
              <a:avLst/>
            </a:prstGeom>
            <a:noFill/>
          </p:spPr>
          <p:txBody>
            <a:bodyPr wrap="none" rtlCol="0">
              <a:spAutoFit/>
            </a:bodyPr>
            <a:lstStyle/>
            <a:p>
              <a:r>
                <a:rPr lang="en-US" dirty="0" smtClean="0"/>
                <a:t>Substitutions</a:t>
              </a:r>
              <a:endParaRPr lang="en-US" dirty="0"/>
            </a:p>
          </p:txBody>
        </p:sp>
        <p:sp>
          <p:nvSpPr>
            <p:cNvPr id="3" name="Rounded Rectangle 2"/>
            <p:cNvSpPr/>
            <p:nvPr/>
          </p:nvSpPr>
          <p:spPr>
            <a:xfrm>
              <a:off x="739292" y="1085046"/>
              <a:ext cx="7506658" cy="2312857"/>
            </a:xfrm>
            <a:prstGeom prst="round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2114398" y="2853413"/>
              <a:ext cx="0" cy="7485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3424548" y="3314557"/>
              <a:ext cx="0" cy="3871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Oval 43"/>
            <p:cNvSpPr/>
            <p:nvPr/>
          </p:nvSpPr>
          <p:spPr>
            <a:xfrm>
              <a:off x="1845549" y="3703917"/>
              <a:ext cx="435431" cy="365607"/>
            </a:xfrm>
            <a:prstGeom prst="ellips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3206832" y="3701659"/>
              <a:ext cx="435431" cy="365607"/>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0" name="Straight Connector 9"/>
          <p:cNvCxnSpPr/>
          <p:nvPr/>
        </p:nvCxnSpPr>
        <p:spPr>
          <a:xfrm>
            <a:off x="4518901" y="4378260"/>
            <a:ext cx="0" cy="2219069"/>
          </a:xfrm>
          <a:prstGeom prst="line">
            <a:avLst/>
          </a:prstGeom>
        </p:spPr>
        <p:style>
          <a:lnRef idx="2">
            <a:schemeClr val="accent1"/>
          </a:lnRef>
          <a:fillRef idx="0">
            <a:schemeClr val="accent1"/>
          </a:fillRef>
          <a:effectRef idx="1">
            <a:schemeClr val="accent1"/>
          </a:effectRef>
          <a:fontRef idx="minor">
            <a:schemeClr val="tx1"/>
          </a:fontRef>
        </p:style>
      </p:cxnSp>
      <p:sp>
        <p:nvSpPr>
          <p:cNvPr id="48" name="Oval 47"/>
          <p:cNvSpPr/>
          <p:nvPr/>
        </p:nvSpPr>
        <p:spPr>
          <a:xfrm>
            <a:off x="3126441" y="4823169"/>
            <a:ext cx="435431" cy="365607"/>
          </a:xfrm>
          <a:prstGeom prst="ellips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813926" y="4823169"/>
            <a:ext cx="435431" cy="365607"/>
          </a:xfrm>
          <a:prstGeom prst="ellips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59631" y="4823169"/>
            <a:ext cx="435431" cy="36560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5492059" y="4823169"/>
            <a:ext cx="435431" cy="365607"/>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a:off x="3012331" y="6578107"/>
            <a:ext cx="3048694" cy="19222"/>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6061025" y="4422530"/>
            <a:ext cx="0" cy="2219069"/>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3012331" y="4359038"/>
            <a:ext cx="0" cy="2219069"/>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012331" y="5555120"/>
            <a:ext cx="3048694" cy="19222"/>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039533" y="4379469"/>
            <a:ext cx="3048694" cy="19222"/>
          </a:xfrm>
          <a:prstGeom prst="line">
            <a:avLst/>
          </a:prstGeom>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2977746" y="4019062"/>
            <a:ext cx="1581683" cy="307777"/>
          </a:xfrm>
          <a:prstGeom prst="rect">
            <a:avLst/>
          </a:prstGeom>
          <a:noFill/>
        </p:spPr>
        <p:txBody>
          <a:bodyPr wrap="none" rtlCol="0">
            <a:spAutoFit/>
          </a:bodyPr>
          <a:lstStyle/>
          <a:p>
            <a:r>
              <a:rPr lang="en-US" dirty="0" smtClean="0"/>
              <a:t>Non-synonymous</a:t>
            </a:r>
            <a:endParaRPr lang="en-US" dirty="0"/>
          </a:p>
        </p:txBody>
      </p:sp>
      <p:sp>
        <p:nvSpPr>
          <p:cNvPr id="71" name="TextBox 70"/>
          <p:cNvSpPr txBox="1"/>
          <p:nvPr/>
        </p:nvSpPr>
        <p:spPr>
          <a:xfrm>
            <a:off x="4725970" y="3994387"/>
            <a:ext cx="1212441" cy="307777"/>
          </a:xfrm>
          <a:prstGeom prst="rect">
            <a:avLst/>
          </a:prstGeom>
          <a:noFill/>
        </p:spPr>
        <p:txBody>
          <a:bodyPr wrap="none" rtlCol="0">
            <a:spAutoFit/>
          </a:bodyPr>
          <a:lstStyle/>
          <a:p>
            <a:r>
              <a:rPr lang="en-US" dirty="0" smtClean="0"/>
              <a:t>Synonymous</a:t>
            </a:r>
            <a:endParaRPr lang="en-US" dirty="0"/>
          </a:p>
        </p:txBody>
      </p:sp>
      <p:sp>
        <p:nvSpPr>
          <p:cNvPr id="72" name="TextBox 71"/>
          <p:cNvSpPr txBox="1"/>
          <p:nvPr/>
        </p:nvSpPr>
        <p:spPr>
          <a:xfrm>
            <a:off x="1622390" y="4809399"/>
            <a:ext cx="1092780" cy="307777"/>
          </a:xfrm>
          <a:prstGeom prst="rect">
            <a:avLst/>
          </a:prstGeom>
          <a:noFill/>
        </p:spPr>
        <p:txBody>
          <a:bodyPr wrap="none" rtlCol="0">
            <a:spAutoFit/>
          </a:bodyPr>
          <a:lstStyle/>
          <a:p>
            <a:r>
              <a:rPr lang="en-US" dirty="0" smtClean="0"/>
              <a:t>Divergence</a:t>
            </a:r>
            <a:endParaRPr lang="en-US" dirty="0"/>
          </a:p>
        </p:txBody>
      </p:sp>
      <p:sp>
        <p:nvSpPr>
          <p:cNvPr id="73" name="TextBox 72"/>
          <p:cNvSpPr txBox="1"/>
          <p:nvPr/>
        </p:nvSpPr>
        <p:spPr>
          <a:xfrm>
            <a:off x="1428546" y="5815516"/>
            <a:ext cx="1411790" cy="307777"/>
          </a:xfrm>
          <a:prstGeom prst="rect">
            <a:avLst/>
          </a:prstGeom>
          <a:noFill/>
        </p:spPr>
        <p:txBody>
          <a:bodyPr wrap="none" rtlCol="0">
            <a:spAutoFit/>
          </a:bodyPr>
          <a:lstStyle/>
          <a:p>
            <a:r>
              <a:rPr lang="en-US" dirty="0" smtClean="0"/>
              <a:t>Polymorphisms</a:t>
            </a:r>
            <a:endParaRPr lang="en-US" dirty="0"/>
          </a:p>
        </p:txBody>
      </p:sp>
      <p:sp>
        <p:nvSpPr>
          <p:cNvPr id="2" name="TextBox 1"/>
          <p:cNvSpPr txBox="1"/>
          <p:nvPr/>
        </p:nvSpPr>
        <p:spPr>
          <a:xfrm>
            <a:off x="6400614" y="4809399"/>
            <a:ext cx="2070937" cy="307777"/>
          </a:xfrm>
          <a:prstGeom prst="rect">
            <a:avLst/>
          </a:prstGeom>
          <a:noFill/>
        </p:spPr>
        <p:txBody>
          <a:bodyPr wrap="none" rtlCol="0">
            <a:spAutoFit/>
          </a:bodyPr>
          <a:lstStyle/>
          <a:p>
            <a:r>
              <a:rPr lang="en-US" dirty="0" err="1" smtClean="0"/>
              <a:t>dN</a:t>
            </a:r>
            <a:r>
              <a:rPr lang="en-US" dirty="0" smtClean="0"/>
              <a:t>/</a:t>
            </a:r>
            <a:r>
              <a:rPr lang="en-US" dirty="0" err="1" smtClean="0"/>
              <a:t>dS</a:t>
            </a:r>
            <a:r>
              <a:rPr lang="en-US" dirty="0" smtClean="0"/>
              <a:t> between species</a:t>
            </a:r>
            <a:endParaRPr lang="en-US" dirty="0"/>
          </a:p>
        </p:txBody>
      </p:sp>
    </p:spTree>
    <p:extLst>
      <p:ext uri="{BB962C8B-B14F-4D97-AF65-F5344CB8AC3E}">
        <p14:creationId xmlns:p14="http://schemas.microsoft.com/office/powerpoint/2010/main" val="25628084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0" y="9227"/>
            <a:ext cx="9144000" cy="1143000"/>
          </a:xfrm>
          <a:prstGeom prst="rect">
            <a:avLst/>
          </a:prstGeom>
          <a:noFill/>
          <a:ln>
            <a:noFill/>
          </a:ln>
        </p:spPr>
        <p:txBody>
          <a:bodyPr lIns="91425" tIns="91425" rIns="91425" bIns="91425" anchor="ctr" anchorCtr="0">
            <a:noAutofit/>
          </a:bodyPr>
          <a:lstStyle/>
          <a:p>
            <a:pPr lvl="0">
              <a:buSzPct val="25000"/>
            </a:pPr>
            <a:r>
              <a:rPr lang="en-US" sz="3600" b="1" dirty="0" smtClean="0">
                <a:solidFill>
                  <a:schemeClr val="dk1"/>
                </a:solidFill>
              </a:rPr>
              <a:t>MK </a:t>
            </a:r>
            <a:r>
              <a:rPr lang="en-US" sz="3600" b="1" dirty="0">
                <a:solidFill>
                  <a:schemeClr val="dk1"/>
                </a:solidFill>
              </a:rPr>
              <a:t>(McDonald–</a:t>
            </a:r>
            <a:r>
              <a:rPr lang="en-US" sz="3600" b="1" dirty="0" err="1">
                <a:solidFill>
                  <a:schemeClr val="dk1"/>
                </a:solidFill>
              </a:rPr>
              <a:t>Kreitman</a:t>
            </a:r>
            <a:r>
              <a:rPr lang="en-US" sz="3600" b="1" dirty="0" smtClean="0">
                <a:solidFill>
                  <a:schemeClr val="dk1"/>
                </a:solidFill>
              </a:rPr>
              <a:t>) </a:t>
            </a:r>
            <a:r>
              <a:rPr lang="en-US" sz="3600" b="1" i="0" u="none" strike="noStrike" cap="none" baseline="0" dirty="0" smtClean="0">
                <a:solidFill>
                  <a:schemeClr val="dk1"/>
                </a:solidFill>
                <a:sym typeface="Arial"/>
                <a:rtl val="0"/>
              </a:rPr>
              <a:t>test</a:t>
            </a:r>
            <a:endParaRPr lang="en-US" sz="3600" b="1" i="0" u="none" strike="noStrike" cap="none" baseline="0" dirty="0">
              <a:solidFill>
                <a:schemeClr val="dk1"/>
              </a:solidFill>
              <a:sym typeface="Arial"/>
              <a:rtl val="0"/>
            </a:endParaRPr>
          </a:p>
        </p:txBody>
      </p:sp>
      <p:grpSp>
        <p:nvGrpSpPr>
          <p:cNvPr id="64" name="Group 63"/>
          <p:cNvGrpSpPr>
            <a:grpSpLocks noChangeAspect="1"/>
          </p:cNvGrpSpPr>
          <p:nvPr/>
        </p:nvGrpSpPr>
        <p:grpSpPr>
          <a:xfrm>
            <a:off x="1543677" y="1176586"/>
            <a:ext cx="6547721" cy="2542783"/>
            <a:chOff x="560856" y="1085046"/>
            <a:chExt cx="7685094" cy="2984478"/>
          </a:xfrm>
        </p:grpSpPr>
        <p:sp>
          <p:nvSpPr>
            <p:cNvPr id="31" name="Oval 30"/>
            <p:cNvSpPr/>
            <p:nvPr/>
          </p:nvSpPr>
          <p:spPr>
            <a:xfrm>
              <a:off x="5826037" y="2176689"/>
              <a:ext cx="435431" cy="365607"/>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826037" y="1542950"/>
              <a:ext cx="435431" cy="36560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405518" y="1562087"/>
              <a:ext cx="1581683" cy="307777"/>
            </a:xfrm>
            <a:prstGeom prst="rect">
              <a:avLst/>
            </a:prstGeom>
            <a:noFill/>
          </p:spPr>
          <p:txBody>
            <a:bodyPr wrap="none" rtlCol="0">
              <a:spAutoFit/>
            </a:bodyPr>
            <a:lstStyle/>
            <a:p>
              <a:r>
                <a:rPr lang="en-US" dirty="0" smtClean="0"/>
                <a:t>Non-synonymous</a:t>
              </a:r>
              <a:endParaRPr lang="en-US" dirty="0"/>
            </a:p>
          </p:txBody>
        </p:sp>
        <p:sp>
          <p:nvSpPr>
            <p:cNvPr id="28" name="TextBox 27"/>
            <p:cNvSpPr txBox="1"/>
            <p:nvPr/>
          </p:nvSpPr>
          <p:spPr>
            <a:xfrm>
              <a:off x="6503489" y="2176689"/>
              <a:ext cx="1222523" cy="307777"/>
            </a:xfrm>
            <a:prstGeom prst="rect">
              <a:avLst/>
            </a:prstGeom>
            <a:noFill/>
          </p:spPr>
          <p:txBody>
            <a:bodyPr wrap="none" rtlCol="0">
              <a:spAutoFit/>
            </a:bodyPr>
            <a:lstStyle/>
            <a:p>
              <a:r>
                <a:rPr lang="en-US" dirty="0"/>
                <a:t>S</a:t>
              </a:r>
              <a:r>
                <a:rPr lang="en-US" dirty="0" smtClean="0"/>
                <a:t>ynonymous</a:t>
              </a:r>
              <a:endParaRPr lang="en-US" dirty="0"/>
            </a:p>
          </p:txBody>
        </p:sp>
        <p:cxnSp>
          <p:nvCxnSpPr>
            <p:cNvPr id="19" name="Straight Connector 18"/>
            <p:cNvCxnSpPr/>
            <p:nvPr/>
          </p:nvCxnSpPr>
          <p:spPr>
            <a:xfrm flipV="1">
              <a:off x="1021870" y="1640397"/>
              <a:ext cx="2703285" cy="18143"/>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1021870" y="2699938"/>
              <a:ext cx="2104571" cy="2"/>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126441" y="2257253"/>
              <a:ext cx="0" cy="925285"/>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126441" y="2257253"/>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126441" y="2699938"/>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126441" y="3160765"/>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1021870" y="1658540"/>
              <a:ext cx="7257" cy="1041400"/>
            </a:xfrm>
            <a:prstGeom prst="line">
              <a:avLst/>
            </a:prstGeom>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2328155" y="1549683"/>
              <a:ext cx="199572" cy="163286"/>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645977" y="1575082"/>
              <a:ext cx="199572" cy="163286"/>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1997950" y="2616489"/>
              <a:ext cx="199572" cy="163286"/>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3311502" y="3077320"/>
              <a:ext cx="199572" cy="163286"/>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3318758" y="2177426"/>
              <a:ext cx="199572" cy="163286"/>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descr="polar-cub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347" y="2340712"/>
              <a:ext cx="1268185" cy="921195"/>
            </a:xfrm>
            <a:prstGeom prst="rect">
              <a:avLst/>
            </a:prstGeom>
          </p:spPr>
        </p:pic>
        <p:pic>
          <p:nvPicPr>
            <p:cNvPr id="40" name="Picture 39" descr="panda-cu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7347" y="1371767"/>
              <a:ext cx="1015993" cy="725209"/>
            </a:xfrm>
            <a:prstGeom prst="rect">
              <a:avLst/>
            </a:prstGeom>
          </p:spPr>
        </p:pic>
        <p:sp>
          <p:nvSpPr>
            <p:cNvPr id="41" name="Oval 40"/>
            <p:cNvSpPr/>
            <p:nvPr/>
          </p:nvSpPr>
          <p:spPr>
            <a:xfrm>
              <a:off x="2444269" y="2609233"/>
              <a:ext cx="199572" cy="163286"/>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1508089" y="2616489"/>
              <a:ext cx="199572" cy="163286"/>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2850671" y="2616489"/>
              <a:ext cx="199572" cy="163286"/>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3752544" y="3701659"/>
              <a:ext cx="1411790" cy="307777"/>
            </a:xfrm>
            <a:prstGeom prst="rect">
              <a:avLst/>
            </a:prstGeom>
            <a:noFill/>
          </p:spPr>
          <p:txBody>
            <a:bodyPr wrap="none" rtlCol="0">
              <a:spAutoFit/>
            </a:bodyPr>
            <a:lstStyle/>
            <a:p>
              <a:r>
                <a:rPr lang="en-US" dirty="0" smtClean="0"/>
                <a:t>Polymorphisms</a:t>
              </a:r>
              <a:endParaRPr lang="en-US" dirty="0"/>
            </a:p>
          </p:txBody>
        </p:sp>
        <p:sp>
          <p:nvSpPr>
            <p:cNvPr id="47" name="TextBox 46"/>
            <p:cNvSpPr txBox="1"/>
            <p:nvPr/>
          </p:nvSpPr>
          <p:spPr>
            <a:xfrm>
              <a:off x="560856" y="3701659"/>
              <a:ext cx="1212617" cy="307777"/>
            </a:xfrm>
            <a:prstGeom prst="rect">
              <a:avLst/>
            </a:prstGeom>
            <a:noFill/>
          </p:spPr>
          <p:txBody>
            <a:bodyPr wrap="none" rtlCol="0">
              <a:spAutoFit/>
            </a:bodyPr>
            <a:lstStyle/>
            <a:p>
              <a:r>
                <a:rPr lang="en-US" dirty="0" smtClean="0"/>
                <a:t>Substitutions</a:t>
              </a:r>
              <a:endParaRPr lang="en-US" dirty="0"/>
            </a:p>
          </p:txBody>
        </p:sp>
        <p:sp>
          <p:nvSpPr>
            <p:cNvPr id="3" name="Rounded Rectangle 2"/>
            <p:cNvSpPr/>
            <p:nvPr/>
          </p:nvSpPr>
          <p:spPr>
            <a:xfrm>
              <a:off x="739292" y="1085046"/>
              <a:ext cx="7506658" cy="2312857"/>
            </a:xfrm>
            <a:prstGeom prst="round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2114398" y="2853413"/>
              <a:ext cx="0" cy="7485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3424548" y="3314557"/>
              <a:ext cx="0" cy="3871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Oval 43"/>
            <p:cNvSpPr/>
            <p:nvPr/>
          </p:nvSpPr>
          <p:spPr>
            <a:xfrm>
              <a:off x="1845549" y="3703917"/>
              <a:ext cx="435431" cy="365607"/>
            </a:xfrm>
            <a:prstGeom prst="ellips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3206832" y="3701659"/>
              <a:ext cx="435431" cy="365607"/>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0" name="Straight Connector 9"/>
          <p:cNvCxnSpPr/>
          <p:nvPr/>
        </p:nvCxnSpPr>
        <p:spPr>
          <a:xfrm>
            <a:off x="4518901" y="4378260"/>
            <a:ext cx="0" cy="2219069"/>
          </a:xfrm>
          <a:prstGeom prst="line">
            <a:avLst/>
          </a:prstGeom>
        </p:spPr>
        <p:style>
          <a:lnRef idx="2">
            <a:schemeClr val="accent1"/>
          </a:lnRef>
          <a:fillRef idx="0">
            <a:schemeClr val="accent1"/>
          </a:fillRef>
          <a:effectRef idx="1">
            <a:schemeClr val="accent1"/>
          </a:effectRef>
          <a:fontRef idx="minor">
            <a:schemeClr val="tx1"/>
          </a:fontRef>
        </p:style>
      </p:cxnSp>
      <p:sp>
        <p:nvSpPr>
          <p:cNvPr id="48" name="Oval 47"/>
          <p:cNvSpPr/>
          <p:nvPr/>
        </p:nvSpPr>
        <p:spPr>
          <a:xfrm>
            <a:off x="3126441" y="4823169"/>
            <a:ext cx="435431" cy="365607"/>
          </a:xfrm>
          <a:prstGeom prst="ellips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813926" y="4823169"/>
            <a:ext cx="435431" cy="365607"/>
          </a:xfrm>
          <a:prstGeom prst="ellips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105590" y="5939422"/>
            <a:ext cx="435431" cy="365607"/>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813926" y="5969405"/>
            <a:ext cx="435431" cy="365607"/>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59631" y="4823169"/>
            <a:ext cx="435431" cy="36560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59631" y="5939422"/>
            <a:ext cx="435431" cy="36560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5492059" y="4823169"/>
            <a:ext cx="435431" cy="365607"/>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492737" y="5971662"/>
            <a:ext cx="435431" cy="365607"/>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a:off x="3012331" y="6578107"/>
            <a:ext cx="3048694" cy="19222"/>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6061025" y="4422530"/>
            <a:ext cx="0" cy="2219069"/>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3012331" y="4359038"/>
            <a:ext cx="0" cy="2219069"/>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012331" y="5555120"/>
            <a:ext cx="3048694" cy="19222"/>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039533" y="4379469"/>
            <a:ext cx="3048694" cy="19222"/>
          </a:xfrm>
          <a:prstGeom prst="line">
            <a:avLst/>
          </a:prstGeom>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2977746" y="4019062"/>
            <a:ext cx="1581683" cy="307777"/>
          </a:xfrm>
          <a:prstGeom prst="rect">
            <a:avLst/>
          </a:prstGeom>
          <a:noFill/>
        </p:spPr>
        <p:txBody>
          <a:bodyPr wrap="none" rtlCol="0">
            <a:spAutoFit/>
          </a:bodyPr>
          <a:lstStyle/>
          <a:p>
            <a:r>
              <a:rPr lang="en-US" dirty="0" smtClean="0"/>
              <a:t>Non-synonymous</a:t>
            </a:r>
            <a:endParaRPr lang="en-US" dirty="0"/>
          </a:p>
        </p:txBody>
      </p:sp>
      <p:sp>
        <p:nvSpPr>
          <p:cNvPr id="71" name="TextBox 70"/>
          <p:cNvSpPr txBox="1"/>
          <p:nvPr/>
        </p:nvSpPr>
        <p:spPr>
          <a:xfrm>
            <a:off x="4725970" y="3994387"/>
            <a:ext cx="1212441" cy="307777"/>
          </a:xfrm>
          <a:prstGeom prst="rect">
            <a:avLst/>
          </a:prstGeom>
          <a:noFill/>
        </p:spPr>
        <p:txBody>
          <a:bodyPr wrap="none" rtlCol="0">
            <a:spAutoFit/>
          </a:bodyPr>
          <a:lstStyle/>
          <a:p>
            <a:r>
              <a:rPr lang="en-US" dirty="0" smtClean="0"/>
              <a:t>Synonymous</a:t>
            </a:r>
            <a:endParaRPr lang="en-US" dirty="0"/>
          </a:p>
        </p:txBody>
      </p:sp>
      <p:sp>
        <p:nvSpPr>
          <p:cNvPr id="72" name="TextBox 71"/>
          <p:cNvSpPr txBox="1"/>
          <p:nvPr/>
        </p:nvSpPr>
        <p:spPr>
          <a:xfrm>
            <a:off x="1622390" y="4809399"/>
            <a:ext cx="1092780" cy="307777"/>
          </a:xfrm>
          <a:prstGeom prst="rect">
            <a:avLst/>
          </a:prstGeom>
          <a:noFill/>
        </p:spPr>
        <p:txBody>
          <a:bodyPr wrap="none" rtlCol="0">
            <a:spAutoFit/>
          </a:bodyPr>
          <a:lstStyle/>
          <a:p>
            <a:r>
              <a:rPr lang="en-US" dirty="0" smtClean="0"/>
              <a:t>Divergence</a:t>
            </a:r>
            <a:endParaRPr lang="en-US" dirty="0"/>
          </a:p>
        </p:txBody>
      </p:sp>
      <p:sp>
        <p:nvSpPr>
          <p:cNvPr id="73" name="TextBox 72"/>
          <p:cNvSpPr txBox="1"/>
          <p:nvPr/>
        </p:nvSpPr>
        <p:spPr>
          <a:xfrm>
            <a:off x="1428546" y="5815516"/>
            <a:ext cx="1411790" cy="307777"/>
          </a:xfrm>
          <a:prstGeom prst="rect">
            <a:avLst/>
          </a:prstGeom>
          <a:noFill/>
        </p:spPr>
        <p:txBody>
          <a:bodyPr wrap="none" rtlCol="0">
            <a:spAutoFit/>
          </a:bodyPr>
          <a:lstStyle/>
          <a:p>
            <a:r>
              <a:rPr lang="en-US" dirty="0" smtClean="0"/>
              <a:t>Polymorphisms</a:t>
            </a:r>
            <a:endParaRPr lang="en-US" dirty="0"/>
          </a:p>
        </p:txBody>
      </p:sp>
      <p:sp>
        <p:nvSpPr>
          <p:cNvPr id="56" name="TextBox 55"/>
          <p:cNvSpPr txBox="1"/>
          <p:nvPr/>
        </p:nvSpPr>
        <p:spPr>
          <a:xfrm>
            <a:off x="6400614" y="5817773"/>
            <a:ext cx="1801282" cy="307777"/>
          </a:xfrm>
          <a:prstGeom prst="rect">
            <a:avLst/>
          </a:prstGeom>
          <a:noFill/>
        </p:spPr>
        <p:txBody>
          <a:bodyPr wrap="none" rtlCol="0">
            <a:spAutoFit/>
          </a:bodyPr>
          <a:lstStyle/>
          <a:p>
            <a:r>
              <a:rPr lang="en-US" dirty="0" err="1" smtClean="0"/>
              <a:t>dN</a:t>
            </a:r>
            <a:r>
              <a:rPr lang="en-US" dirty="0" smtClean="0"/>
              <a:t>/</a:t>
            </a:r>
            <a:r>
              <a:rPr lang="en-US" dirty="0" err="1" smtClean="0"/>
              <a:t>dS</a:t>
            </a:r>
            <a:r>
              <a:rPr lang="en-US" dirty="0" smtClean="0"/>
              <a:t> </a:t>
            </a:r>
            <a:r>
              <a:rPr lang="en-US" dirty="0" err="1" smtClean="0"/>
              <a:t>withinspecies</a:t>
            </a:r>
            <a:endParaRPr lang="en-US" dirty="0"/>
          </a:p>
        </p:txBody>
      </p:sp>
    </p:spTree>
    <p:extLst>
      <p:ext uri="{BB962C8B-B14F-4D97-AF65-F5344CB8AC3E}">
        <p14:creationId xmlns:p14="http://schemas.microsoft.com/office/powerpoint/2010/main" val="230019775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0" y="9227"/>
            <a:ext cx="9144000" cy="1143000"/>
          </a:xfrm>
          <a:prstGeom prst="rect">
            <a:avLst/>
          </a:prstGeom>
          <a:noFill/>
          <a:ln>
            <a:noFill/>
          </a:ln>
        </p:spPr>
        <p:txBody>
          <a:bodyPr lIns="91425" tIns="91425" rIns="91425" bIns="91425" anchor="ctr" anchorCtr="0">
            <a:noAutofit/>
          </a:bodyPr>
          <a:lstStyle/>
          <a:p>
            <a:pPr lvl="0">
              <a:buSzPct val="25000"/>
            </a:pPr>
            <a:r>
              <a:rPr lang="en-US" sz="3600" b="1" dirty="0" smtClean="0">
                <a:solidFill>
                  <a:schemeClr val="dk1"/>
                </a:solidFill>
              </a:rPr>
              <a:t>MK </a:t>
            </a:r>
            <a:r>
              <a:rPr lang="en-US" sz="3600" b="1" dirty="0">
                <a:solidFill>
                  <a:schemeClr val="dk1"/>
                </a:solidFill>
              </a:rPr>
              <a:t>(McDonald–</a:t>
            </a:r>
            <a:r>
              <a:rPr lang="en-US" sz="3600" b="1" dirty="0" err="1">
                <a:solidFill>
                  <a:schemeClr val="dk1"/>
                </a:solidFill>
              </a:rPr>
              <a:t>Kreitman</a:t>
            </a:r>
            <a:r>
              <a:rPr lang="en-US" sz="3600" b="1" dirty="0" smtClean="0">
                <a:solidFill>
                  <a:schemeClr val="dk1"/>
                </a:solidFill>
              </a:rPr>
              <a:t>) </a:t>
            </a:r>
            <a:r>
              <a:rPr lang="en-US" sz="3600" b="1" i="0" u="none" strike="noStrike" cap="none" baseline="0" dirty="0" smtClean="0">
                <a:solidFill>
                  <a:schemeClr val="dk1"/>
                </a:solidFill>
                <a:sym typeface="Arial"/>
                <a:rtl val="0"/>
              </a:rPr>
              <a:t>test</a:t>
            </a:r>
            <a:endParaRPr lang="en-US" sz="3600" b="1" i="0" u="none" strike="noStrike" cap="none" baseline="0" dirty="0">
              <a:solidFill>
                <a:schemeClr val="dk1"/>
              </a:solidFill>
              <a:sym typeface="Arial"/>
              <a:rtl val="0"/>
            </a:endParaRPr>
          </a:p>
        </p:txBody>
      </p:sp>
      <p:grpSp>
        <p:nvGrpSpPr>
          <p:cNvPr id="64" name="Group 63"/>
          <p:cNvGrpSpPr>
            <a:grpSpLocks noChangeAspect="1"/>
          </p:cNvGrpSpPr>
          <p:nvPr/>
        </p:nvGrpSpPr>
        <p:grpSpPr>
          <a:xfrm>
            <a:off x="1543677" y="1176586"/>
            <a:ext cx="6547721" cy="2542783"/>
            <a:chOff x="560856" y="1085046"/>
            <a:chExt cx="7685094" cy="2984478"/>
          </a:xfrm>
        </p:grpSpPr>
        <p:sp>
          <p:nvSpPr>
            <p:cNvPr id="31" name="Oval 30"/>
            <p:cNvSpPr/>
            <p:nvPr/>
          </p:nvSpPr>
          <p:spPr>
            <a:xfrm>
              <a:off x="5826037" y="2176689"/>
              <a:ext cx="435431" cy="365607"/>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5826037" y="1542950"/>
              <a:ext cx="435431" cy="36560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405518" y="1562087"/>
              <a:ext cx="1581683" cy="307777"/>
            </a:xfrm>
            <a:prstGeom prst="rect">
              <a:avLst/>
            </a:prstGeom>
            <a:noFill/>
          </p:spPr>
          <p:txBody>
            <a:bodyPr wrap="none" rtlCol="0">
              <a:spAutoFit/>
            </a:bodyPr>
            <a:lstStyle/>
            <a:p>
              <a:r>
                <a:rPr lang="en-US" dirty="0" smtClean="0"/>
                <a:t>Non-synonymous</a:t>
              </a:r>
              <a:endParaRPr lang="en-US" dirty="0"/>
            </a:p>
          </p:txBody>
        </p:sp>
        <p:sp>
          <p:nvSpPr>
            <p:cNvPr id="28" name="TextBox 27"/>
            <p:cNvSpPr txBox="1"/>
            <p:nvPr/>
          </p:nvSpPr>
          <p:spPr>
            <a:xfrm>
              <a:off x="6503489" y="2176689"/>
              <a:ext cx="1222523" cy="307777"/>
            </a:xfrm>
            <a:prstGeom prst="rect">
              <a:avLst/>
            </a:prstGeom>
            <a:noFill/>
          </p:spPr>
          <p:txBody>
            <a:bodyPr wrap="none" rtlCol="0">
              <a:spAutoFit/>
            </a:bodyPr>
            <a:lstStyle/>
            <a:p>
              <a:r>
                <a:rPr lang="en-US" dirty="0"/>
                <a:t>S</a:t>
              </a:r>
              <a:r>
                <a:rPr lang="en-US" dirty="0" smtClean="0"/>
                <a:t>ynonymous</a:t>
              </a:r>
              <a:endParaRPr lang="en-US" dirty="0"/>
            </a:p>
          </p:txBody>
        </p:sp>
        <p:cxnSp>
          <p:nvCxnSpPr>
            <p:cNvPr id="19" name="Straight Connector 18"/>
            <p:cNvCxnSpPr/>
            <p:nvPr/>
          </p:nvCxnSpPr>
          <p:spPr>
            <a:xfrm flipV="1">
              <a:off x="1021870" y="1640397"/>
              <a:ext cx="2703285" cy="18143"/>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V="1">
              <a:off x="1021870" y="2699938"/>
              <a:ext cx="2104571" cy="2"/>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126441" y="2257253"/>
              <a:ext cx="0" cy="925285"/>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126441" y="2257253"/>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126441" y="2699938"/>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126441" y="3160765"/>
              <a:ext cx="59871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a:off x="1021870" y="1658540"/>
              <a:ext cx="7257" cy="1041400"/>
            </a:xfrm>
            <a:prstGeom prst="line">
              <a:avLst/>
            </a:prstGeom>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2328155" y="1549683"/>
              <a:ext cx="199572" cy="163286"/>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645977" y="1575082"/>
              <a:ext cx="199572" cy="163286"/>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1997950" y="2616489"/>
              <a:ext cx="199572" cy="163286"/>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3311502" y="3077320"/>
              <a:ext cx="199572" cy="163286"/>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3318758" y="2177426"/>
              <a:ext cx="199572" cy="163286"/>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descr="polar-cub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347" y="2340712"/>
              <a:ext cx="1268185" cy="921195"/>
            </a:xfrm>
            <a:prstGeom prst="rect">
              <a:avLst/>
            </a:prstGeom>
          </p:spPr>
        </p:pic>
        <p:pic>
          <p:nvPicPr>
            <p:cNvPr id="40" name="Picture 39" descr="panda-cub.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7347" y="1371767"/>
              <a:ext cx="1015993" cy="725209"/>
            </a:xfrm>
            <a:prstGeom prst="rect">
              <a:avLst/>
            </a:prstGeom>
          </p:spPr>
        </p:pic>
        <p:sp>
          <p:nvSpPr>
            <p:cNvPr id="41" name="Oval 40"/>
            <p:cNvSpPr/>
            <p:nvPr/>
          </p:nvSpPr>
          <p:spPr>
            <a:xfrm>
              <a:off x="2444269" y="2609233"/>
              <a:ext cx="199572" cy="163286"/>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1508089" y="2616489"/>
              <a:ext cx="199572" cy="163286"/>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2850671" y="2616489"/>
              <a:ext cx="199572" cy="163286"/>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3752544" y="3701659"/>
              <a:ext cx="1411790" cy="307777"/>
            </a:xfrm>
            <a:prstGeom prst="rect">
              <a:avLst/>
            </a:prstGeom>
            <a:noFill/>
          </p:spPr>
          <p:txBody>
            <a:bodyPr wrap="none" rtlCol="0">
              <a:spAutoFit/>
            </a:bodyPr>
            <a:lstStyle/>
            <a:p>
              <a:r>
                <a:rPr lang="en-US" dirty="0" smtClean="0"/>
                <a:t>Polymorphisms</a:t>
              </a:r>
              <a:endParaRPr lang="en-US" dirty="0"/>
            </a:p>
          </p:txBody>
        </p:sp>
        <p:sp>
          <p:nvSpPr>
            <p:cNvPr id="47" name="TextBox 46"/>
            <p:cNvSpPr txBox="1"/>
            <p:nvPr/>
          </p:nvSpPr>
          <p:spPr>
            <a:xfrm>
              <a:off x="560856" y="3701659"/>
              <a:ext cx="1212617" cy="307777"/>
            </a:xfrm>
            <a:prstGeom prst="rect">
              <a:avLst/>
            </a:prstGeom>
            <a:noFill/>
          </p:spPr>
          <p:txBody>
            <a:bodyPr wrap="none" rtlCol="0">
              <a:spAutoFit/>
            </a:bodyPr>
            <a:lstStyle/>
            <a:p>
              <a:r>
                <a:rPr lang="en-US" dirty="0" smtClean="0"/>
                <a:t>Substitutions</a:t>
              </a:r>
              <a:endParaRPr lang="en-US" dirty="0"/>
            </a:p>
          </p:txBody>
        </p:sp>
        <p:sp>
          <p:nvSpPr>
            <p:cNvPr id="3" name="Rounded Rectangle 2"/>
            <p:cNvSpPr/>
            <p:nvPr/>
          </p:nvSpPr>
          <p:spPr>
            <a:xfrm>
              <a:off x="739292" y="1085046"/>
              <a:ext cx="7506658" cy="2312857"/>
            </a:xfrm>
            <a:prstGeom prst="round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2114398" y="2853413"/>
              <a:ext cx="0" cy="7485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a:off x="3424548" y="3314557"/>
              <a:ext cx="0" cy="3871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Oval 43"/>
            <p:cNvSpPr/>
            <p:nvPr/>
          </p:nvSpPr>
          <p:spPr>
            <a:xfrm>
              <a:off x="1845549" y="3703917"/>
              <a:ext cx="435431" cy="365607"/>
            </a:xfrm>
            <a:prstGeom prst="ellips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3206832" y="3701659"/>
              <a:ext cx="435431" cy="365607"/>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0" name="Straight Connector 9"/>
          <p:cNvCxnSpPr/>
          <p:nvPr/>
        </p:nvCxnSpPr>
        <p:spPr>
          <a:xfrm>
            <a:off x="4518901" y="4378260"/>
            <a:ext cx="0" cy="2219069"/>
          </a:xfrm>
          <a:prstGeom prst="line">
            <a:avLst/>
          </a:prstGeom>
        </p:spPr>
        <p:style>
          <a:lnRef idx="2">
            <a:schemeClr val="accent1"/>
          </a:lnRef>
          <a:fillRef idx="0">
            <a:schemeClr val="accent1"/>
          </a:fillRef>
          <a:effectRef idx="1">
            <a:schemeClr val="accent1"/>
          </a:effectRef>
          <a:fontRef idx="minor">
            <a:schemeClr val="tx1"/>
          </a:fontRef>
        </p:style>
      </p:cxnSp>
      <p:sp>
        <p:nvSpPr>
          <p:cNvPr id="48" name="Oval 47"/>
          <p:cNvSpPr/>
          <p:nvPr/>
        </p:nvSpPr>
        <p:spPr>
          <a:xfrm>
            <a:off x="3126441" y="4823169"/>
            <a:ext cx="435431" cy="365607"/>
          </a:xfrm>
          <a:prstGeom prst="ellips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813926" y="4823169"/>
            <a:ext cx="435431" cy="365607"/>
          </a:xfrm>
          <a:prstGeom prst="ellipse">
            <a:avLst/>
          </a:prstGeom>
          <a:solidFill>
            <a:srgbClr val="3366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3105590" y="5939422"/>
            <a:ext cx="435431" cy="365607"/>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4813926" y="5969405"/>
            <a:ext cx="435431" cy="365607"/>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3759631" y="4823169"/>
            <a:ext cx="435431" cy="36560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59631" y="5939422"/>
            <a:ext cx="435431" cy="365607"/>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5492059" y="4823169"/>
            <a:ext cx="435431" cy="365607"/>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492737" y="5971662"/>
            <a:ext cx="435431" cy="365607"/>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7" name="Straight Connector 56"/>
          <p:cNvCxnSpPr/>
          <p:nvPr/>
        </p:nvCxnSpPr>
        <p:spPr>
          <a:xfrm>
            <a:off x="3012331" y="6578107"/>
            <a:ext cx="3048694" cy="19222"/>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6061025" y="4422530"/>
            <a:ext cx="0" cy="2219069"/>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3012331" y="4359038"/>
            <a:ext cx="0" cy="2219069"/>
          </a:xfrm>
          <a:prstGeom prst="line">
            <a:avLst/>
          </a:prstGeom>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3012331" y="5555120"/>
            <a:ext cx="3048694" cy="19222"/>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039533" y="4379469"/>
            <a:ext cx="3048694" cy="19222"/>
          </a:xfrm>
          <a:prstGeom prst="line">
            <a:avLst/>
          </a:prstGeom>
        </p:spPr>
        <p:style>
          <a:lnRef idx="2">
            <a:schemeClr val="accent1"/>
          </a:lnRef>
          <a:fillRef idx="0">
            <a:schemeClr val="accent1"/>
          </a:fillRef>
          <a:effectRef idx="1">
            <a:schemeClr val="accent1"/>
          </a:effectRef>
          <a:fontRef idx="minor">
            <a:schemeClr val="tx1"/>
          </a:fontRef>
        </p:style>
      </p:cxnSp>
      <p:sp>
        <p:nvSpPr>
          <p:cNvPr id="66" name="TextBox 65"/>
          <p:cNvSpPr txBox="1"/>
          <p:nvPr/>
        </p:nvSpPr>
        <p:spPr>
          <a:xfrm>
            <a:off x="2977746" y="4019062"/>
            <a:ext cx="1581683" cy="307777"/>
          </a:xfrm>
          <a:prstGeom prst="rect">
            <a:avLst/>
          </a:prstGeom>
          <a:noFill/>
        </p:spPr>
        <p:txBody>
          <a:bodyPr wrap="none" rtlCol="0">
            <a:spAutoFit/>
          </a:bodyPr>
          <a:lstStyle/>
          <a:p>
            <a:r>
              <a:rPr lang="en-US" dirty="0" smtClean="0"/>
              <a:t>Non-synonymous</a:t>
            </a:r>
            <a:endParaRPr lang="en-US" dirty="0"/>
          </a:p>
        </p:txBody>
      </p:sp>
      <p:sp>
        <p:nvSpPr>
          <p:cNvPr id="71" name="TextBox 70"/>
          <p:cNvSpPr txBox="1"/>
          <p:nvPr/>
        </p:nvSpPr>
        <p:spPr>
          <a:xfrm>
            <a:off x="4725970" y="3994387"/>
            <a:ext cx="1212441" cy="307777"/>
          </a:xfrm>
          <a:prstGeom prst="rect">
            <a:avLst/>
          </a:prstGeom>
          <a:noFill/>
        </p:spPr>
        <p:txBody>
          <a:bodyPr wrap="none" rtlCol="0">
            <a:spAutoFit/>
          </a:bodyPr>
          <a:lstStyle/>
          <a:p>
            <a:r>
              <a:rPr lang="en-US" dirty="0" smtClean="0"/>
              <a:t>Synonymous</a:t>
            </a:r>
            <a:endParaRPr lang="en-US" dirty="0"/>
          </a:p>
        </p:txBody>
      </p:sp>
      <p:sp>
        <p:nvSpPr>
          <p:cNvPr id="72" name="TextBox 71"/>
          <p:cNvSpPr txBox="1"/>
          <p:nvPr/>
        </p:nvSpPr>
        <p:spPr>
          <a:xfrm>
            <a:off x="1622390" y="4809399"/>
            <a:ext cx="1092780" cy="307777"/>
          </a:xfrm>
          <a:prstGeom prst="rect">
            <a:avLst/>
          </a:prstGeom>
          <a:noFill/>
        </p:spPr>
        <p:txBody>
          <a:bodyPr wrap="none" rtlCol="0">
            <a:spAutoFit/>
          </a:bodyPr>
          <a:lstStyle/>
          <a:p>
            <a:r>
              <a:rPr lang="en-US" dirty="0" smtClean="0"/>
              <a:t>Divergence</a:t>
            </a:r>
            <a:endParaRPr lang="en-US" dirty="0"/>
          </a:p>
        </p:txBody>
      </p:sp>
      <p:sp>
        <p:nvSpPr>
          <p:cNvPr id="73" name="TextBox 72"/>
          <p:cNvSpPr txBox="1"/>
          <p:nvPr/>
        </p:nvSpPr>
        <p:spPr>
          <a:xfrm>
            <a:off x="1428546" y="5815516"/>
            <a:ext cx="1411790" cy="307777"/>
          </a:xfrm>
          <a:prstGeom prst="rect">
            <a:avLst/>
          </a:prstGeom>
          <a:noFill/>
        </p:spPr>
        <p:txBody>
          <a:bodyPr wrap="none" rtlCol="0">
            <a:spAutoFit/>
          </a:bodyPr>
          <a:lstStyle/>
          <a:p>
            <a:r>
              <a:rPr lang="en-US" dirty="0" smtClean="0"/>
              <a:t>Polymorphisms</a:t>
            </a:r>
            <a:endParaRPr lang="en-US" dirty="0"/>
          </a:p>
        </p:txBody>
      </p:sp>
      <p:sp>
        <p:nvSpPr>
          <p:cNvPr id="2" name="TextBox 1"/>
          <p:cNvSpPr txBox="1"/>
          <p:nvPr/>
        </p:nvSpPr>
        <p:spPr>
          <a:xfrm>
            <a:off x="6400614" y="5117176"/>
            <a:ext cx="2417586" cy="369332"/>
          </a:xfrm>
          <a:prstGeom prst="rect">
            <a:avLst/>
          </a:prstGeom>
          <a:noFill/>
        </p:spPr>
        <p:txBody>
          <a:bodyPr wrap="none" rtlCol="0">
            <a:spAutoFit/>
          </a:bodyPr>
          <a:lstStyle/>
          <a:p>
            <a:r>
              <a:rPr lang="en-US" sz="1800" dirty="0" smtClean="0"/>
              <a:t>2x2 contingency table</a:t>
            </a:r>
          </a:p>
        </p:txBody>
      </p:sp>
    </p:spTree>
    <p:extLst>
      <p:ext uri="{BB962C8B-B14F-4D97-AF65-F5344CB8AC3E}">
        <p14:creationId xmlns:p14="http://schemas.microsoft.com/office/powerpoint/2010/main" val="138239983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457200" y="5695"/>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a:solidFill>
                  <a:schemeClr val="dk1"/>
                </a:solidFill>
                <a:latin typeface="Arial"/>
                <a:ea typeface="Arial"/>
                <a:cs typeface="Arial"/>
                <a:sym typeface="Arial"/>
                <a:rtl val="0"/>
              </a:rPr>
              <a:t>Comparative genomics</a:t>
            </a:r>
          </a:p>
        </p:txBody>
      </p:sp>
      <p:sp>
        <p:nvSpPr>
          <p:cNvPr id="258" name="Shape 258"/>
          <p:cNvSpPr txBox="1">
            <a:spLocks noGrp="1"/>
          </p:cNvSpPr>
          <p:nvPr>
            <p:ph type="body" idx="1"/>
          </p:nvPr>
        </p:nvSpPr>
        <p:spPr>
          <a:xfrm>
            <a:off x="457200" y="970896"/>
            <a:ext cx="8229600" cy="4526100"/>
          </a:xfrm>
          <a:prstGeom prst="rect">
            <a:avLst/>
          </a:prstGeom>
          <a:noFill/>
          <a:ln>
            <a:noFill/>
          </a:ln>
        </p:spPr>
        <p:txBody>
          <a:bodyPr lIns="91425" tIns="91425" rIns="91425" bIns="91425" anchor="t" anchorCtr="0">
            <a:noAutofit/>
          </a:bodyPr>
          <a:lstStyle/>
          <a:p>
            <a:pPr marL="203200" marR="0" lvl="0" indent="0" algn="l" rtl="0">
              <a:lnSpc>
                <a:spcPct val="100000"/>
              </a:lnSpc>
              <a:spcBef>
                <a:spcPts val="0"/>
              </a:spcBef>
              <a:spcAft>
                <a:spcPts val="0"/>
              </a:spcAft>
              <a:buClr>
                <a:schemeClr val="dk1"/>
              </a:buClr>
              <a:buSzPct val="25000"/>
              <a:buFont typeface="Arial"/>
              <a:buNone/>
            </a:pPr>
            <a:r>
              <a:rPr lang="en-US" sz="2000" b="0" i="0" u="none" strike="noStrike" cap="none" baseline="0" dirty="0">
                <a:solidFill>
                  <a:schemeClr val="dk1"/>
                </a:solidFill>
                <a:latin typeface="Arial"/>
                <a:ea typeface="Arial"/>
                <a:cs typeface="Arial"/>
                <a:sym typeface="Arial"/>
                <a:rtl val="0"/>
              </a:rPr>
              <a:t>Identify multiple-species conserved genomic elements </a:t>
            </a:r>
            <a:r>
              <a:rPr lang="en-US" sz="2000" b="0" i="0" u="none" strike="noStrike" cap="none" baseline="0" dirty="0" smtClean="0">
                <a:solidFill>
                  <a:schemeClr val="dk1"/>
                </a:solidFill>
                <a:latin typeface="Arial"/>
                <a:ea typeface="Arial"/>
                <a:cs typeface="Arial"/>
                <a:sym typeface="Arial"/>
                <a:rtl val="0"/>
              </a:rPr>
              <a:t>or accelerated rates </a:t>
            </a:r>
            <a:r>
              <a:rPr lang="en-US" sz="2000" b="0" i="0" u="none" strike="noStrike" cap="none" baseline="0" dirty="0">
                <a:solidFill>
                  <a:schemeClr val="dk1"/>
                </a:solidFill>
                <a:latin typeface="Arial"/>
                <a:ea typeface="Arial"/>
                <a:cs typeface="Arial"/>
                <a:sym typeface="Arial"/>
                <a:rtl val="0"/>
              </a:rPr>
              <a:t>of substitution in </a:t>
            </a:r>
            <a:r>
              <a:rPr lang="en-US" sz="2000" b="0" i="0" u="none" strike="noStrike" cap="none" baseline="0" dirty="0" smtClean="0">
                <a:solidFill>
                  <a:schemeClr val="dk1"/>
                </a:solidFill>
                <a:latin typeface="Arial"/>
                <a:ea typeface="Arial"/>
                <a:cs typeface="Arial"/>
                <a:sym typeface="Arial"/>
                <a:rtl val="0"/>
              </a:rPr>
              <a:t>specific lineages (e.g. PAML software).</a:t>
            </a:r>
            <a:endParaRPr lang="en-US" sz="2000" b="0" i="0" u="none" strike="noStrike" cap="none" baseline="0" dirty="0">
              <a:solidFill>
                <a:schemeClr val="dk1"/>
              </a:solidFill>
              <a:latin typeface="Arial"/>
              <a:ea typeface="Arial"/>
              <a:cs typeface="Arial"/>
              <a:sym typeface="Arial"/>
              <a:rtl val="0"/>
            </a:endParaRPr>
          </a:p>
        </p:txBody>
      </p:sp>
      <p:pic>
        <p:nvPicPr>
          <p:cNvPr id="259" name="Shape 259"/>
          <p:cNvPicPr preferRelativeResize="0"/>
          <p:nvPr/>
        </p:nvPicPr>
        <p:blipFill rotWithShape="1">
          <a:blip r:embed="rId3">
            <a:alphaModFix/>
          </a:blip>
          <a:srcRect/>
          <a:stretch/>
        </p:blipFill>
        <p:spPr>
          <a:xfrm>
            <a:off x="1279712" y="1792941"/>
            <a:ext cx="2472575" cy="4840940"/>
          </a:xfrm>
          <a:prstGeom prst="rect">
            <a:avLst/>
          </a:prstGeom>
          <a:noFill/>
          <a:ln>
            <a:noFill/>
          </a:ln>
        </p:spPr>
      </p:pic>
      <p:pic>
        <p:nvPicPr>
          <p:cNvPr id="260" name="Shape 260"/>
          <p:cNvPicPr preferRelativeResize="0"/>
          <p:nvPr/>
        </p:nvPicPr>
        <p:blipFill rotWithShape="1">
          <a:blip r:embed="rId4">
            <a:alphaModFix/>
          </a:blip>
          <a:srcRect/>
          <a:stretch/>
        </p:blipFill>
        <p:spPr>
          <a:xfrm>
            <a:off x="4736353" y="2763573"/>
            <a:ext cx="2988234" cy="2733424"/>
          </a:xfrm>
          <a:prstGeom prst="rect">
            <a:avLst/>
          </a:prstGeom>
          <a:noFill/>
          <a:ln>
            <a:noFill/>
          </a:ln>
        </p:spPr>
      </p:pic>
      <p:sp>
        <p:nvSpPr>
          <p:cNvPr id="261" name="Shape 261"/>
          <p:cNvSpPr txBox="1"/>
          <p:nvPr/>
        </p:nvSpPr>
        <p:spPr>
          <a:xfrm>
            <a:off x="6464632" y="6493794"/>
            <a:ext cx="2639699" cy="307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strike="noStrike" cap="none" baseline="0">
                <a:solidFill>
                  <a:srgbClr val="000000"/>
                </a:solidFill>
                <a:latin typeface="Arial"/>
                <a:ea typeface="Arial"/>
                <a:cs typeface="Arial"/>
                <a:sym typeface="Arial"/>
                <a:rtl val="0"/>
              </a:rPr>
              <a:t>Forni et al. Plos Genetics 2014</a:t>
            </a:r>
          </a:p>
        </p:txBody>
      </p:sp>
    </p:spTree>
    <p:extLst>
      <p:ext uri="{BB962C8B-B14F-4D97-AF65-F5344CB8AC3E}">
        <p14:creationId xmlns:p14="http://schemas.microsoft.com/office/powerpoint/2010/main" val="274413103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457200" y="-11"/>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smtClean="0">
                <a:solidFill>
                  <a:schemeClr val="dk1"/>
                </a:solidFill>
                <a:latin typeface="Arial"/>
                <a:ea typeface="Arial"/>
                <a:cs typeface="Arial"/>
                <a:sym typeface="Arial"/>
                <a:rtl val="0"/>
              </a:rPr>
              <a:t>Outline</a:t>
            </a:r>
            <a:endParaRPr lang="en-US" sz="3600" b="1" i="0" u="none" strike="noStrike" cap="none" baseline="0" dirty="0">
              <a:solidFill>
                <a:schemeClr val="dk1"/>
              </a:solidFill>
              <a:latin typeface="Arial"/>
              <a:ea typeface="Arial"/>
              <a:cs typeface="Arial"/>
              <a:sym typeface="Arial"/>
              <a:rtl val="0"/>
            </a:endParaRPr>
          </a:p>
        </p:txBody>
      </p:sp>
      <p:sp>
        <p:nvSpPr>
          <p:cNvPr id="43" name="Shape 43"/>
          <p:cNvSpPr txBox="1">
            <a:spLocks noGrp="1"/>
          </p:cNvSpPr>
          <p:nvPr>
            <p:ph type="body" idx="1"/>
          </p:nvPr>
        </p:nvSpPr>
        <p:spPr>
          <a:xfrm>
            <a:off x="457200" y="1150512"/>
            <a:ext cx="8229600" cy="2336999"/>
          </a:xfrm>
          <a:prstGeom prst="rect">
            <a:avLst/>
          </a:prstGeom>
          <a:noFill/>
          <a:ln>
            <a:noFill/>
          </a:ln>
        </p:spPr>
        <p:txBody>
          <a:bodyPr lIns="91425" tIns="91425" rIns="91425" bIns="91425" anchor="t" anchorCtr="0">
            <a:noAutofit/>
          </a:bodyPr>
          <a:lstStyle/>
          <a:p>
            <a:pPr marL="457200" marR="0" lvl="0" indent="-342900" algn="l" rtl="0">
              <a:lnSpc>
                <a:spcPct val="100000"/>
              </a:lnSpc>
              <a:spcBef>
                <a:spcPts val="0"/>
              </a:spcBef>
              <a:spcAft>
                <a:spcPts val="0"/>
              </a:spcAft>
              <a:buClr>
                <a:schemeClr val="dk1"/>
              </a:buClr>
              <a:buSzPct val="100000"/>
            </a:pPr>
            <a:r>
              <a:rPr lang="en-US" sz="2400" i="0" u="none" strike="noStrike"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sym typeface="Arial"/>
                <a:rtl val="0"/>
              </a:rPr>
              <a:t>Brief introduction to natural selection</a:t>
            </a:r>
          </a:p>
          <a:p>
            <a:pPr marL="457200" marR="0" lvl="0" indent="-342900" algn="l" rtl="0">
              <a:lnSpc>
                <a:spcPct val="100000"/>
              </a:lnSpc>
              <a:spcBef>
                <a:spcPts val="0"/>
              </a:spcBef>
              <a:spcAft>
                <a:spcPts val="0"/>
              </a:spcAft>
              <a:buClr>
                <a:schemeClr val="dk1"/>
              </a:buClr>
              <a:buSzPct val="100000"/>
            </a:pPr>
            <a:endParaRPr lang="en-US" sz="2400" i="0" u="none" strike="noStrike"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sym typeface="Arial"/>
              <a:rtl val="0"/>
            </a:endParaRPr>
          </a:p>
          <a:p>
            <a:pPr marL="457200" marR="0" lvl="0" indent="-342900" algn="l" rtl="0">
              <a:lnSpc>
                <a:spcPct val="100000"/>
              </a:lnSpc>
              <a:spcBef>
                <a:spcPts val="0"/>
              </a:spcBef>
              <a:spcAft>
                <a:spcPts val="0"/>
              </a:spcAft>
              <a:buClr>
                <a:schemeClr val="dk1"/>
              </a:buClr>
              <a:buSzPct val="100000"/>
            </a:pP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Modes of selection</a:t>
            </a:r>
          </a:p>
          <a:p>
            <a:pPr marL="457200" marR="0" lvl="0" indent="-342900" algn="l" rtl="0">
              <a:lnSpc>
                <a:spcPct val="100000"/>
              </a:lnSpc>
              <a:spcBef>
                <a:spcPts val="0"/>
              </a:spcBef>
              <a:spcAft>
                <a:spcPts val="0"/>
              </a:spcAft>
              <a:buClr>
                <a:schemeClr val="dk1"/>
              </a:buClr>
              <a:buSzPct val="100000"/>
            </a:pPr>
            <a:endParaRPr lang="en-US" sz="2400" dirty="0" smtClean="0">
              <a:solidFill>
                <a:schemeClr val="dk1"/>
              </a:solidFill>
            </a:endParaRPr>
          </a:p>
          <a:p>
            <a:pPr marL="457200" marR="0" lvl="0" indent="-342900" algn="l" rtl="0">
              <a:lnSpc>
                <a:spcPct val="100000"/>
              </a:lnSpc>
              <a:spcBef>
                <a:spcPts val="0"/>
              </a:spcBef>
              <a:spcAft>
                <a:spcPts val="0"/>
              </a:spcAft>
              <a:buClr>
                <a:schemeClr val="dk1"/>
              </a:buClr>
              <a:buSzPct val="100000"/>
            </a:pPr>
            <a:r>
              <a:rPr lang="en-US" sz="2400" b="0" i="0" u="none" strike="noStrike" cap="none" baseline="0" dirty="0" smtClean="0">
                <a:solidFill>
                  <a:schemeClr val="dk1"/>
                </a:solidFill>
                <a:sym typeface="Arial"/>
                <a:rtl val="0"/>
              </a:rPr>
              <a:t>Inferring</a:t>
            </a:r>
            <a:r>
              <a:rPr lang="en-US" sz="2400" b="0" i="0" u="none" strike="noStrike" cap="none" dirty="0" smtClean="0">
                <a:solidFill>
                  <a:schemeClr val="dk1"/>
                </a:solidFill>
                <a:sym typeface="Arial"/>
                <a:rtl val="0"/>
              </a:rPr>
              <a:t> selection at the intra-species level</a:t>
            </a:r>
          </a:p>
          <a:p>
            <a:pPr marL="857250" lvl="1" indent="-342900">
              <a:spcBef>
                <a:spcPts val="0"/>
              </a:spcBef>
              <a:buSzPct val="100000"/>
            </a:pPr>
            <a:r>
              <a:rPr lang="en-US" sz="2400" baseline="0" dirty="0" smtClean="0">
                <a:solidFill>
                  <a:schemeClr val="dk1"/>
                </a:solidFill>
              </a:rPr>
              <a:t>Genetic differentiation</a:t>
            </a:r>
          </a:p>
          <a:p>
            <a:pPr marL="857250" lvl="1" indent="-342900">
              <a:spcBef>
                <a:spcPts val="0"/>
              </a:spcBef>
              <a:buSzPct val="100000"/>
            </a:pPr>
            <a:r>
              <a:rPr lang="en-US" sz="2400" b="0" i="0" u="none" strike="noStrike" cap="none" dirty="0" smtClean="0">
                <a:solidFill>
                  <a:schemeClr val="dk1"/>
                </a:solidFill>
                <a:sym typeface="Arial"/>
                <a:rtl val="0"/>
              </a:rPr>
              <a:t>Haplotype variation</a:t>
            </a:r>
          </a:p>
          <a:p>
            <a:pPr marL="857250" lvl="1" indent="-342900">
              <a:spcBef>
                <a:spcPts val="0"/>
              </a:spcBef>
              <a:buSzPct val="100000"/>
            </a:pPr>
            <a:r>
              <a:rPr lang="en-US" sz="2400" dirty="0" smtClean="0">
                <a:solidFill>
                  <a:schemeClr val="dk1"/>
                </a:solidFill>
              </a:rPr>
              <a:t>Model-based approaches</a:t>
            </a:r>
            <a:endParaRPr lang="en-US" sz="2400" b="0" i="0" u="none" strike="noStrike" cap="none" dirty="0" smtClean="0">
              <a:solidFill>
                <a:schemeClr val="dk1"/>
              </a:solidFill>
              <a:sym typeface="Arial"/>
              <a:rtl val="0"/>
            </a:endParaRPr>
          </a:p>
          <a:p>
            <a:pPr marL="857250" lvl="1" indent="-342900">
              <a:spcBef>
                <a:spcPts val="0"/>
              </a:spcBef>
              <a:buSzPct val="100000"/>
            </a:pPr>
            <a:r>
              <a:rPr lang="en-US" sz="2400" dirty="0" smtClean="0">
                <a:solidFill>
                  <a:schemeClr val="dk1"/>
                </a:solidFill>
                <a:rtl val="0"/>
              </a:rPr>
              <a:t>Testing for significance</a:t>
            </a:r>
          </a:p>
          <a:p>
            <a:pPr marL="857250" lvl="1" indent="-342900">
              <a:spcBef>
                <a:spcPts val="0"/>
              </a:spcBef>
              <a:buSzPct val="100000"/>
            </a:pPr>
            <a:endParaRPr lang="en-US" sz="2400" i="0" u="none" strike="noStrike"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sym typeface="Arial"/>
              <a:rtl val="0"/>
            </a:endParaRPr>
          </a:p>
          <a:p>
            <a:pPr marL="457200" indent="-342900">
              <a:spcBef>
                <a:spcPts val="0"/>
              </a:spcBef>
              <a:buSzPct val="100000"/>
            </a:pP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Inferring selection at the </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inter-</a:t>
            </a: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rPr>
              <a:t>species </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level</a:t>
            </a:r>
          </a:p>
          <a:p>
            <a:pPr marL="457200" indent="-342900">
              <a:spcBef>
                <a:spcPts val="0"/>
              </a:spcBef>
              <a:buSzPct val="100000"/>
            </a:pPr>
            <a:endPar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marL="457200" indent="-342900">
              <a:spcBef>
                <a:spcPts val="0"/>
              </a:spcBef>
              <a:buSzPct val="100000"/>
            </a:pP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Detecting selection from low-depth sequencing data</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marL="457200" marR="0" lvl="0" indent="-342900" algn="l" rtl="0">
              <a:lnSpc>
                <a:spcPct val="100000"/>
              </a:lnSpc>
              <a:spcBef>
                <a:spcPts val="0"/>
              </a:spcBef>
              <a:spcAft>
                <a:spcPts val="0"/>
              </a:spcAft>
              <a:buClr>
                <a:schemeClr val="dk1"/>
              </a:buClr>
              <a:buSzPct val="100000"/>
            </a:pPr>
            <a:endParaRPr lang="en-US" sz="2400" b="0" i="0" u="none" strike="noStrike" cap="none" baseline="0" dirty="0">
              <a:solidFill>
                <a:schemeClr val="dk1"/>
              </a:solidFill>
              <a:sym typeface="Arial"/>
              <a:rtl val="0"/>
            </a:endParaRPr>
          </a:p>
        </p:txBody>
      </p:sp>
    </p:spTree>
    <p:extLst>
      <p:ext uri="{BB962C8B-B14F-4D97-AF65-F5344CB8AC3E}">
        <p14:creationId xmlns:p14="http://schemas.microsoft.com/office/powerpoint/2010/main" val="1728812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Shape 51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a:solidFill>
                  <a:schemeClr val="dk1"/>
                </a:solidFill>
                <a:latin typeface="Arial"/>
                <a:ea typeface="Arial"/>
                <a:cs typeface="Arial"/>
                <a:sym typeface="Arial"/>
                <a:rtl val="0"/>
              </a:rPr>
              <a:t>Software available</a:t>
            </a:r>
          </a:p>
        </p:txBody>
      </p:sp>
      <p:sp>
        <p:nvSpPr>
          <p:cNvPr id="517" name="Shape 517"/>
          <p:cNvSpPr txBox="1">
            <a:spLocks noGrp="1"/>
          </p:cNvSpPr>
          <p:nvPr>
            <p:ph type="body" idx="1"/>
          </p:nvPr>
        </p:nvSpPr>
        <p:spPr>
          <a:xfrm>
            <a:off x="457200" y="1107141"/>
            <a:ext cx="8229600" cy="4526100"/>
          </a:xfrm>
          <a:prstGeom prst="rect">
            <a:avLst/>
          </a:prstGeom>
          <a:noFill/>
          <a:ln>
            <a:noFill/>
          </a:ln>
        </p:spPr>
        <p:txBody>
          <a:bodyPr lIns="91425" tIns="91425" rIns="91425" bIns="91425" anchor="t" anchorCtr="0">
            <a:noAutofit/>
          </a:bodyPr>
          <a:lstStyle/>
          <a:p>
            <a:pPr marL="203200" marR="0" lvl="0" indent="0" algn="l" rtl="0">
              <a:lnSpc>
                <a:spcPct val="150000"/>
              </a:lnSpc>
              <a:spcBef>
                <a:spcPts val="0"/>
              </a:spcBef>
              <a:spcAft>
                <a:spcPts val="0"/>
              </a:spcAft>
              <a:buClr>
                <a:schemeClr val="dk1"/>
              </a:buClr>
              <a:buSzPct val="110000"/>
              <a:buNone/>
            </a:pPr>
            <a:r>
              <a:rPr lang="en-US" sz="2000" b="0" i="0" u="none" strike="noStrike" cap="none" baseline="0" dirty="0" err="1" smtClean="0">
                <a:solidFill>
                  <a:schemeClr val="dk1"/>
                </a:solidFill>
                <a:latin typeface="Arial"/>
                <a:ea typeface="Arial"/>
                <a:cs typeface="Arial"/>
                <a:sym typeface="Arial"/>
                <a:rtl val="0"/>
              </a:rPr>
              <a:t>DnaSP</a:t>
            </a:r>
            <a:r>
              <a:rPr lang="en-US" sz="2000" b="0" i="0" u="none" strike="noStrike" cap="none" baseline="0" dirty="0" smtClean="0">
                <a:solidFill>
                  <a:schemeClr val="dk1"/>
                </a:solidFill>
                <a:latin typeface="Arial"/>
                <a:ea typeface="Arial"/>
                <a:cs typeface="Arial"/>
                <a:sym typeface="Arial"/>
                <a:rtl val="0"/>
              </a:rPr>
              <a:t> </a:t>
            </a:r>
            <a:r>
              <a:rPr lang="en-US" sz="2000" b="0" i="0" u="none" strike="noStrike" cap="none" baseline="0" dirty="0">
                <a:solidFill>
                  <a:schemeClr val="dk1"/>
                </a:solidFill>
                <a:latin typeface="Arial"/>
                <a:ea typeface="Arial"/>
                <a:cs typeface="Arial"/>
                <a:sym typeface="Arial"/>
                <a:rtl val="0"/>
              </a:rPr>
              <a:t>(http://www.ub.edu/dnasp/</a:t>
            </a:r>
            <a:r>
              <a:rPr lang="en-US" sz="2000" b="0" i="0" u="none" strike="noStrike" cap="none" baseline="0" dirty="0" smtClean="0">
                <a:solidFill>
                  <a:schemeClr val="dk1"/>
                </a:solidFill>
                <a:latin typeface="Arial"/>
                <a:ea typeface="Arial"/>
                <a:cs typeface="Arial"/>
                <a:sym typeface="Arial"/>
                <a:rtl val="0"/>
              </a:rPr>
              <a:t>)</a:t>
            </a:r>
            <a:br>
              <a:rPr lang="en-US" sz="2000" b="0" i="0" u="none" strike="noStrike" cap="none" baseline="0" dirty="0" smtClean="0">
                <a:solidFill>
                  <a:schemeClr val="dk1"/>
                </a:solidFill>
                <a:latin typeface="Arial"/>
                <a:ea typeface="Arial"/>
                <a:cs typeface="Arial"/>
                <a:sym typeface="Arial"/>
                <a:rtl val="0"/>
              </a:rPr>
            </a:br>
            <a:r>
              <a:rPr lang="en-US" sz="2000" b="0" i="0" u="none" strike="noStrike" cap="none" baseline="0" dirty="0" err="1" smtClean="0">
                <a:solidFill>
                  <a:schemeClr val="dk1"/>
                </a:solidFill>
                <a:latin typeface="Arial"/>
                <a:ea typeface="Arial"/>
                <a:cs typeface="Arial"/>
                <a:sym typeface="Arial"/>
                <a:rtl val="0"/>
              </a:rPr>
              <a:t>Arlequin</a:t>
            </a:r>
            <a:r>
              <a:rPr lang="en-US" sz="2000" b="0" i="0" u="none" strike="noStrike" cap="none" baseline="0" dirty="0" smtClean="0">
                <a:solidFill>
                  <a:schemeClr val="dk1"/>
                </a:solidFill>
                <a:latin typeface="Arial"/>
                <a:ea typeface="Arial"/>
                <a:cs typeface="Arial"/>
                <a:sym typeface="Arial"/>
                <a:rtl val="0"/>
              </a:rPr>
              <a:t> </a:t>
            </a:r>
            <a:r>
              <a:rPr lang="en-US" sz="2000" b="0" i="0" u="none" strike="noStrike" cap="none" baseline="0" dirty="0">
                <a:solidFill>
                  <a:schemeClr val="dk1"/>
                </a:solidFill>
                <a:latin typeface="Arial"/>
                <a:ea typeface="Arial"/>
                <a:cs typeface="Arial"/>
                <a:sym typeface="Arial"/>
                <a:rtl val="0"/>
              </a:rPr>
              <a:t>(http://</a:t>
            </a:r>
            <a:r>
              <a:rPr lang="en-US" sz="2000" b="0" i="0" u="none" strike="noStrike" cap="none" baseline="0" dirty="0" err="1">
                <a:solidFill>
                  <a:schemeClr val="dk1"/>
                </a:solidFill>
                <a:latin typeface="Arial"/>
                <a:ea typeface="Arial"/>
                <a:cs typeface="Arial"/>
                <a:sym typeface="Arial"/>
                <a:rtl val="0"/>
              </a:rPr>
              <a:t>cmpg.unibe.ch</a:t>
            </a:r>
            <a:r>
              <a:rPr lang="en-US" sz="2000" b="0" i="0" u="none" strike="noStrike" cap="none" baseline="0" dirty="0">
                <a:solidFill>
                  <a:schemeClr val="dk1"/>
                </a:solidFill>
                <a:latin typeface="Arial"/>
                <a:ea typeface="Arial"/>
                <a:cs typeface="Arial"/>
                <a:sym typeface="Arial"/>
                <a:rtl val="0"/>
              </a:rPr>
              <a:t>/software/arlequin35/)</a:t>
            </a:r>
          </a:p>
          <a:p>
            <a:pPr marL="203200" marR="0" lvl="0" indent="0" algn="l" rtl="0">
              <a:lnSpc>
                <a:spcPct val="150000"/>
              </a:lnSpc>
              <a:spcBef>
                <a:spcPts val="0"/>
              </a:spcBef>
              <a:spcAft>
                <a:spcPts val="0"/>
              </a:spcAft>
              <a:buClr>
                <a:schemeClr val="dk1"/>
              </a:buClr>
              <a:buSzPct val="110000"/>
              <a:buNone/>
            </a:pPr>
            <a:r>
              <a:rPr lang="en-US" sz="2000" b="0" i="0" u="none" strike="noStrike" cap="none" baseline="0" dirty="0" err="1" smtClean="0">
                <a:solidFill>
                  <a:schemeClr val="dk1"/>
                </a:solidFill>
                <a:latin typeface="Arial"/>
                <a:ea typeface="Arial"/>
                <a:cs typeface="Arial"/>
                <a:sym typeface="Arial"/>
                <a:rtl val="0"/>
              </a:rPr>
              <a:t>BayeScan</a:t>
            </a:r>
            <a:r>
              <a:rPr lang="en-US" sz="2000" b="0" i="0" u="none" strike="noStrike" cap="none" baseline="0" dirty="0" smtClean="0">
                <a:solidFill>
                  <a:schemeClr val="dk1"/>
                </a:solidFill>
                <a:latin typeface="Arial"/>
                <a:ea typeface="Arial"/>
                <a:cs typeface="Arial"/>
                <a:sym typeface="Arial"/>
                <a:rtl val="0"/>
              </a:rPr>
              <a:t> </a:t>
            </a:r>
            <a:r>
              <a:rPr lang="en-US" sz="2000" b="0" i="0" u="none" strike="noStrike" cap="none" baseline="0" dirty="0">
                <a:solidFill>
                  <a:schemeClr val="dk1"/>
                </a:solidFill>
                <a:latin typeface="Arial"/>
                <a:ea typeface="Arial"/>
                <a:cs typeface="Arial"/>
                <a:sym typeface="Arial"/>
                <a:rtl val="0"/>
              </a:rPr>
              <a:t>(http://</a:t>
            </a:r>
            <a:r>
              <a:rPr lang="en-US" sz="2000" b="0" i="0" u="none" strike="noStrike" cap="none" baseline="0" dirty="0" err="1">
                <a:solidFill>
                  <a:schemeClr val="dk1"/>
                </a:solidFill>
                <a:latin typeface="Arial"/>
                <a:ea typeface="Arial"/>
                <a:cs typeface="Arial"/>
                <a:sym typeface="Arial"/>
                <a:rtl val="0"/>
              </a:rPr>
              <a:t>cmpg.unibe.ch</a:t>
            </a:r>
            <a:r>
              <a:rPr lang="en-US" sz="2000" b="0" i="0" u="none" strike="noStrike" cap="none" baseline="0" dirty="0">
                <a:solidFill>
                  <a:schemeClr val="dk1"/>
                </a:solidFill>
                <a:latin typeface="Arial"/>
                <a:ea typeface="Arial"/>
                <a:cs typeface="Arial"/>
                <a:sym typeface="Arial"/>
                <a:rtl val="0"/>
              </a:rPr>
              <a:t>/software/</a:t>
            </a:r>
            <a:r>
              <a:rPr lang="en-US" sz="2000" b="0" i="0" u="none" strike="noStrike" cap="none" baseline="0" dirty="0" err="1">
                <a:solidFill>
                  <a:schemeClr val="dk1"/>
                </a:solidFill>
                <a:latin typeface="Arial"/>
                <a:ea typeface="Arial"/>
                <a:cs typeface="Arial"/>
                <a:sym typeface="Arial"/>
                <a:rtl val="0"/>
              </a:rPr>
              <a:t>BayeScan</a:t>
            </a:r>
            <a:r>
              <a:rPr lang="en-US" sz="2000" b="0" i="0" u="none" strike="noStrike" cap="none" baseline="0" dirty="0">
                <a:solidFill>
                  <a:schemeClr val="dk1"/>
                </a:solidFill>
                <a:latin typeface="Arial"/>
                <a:ea typeface="Arial"/>
                <a:cs typeface="Arial"/>
                <a:sym typeface="Arial"/>
                <a:rtl val="0"/>
              </a:rPr>
              <a:t>/) </a:t>
            </a:r>
          </a:p>
          <a:p>
            <a:pPr marL="203200" marR="0" lvl="0" indent="0" algn="l" rtl="0">
              <a:lnSpc>
                <a:spcPct val="150000"/>
              </a:lnSpc>
              <a:spcBef>
                <a:spcPts val="0"/>
              </a:spcBef>
              <a:spcAft>
                <a:spcPts val="0"/>
              </a:spcAft>
              <a:buClr>
                <a:schemeClr val="dk1"/>
              </a:buClr>
              <a:buSzPct val="110000"/>
              <a:buNone/>
            </a:pPr>
            <a:r>
              <a:rPr lang="en-US" sz="2000" b="0" i="0" u="none" strike="noStrike" cap="none" baseline="0" dirty="0" err="1" smtClean="0">
                <a:solidFill>
                  <a:schemeClr val="dk1"/>
                </a:solidFill>
                <a:latin typeface="Arial"/>
                <a:ea typeface="Arial"/>
                <a:cs typeface="Arial"/>
                <a:sym typeface="Arial"/>
                <a:rtl val="0"/>
              </a:rPr>
              <a:t>libsequence</a:t>
            </a:r>
            <a:r>
              <a:rPr lang="en-US" sz="2000" b="0" i="0" u="none" strike="noStrike" cap="none" baseline="0" dirty="0" smtClean="0">
                <a:solidFill>
                  <a:schemeClr val="dk1"/>
                </a:solidFill>
                <a:latin typeface="Arial"/>
                <a:ea typeface="Arial"/>
                <a:cs typeface="Arial"/>
                <a:sym typeface="Arial"/>
                <a:rtl val="0"/>
              </a:rPr>
              <a:t> </a:t>
            </a:r>
            <a:r>
              <a:rPr lang="en-US" sz="2000" b="0" i="0" u="none" strike="noStrike" cap="none" baseline="0" dirty="0">
                <a:solidFill>
                  <a:schemeClr val="dk1"/>
                </a:solidFill>
                <a:latin typeface="Arial"/>
                <a:ea typeface="Arial"/>
                <a:cs typeface="Arial"/>
                <a:sym typeface="Arial"/>
                <a:rtl val="0"/>
              </a:rPr>
              <a:t>(http://</a:t>
            </a:r>
            <a:r>
              <a:rPr lang="en-US" sz="2000" b="0" i="0" u="none" strike="noStrike" cap="none" baseline="0" dirty="0" err="1">
                <a:solidFill>
                  <a:schemeClr val="dk1"/>
                </a:solidFill>
                <a:latin typeface="Arial"/>
                <a:ea typeface="Arial"/>
                <a:cs typeface="Arial"/>
                <a:sym typeface="Arial"/>
                <a:rtl val="0"/>
              </a:rPr>
              <a:t>www.molpopgen.org</a:t>
            </a:r>
            <a:r>
              <a:rPr lang="en-US" sz="2000" b="0" i="0" u="none" strike="noStrike" cap="none" baseline="0" dirty="0">
                <a:solidFill>
                  <a:schemeClr val="dk1"/>
                </a:solidFill>
                <a:latin typeface="Arial"/>
                <a:ea typeface="Arial"/>
                <a:cs typeface="Arial"/>
                <a:sym typeface="Arial"/>
                <a:rtl val="0"/>
              </a:rPr>
              <a:t>/</a:t>
            </a:r>
            <a:r>
              <a:rPr lang="en-US" sz="2000" b="0" i="0" u="none" strike="noStrike" cap="none" baseline="0" dirty="0" err="1">
                <a:solidFill>
                  <a:schemeClr val="dk1"/>
                </a:solidFill>
                <a:latin typeface="Arial"/>
                <a:ea typeface="Arial"/>
                <a:cs typeface="Arial"/>
                <a:sym typeface="Arial"/>
                <a:rtl val="0"/>
              </a:rPr>
              <a:t>software.html</a:t>
            </a:r>
            <a:r>
              <a:rPr lang="en-US" sz="2000" b="0" i="0" u="none" strike="noStrike" cap="none" baseline="0" dirty="0">
                <a:solidFill>
                  <a:schemeClr val="dk1"/>
                </a:solidFill>
                <a:latin typeface="Arial"/>
                <a:ea typeface="Arial"/>
                <a:cs typeface="Arial"/>
                <a:sym typeface="Arial"/>
                <a:rtl val="0"/>
              </a:rPr>
              <a:t>)</a:t>
            </a:r>
          </a:p>
          <a:p>
            <a:pPr marL="203200" marR="0" lvl="0" indent="0" algn="l" rtl="0">
              <a:lnSpc>
                <a:spcPct val="150000"/>
              </a:lnSpc>
              <a:spcBef>
                <a:spcPts val="640"/>
              </a:spcBef>
              <a:spcAft>
                <a:spcPts val="0"/>
              </a:spcAft>
              <a:buClr>
                <a:schemeClr val="dk1"/>
              </a:buClr>
              <a:buSzPct val="100000"/>
              <a:buNone/>
            </a:pPr>
            <a:r>
              <a:rPr lang="en-US" sz="2000" b="0" i="0" u="none" strike="noStrike" cap="none" baseline="0" dirty="0" smtClean="0">
                <a:solidFill>
                  <a:schemeClr val="dk1"/>
                </a:solidFill>
                <a:latin typeface="Arial"/>
                <a:ea typeface="Arial"/>
                <a:cs typeface="Arial"/>
                <a:sym typeface="Arial"/>
                <a:rtl val="0"/>
              </a:rPr>
              <a:t>sweep </a:t>
            </a:r>
            <a:r>
              <a:rPr lang="en-US" sz="2000" b="0" i="0" u="none" strike="noStrike" cap="none" baseline="0" dirty="0">
                <a:solidFill>
                  <a:schemeClr val="dk1"/>
                </a:solidFill>
                <a:latin typeface="Arial"/>
                <a:ea typeface="Arial"/>
                <a:cs typeface="Arial"/>
                <a:sym typeface="Arial"/>
                <a:rtl val="0"/>
              </a:rPr>
              <a:t>(http://</a:t>
            </a:r>
            <a:r>
              <a:rPr lang="en-US" sz="2000" b="0" i="0" u="none" strike="noStrike" cap="none" baseline="0" dirty="0" err="1">
                <a:solidFill>
                  <a:schemeClr val="dk1"/>
                </a:solidFill>
                <a:latin typeface="Arial"/>
                <a:ea typeface="Arial"/>
                <a:cs typeface="Arial"/>
                <a:sym typeface="Arial"/>
                <a:rtl val="0"/>
              </a:rPr>
              <a:t>www.broadinstitute.org</a:t>
            </a:r>
            <a:r>
              <a:rPr lang="en-US" sz="2000" b="0" i="0" u="none" strike="noStrike" cap="none" baseline="0" dirty="0">
                <a:solidFill>
                  <a:schemeClr val="dk1"/>
                </a:solidFill>
                <a:latin typeface="Arial"/>
                <a:ea typeface="Arial"/>
                <a:cs typeface="Arial"/>
                <a:sym typeface="Arial"/>
                <a:rtl val="0"/>
              </a:rPr>
              <a:t>/mpg/sweep/)</a:t>
            </a:r>
          </a:p>
          <a:p>
            <a:pPr marL="203200" marR="0" lvl="0" indent="0" algn="l" rtl="0">
              <a:lnSpc>
                <a:spcPct val="150000"/>
              </a:lnSpc>
              <a:spcBef>
                <a:spcPts val="640"/>
              </a:spcBef>
              <a:spcAft>
                <a:spcPts val="0"/>
              </a:spcAft>
              <a:buClr>
                <a:schemeClr val="dk1"/>
              </a:buClr>
              <a:buSzPct val="100000"/>
              <a:buNone/>
            </a:pPr>
            <a:r>
              <a:rPr lang="en-US" sz="2000" b="0" i="0" u="none" strike="noStrike" cap="none" baseline="0" dirty="0" err="1" smtClean="0">
                <a:solidFill>
                  <a:schemeClr val="dk1"/>
                </a:solidFill>
                <a:latin typeface="Arial"/>
                <a:ea typeface="Arial"/>
                <a:cs typeface="Arial"/>
                <a:sym typeface="Arial"/>
                <a:rtl val="0"/>
              </a:rPr>
              <a:t>iHS</a:t>
            </a:r>
            <a:r>
              <a:rPr lang="en-US" sz="2000" b="0" i="0" u="none" strike="noStrike" cap="none" baseline="0" dirty="0" smtClean="0">
                <a:solidFill>
                  <a:schemeClr val="dk1"/>
                </a:solidFill>
                <a:latin typeface="Arial"/>
                <a:ea typeface="Arial"/>
                <a:cs typeface="Arial"/>
                <a:sym typeface="Arial"/>
                <a:rtl val="0"/>
              </a:rPr>
              <a:t> </a:t>
            </a:r>
            <a:r>
              <a:rPr lang="en-US" sz="2000" b="0" i="0" u="none" strike="noStrike" cap="none" baseline="0" dirty="0">
                <a:solidFill>
                  <a:schemeClr val="dk1"/>
                </a:solidFill>
                <a:latin typeface="Arial"/>
                <a:ea typeface="Arial"/>
                <a:cs typeface="Arial"/>
                <a:sym typeface="Arial"/>
                <a:rtl val="0"/>
              </a:rPr>
              <a:t>(http://</a:t>
            </a:r>
            <a:r>
              <a:rPr lang="en-US" sz="2000" b="0" i="0" u="none" strike="noStrike" cap="none" baseline="0" dirty="0" err="1">
                <a:solidFill>
                  <a:schemeClr val="dk1"/>
                </a:solidFill>
                <a:latin typeface="Arial"/>
                <a:ea typeface="Arial"/>
                <a:cs typeface="Arial"/>
                <a:sym typeface="Arial"/>
                <a:rtl val="0"/>
              </a:rPr>
              <a:t>coruscant.itmat.upenn.edu</a:t>
            </a:r>
            <a:r>
              <a:rPr lang="en-US" sz="2000" b="0" i="0" u="none" strike="noStrike" cap="none" baseline="0" dirty="0">
                <a:solidFill>
                  <a:schemeClr val="dk1"/>
                </a:solidFill>
                <a:latin typeface="Arial"/>
                <a:ea typeface="Arial"/>
                <a:cs typeface="Arial"/>
                <a:sym typeface="Arial"/>
                <a:rtl val="0"/>
              </a:rPr>
              <a:t>/</a:t>
            </a:r>
            <a:r>
              <a:rPr lang="en-US" sz="2000" b="0" i="0" u="none" strike="noStrike" cap="none" baseline="0" dirty="0" err="1">
                <a:solidFill>
                  <a:schemeClr val="dk1"/>
                </a:solidFill>
                <a:latin typeface="Arial"/>
                <a:ea typeface="Arial"/>
                <a:cs typeface="Arial"/>
                <a:sym typeface="Arial"/>
                <a:rtl val="0"/>
              </a:rPr>
              <a:t>software.html</a:t>
            </a:r>
            <a:r>
              <a:rPr lang="en-US" sz="2000" b="0" i="0" u="none" strike="noStrike" cap="none" baseline="0" dirty="0">
                <a:solidFill>
                  <a:schemeClr val="dk1"/>
                </a:solidFill>
                <a:latin typeface="Arial"/>
                <a:ea typeface="Arial"/>
                <a:cs typeface="Arial"/>
                <a:sym typeface="Arial"/>
                <a:rtl val="0"/>
              </a:rPr>
              <a:t>)</a:t>
            </a:r>
          </a:p>
          <a:p>
            <a:pPr marL="203200" marR="0" lvl="0" indent="0" algn="l" rtl="0">
              <a:lnSpc>
                <a:spcPct val="150000"/>
              </a:lnSpc>
              <a:spcBef>
                <a:spcPts val="640"/>
              </a:spcBef>
              <a:spcAft>
                <a:spcPts val="0"/>
              </a:spcAft>
              <a:buClr>
                <a:schemeClr val="dk1"/>
              </a:buClr>
              <a:buSzPct val="100000"/>
              <a:buNone/>
            </a:pPr>
            <a:r>
              <a:rPr lang="en-US" sz="2000" b="0" i="0" u="none" strike="noStrike" cap="none" baseline="0" dirty="0" err="1" smtClean="0">
                <a:solidFill>
                  <a:schemeClr val="dk1"/>
                </a:solidFill>
                <a:latin typeface="Arial"/>
                <a:ea typeface="Arial"/>
                <a:cs typeface="Arial"/>
                <a:sym typeface="Arial"/>
                <a:rtl val="0"/>
              </a:rPr>
              <a:t>nSL</a:t>
            </a:r>
            <a:r>
              <a:rPr lang="en-US" sz="2000" b="0" i="0" u="none" strike="noStrike" cap="none" baseline="0" dirty="0" smtClean="0">
                <a:solidFill>
                  <a:schemeClr val="dk1"/>
                </a:solidFill>
                <a:latin typeface="Arial"/>
                <a:ea typeface="Arial"/>
                <a:cs typeface="Arial"/>
                <a:sym typeface="Arial"/>
                <a:rtl val="0"/>
              </a:rPr>
              <a:t> </a:t>
            </a:r>
            <a:r>
              <a:rPr lang="en-US" sz="2000" b="0" i="0" u="none" strike="noStrike" cap="none" baseline="0" dirty="0">
                <a:solidFill>
                  <a:schemeClr val="dk1"/>
                </a:solidFill>
                <a:latin typeface="Arial"/>
                <a:ea typeface="Arial"/>
                <a:cs typeface="Arial"/>
                <a:sym typeface="Arial"/>
                <a:rtl val="0"/>
              </a:rPr>
              <a:t>(http://</a:t>
            </a:r>
            <a:r>
              <a:rPr lang="en-US" sz="2000" b="0" i="0" u="none" strike="noStrike" cap="none" baseline="0" dirty="0" err="1">
                <a:solidFill>
                  <a:schemeClr val="dk1"/>
                </a:solidFill>
                <a:latin typeface="Arial"/>
                <a:ea typeface="Arial"/>
                <a:cs typeface="Arial"/>
                <a:sym typeface="Arial"/>
                <a:rtl val="0"/>
              </a:rPr>
              <a:t>cteg.berkeley.edu</a:t>
            </a:r>
            <a:r>
              <a:rPr lang="en-US" sz="2000" b="0" i="0" u="none" strike="noStrike" cap="none" baseline="0" dirty="0">
                <a:solidFill>
                  <a:schemeClr val="dk1"/>
                </a:solidFill>
                <a:latin typeface="Arial"/>
                <a:ea typeface="Arial"/>
                <a:cs typeface="Arial"/>
                <a:sym typeface="Arial"/>
                <a:rtl val="0"/>
              </a:rPr>
              <a:t>/~</a:t>
            </a:r>
            <a:r>
              <a:rPr lang="en-US" sz="2000" b="0" i="0" u="none" strike="noStrike" cap="none" baseline="0" dirty="0" err="1">
                <a:solidFill>
                  <a:schemeClr val="dk1"/>
                </a:solidFill>
                <a:latin typeface="Arial"/>
                <a:ea typeface="Arial"/>
                <a:cs typeface="Arial"/>
                <a:sym typeface="Arial"/>
                <a:rtl val="0"/>
              </a:rPr>
              <a:t>nielsen</a:t>
            </a:r>
            <a:r>
              <a:rPr lang="en-US" sz="2000" b="0" i="0" u="none" strike="noStrike" cap="none" baseline="0" dirty="0">
                <a:solidFill>
                  <a:schemeClr val="dk1"/>
                </a:solidFill>
                <a:latin typeface="Arial"/>
                <a:ea typeface="Arial"/>
                <a:cs typeface="Arial"/>
                <a:sym typeface="Arial"/>
                <a:rtl val="0"/>
              </a:rPr>
              <a:t>/resources/software/)</a:t>
            </a:r>
          </a:p>
          <a:p>
            <a:pPr marL="203200" marR="0" lvl="0" indent="0" algn="l" rtl="0">
              <a:lnSpc>
                <a:spcPct val="150000"/>
              </a:lnSpc>
              <a:spcBef>
                <a:spcPts val="0"/>
              </a:spcBef>
              <a:spcAft>
                <a:spcPts val="0"/>
              </a:spcAft>
              <a:buClr>
                <a:schemeClr val="dk1"/>
              </a:buClr>
              <a:buSzPct val="110000"/>
              <a:buNone/>
            </a:pPr>
            <a:r>
              <a:rPr lang="en-US" sz="2000" b="0" i="0" u="none" strike="noStrike" cap="none" baseline="0" dirty="0" smtClean="0">
                <a:solidFill>
                  <a:schemeClr val="dk1"/>
                </a:solidFill>
                <a:latin typeface="Arial"/>
                <a:ea typeface="Arial"/>
                <a:cs typeface="Arial"/>
                <a:sym typeface="Arial"/>
                <a:rtl val="0"/>
              </a:rPr>
              <a:t>Pre</a:t>
            </a:r>
            <a:r>
              <a:rPr lang="en-US" sz="2000" b="0" i="0" u="none" strike="noStrike" cap="none" baseline="0" dirty="0">
                <a:solidFill>
                  <a:schemeClr val="dk1"/>
                </a:solidFill>
                <a:latin typeface="Arial"/>
                <a:ea typeface="Arial"/>
                <a:cs typeface="Arial"/>
                <a:sym typeface="Arial"/>
                <a:rtl val="0"/>
              </a:rPr>
              <a:t>-computed values (USCS genome browser tables)</a:t>
            </a:r>
          </a:p>
          <a:p>
            <a:pPr marL="203200" marR="0" lvl="0" indent="0" algn="l" rtl="0">
              <a:lnSpc>
                <a:spcPct val="150000"/>
              </a:lnSpc>
              <a:spcBef>
                <a:spcPts val="0"/>
              </a:spcBef>
              <a:spcAft>
                <a:spcPts val="0"/>
              </a:spcAft>
              <a:buClr>
                <a:schemeClr val="dk1"/>
              </a:buClr>
              <a:buSzPct val="110000"/>
              <a:buNone/>
            </a:pPr>
            <a:r>
              <a:rPr lang="en-US" sz="2000" dirty="0" smtClean="0">
                <a:solidFill>
                  <a:schemeClr val="dk1"/>
                </a:solidFill>
                <a:rtl val="0"/>
              </a:rPr>
              <a:t>Homemade</a:t>
            </a:r>
            <a:r>
              <a:rPr lang="en-US" sz="2000" b="0" i="0" u="none" strike="noStrike" cap="none" baseline="0" dirty="0" smtClean="0">
                <a:solidFill>
                  <a:schemeClr val="dk1"/>
                </a:solidFill>
                <a:latin typeface="Arial"/>
                <a:ea typeface="Arial"/>
                <a:cs typeface="Arial"/>
                <a:sym typeface="Arial"/>
                <a:rtl val="0"/>
              </a:rPr>
              <a:t> </a:t>
            </a:r>
            <a:r>
              <a:rPr lang="en-US" sz="2000" b="0" i="0" u="none" strike="noStrike" cap="none" baseline="0" dirty="0">
                <a:solidFill>
                  <a:schemeClr val="dk1"/>
                </a:solidFill>
                <a:latin typeface="Arial"/>
                <a:ea typeface="Arial"/>
                <a:cs typeface="Arial"/>
                <a:sym typeface="Arial"/>
                <a:rtl val="0"/>
              </a:rPr>
              <a:t>scripts</a:t>
            </a:r>
          </a:p>
          <a:p>
            <a:pPr marL="203200" marR="0" lvl="0" indent="0" algn="l" rtl="0">
              <a:lnSpc>
                <a:spcPct val="150000"/>
              </a:lnSpc>
              <a:spcBef>
                <a:spcPts val="0"/>
              </a:spcBef>
              <a:spcAft>
                <a:spcPts val="0"/>
              </a:spcAft>
              <a:buClr>
                <a:schemeClr val="dk1"/>
              </a:buClr>
              <a:buSzPct val="110000"/>
              <a:buNone/>
            </a:pPr>
            <a:r>
              <a:rPr lang="en-US" sz="2000" b="0" i="0" u="none" strike="noStrike" cap="none" baseline="0" dirty="0">
                <a:solidFill>
                  <a:schemeClr val="dk1"/>
                </a:solidFill>
                <a:latin typeface="Arial"/>
                <a:ea typeface="Arial"/>
                <a:cs typeface="Arial"/>
                <a:sym typeface="Arial"/>
                <a:rtl val="0"/>
              </a:rPr>
              <a:t> …</a:t>
            </a:r>
          </a:p>
        </p:txBody>
      </p:sp>
    </p:spTree>
    <p:extLst>
      <p:ext uri="{BB962C8B-B14F-4D97-AF65-F5344CB8AC3E}">
        <p14:creationId xmlns:p14="http://schemas.microsoft.com/office/powerpoint/2010/main" val="87986525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Shape 662"/>
          <p:cNvSpPr txBox="1">
            <a:spLocks noGrp="1"/>
          </p:cNvSpPr>
          <p:nvPr>
            <p:ph type="title"/>
          </p:nvPr>
        </p:nvSpPr>
        <p:spPr>
          <a:xfrm>
            <a:off x="457200" y="-11"/>
            <a:ext cx="8229600" cy="11430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3600" b="1" i="0" u="none" strike="noStrike" cap="none" baseline="0" dirty="0" smtClean="0">
                <a:solidFill>
                  <a:schemeClr val="dk1"/>
                </a:solidFill>
                <a:latin typeface="Arial"/>
                <a:ea typeface="Arial"/>
                <a:cs typeface="Arial"/>
                <a:sym typeface="Arial"/>
                <a:rtl val="0"/>
              </a:rPr>
              <a:t>Summary</a:t>
            </a:r>
            <a:endParaRPr lang="en-US" sz="3600" b="1" i="0" u="none" strike="noStrike" cap="none" baseline="0" dirty="0">
              <a:solidFill>
                <a:schemeClr val="dk1"/>
              </a:solidFill>
              <a:latin typeface="Arial"/>
              <a:ea typeface="Arial"/>
              <a:cs typeface="Arial"/>
              <a:sym typeface="Arial"/>
              <a:rtl val="0"/>
            </a:endParaRPr>
          </a:p>
        </p:txBody>
      </p:sp>
      <p:sp>
        <p:nvSpPr>
          <p:cNvPr id="663" name="Shape 663"/>
          <p:cNvSpPr txBox="1">
            <a:spLocks noGrp="1"/>
          </p:cNvSpPr>
          <p:nvPr>
            <p:ph type="body" idx="1"/>
          </p:nvPr>
        </p:nvSpPr>
        <p:spPr>
          <a:xfrm>
            <a:off x="457200" y="1267624"/>
            <a:ext cx="8229600" cy="5315339"/>
          </a:xfrm>
          <a:prstGeom prst="rect">
            <a:avLst/>
          </a:prstGeom>
          <a:noFill/>
          <a:ln>
            <a:noFill/>
          </a:ln>
        </p:spPr>
        <p:txBody>
          <a:bodyPr lIns="91425" tIns="91425" rIns="91425" bIns="91425" anchor="t" anchorCtr="0">
            <a:noAutofit/>
          </a:bodyPr>
          <a:lstStyle/>
          <a:p>
            <a:pPr marL="419100" marR="0" lvl="0" indent="-342900" algn="l" rtl="0">
              <a:lnSpc>
                <a:spcPct val="100000"/>
              </a:lnSpc>
              <a:spcBef>
                <a:spcPts val="0"/>
              </a:spcBef>
              <a:spcAft>
                <a:spcPts val="0"/>
              </a:spcAft>
              <a:buClr>
                <a:schemeClr val="dk1"/>
              </a:buClr>
              <a:buSzPct val="25000"/>
              <a:buFont typeface="Wingdings" charset="2"/>
              <a:buChar char="q"/>
            </a:pPr>
            <a:r>
              <a:rPr lang="en-US" sz="2400" b="0" i="0" u="none" strike="noStrike" cap="none" baseline="0" dirty="0" smtClean="0">
                <a:solidFill>
                  <a:schemeClr val="dk1"/>
                </a:solidFill>
                <a:latin typeface="Arial"/>
                <a:ea typeface="Arial"/>
                <a:cs typeface="Arial"/>
                <a:sym typeface="Arial"/>
                <a:rtl val="0"/>
              </a:rPr>
              <a:t>Methods to detect signatures of</a:t>
            </a:r>
            <a:r>
              <a:rPr lang="en-US" sz="2400" b="0" i="0" u="none" strike="noStrike" cap="none" dirty="0" smtClean="0">
                <a:solidFill>
                  <a:schemeClr val="dk1"/>
                </a:solidFill>
                <a:latin typeface="Arial"/>
                <a:ea typeface="Arial"/>
                <a:cs typeface="Arial"/>
                <a:sym typeface="Arial"/>
                <a:rtl val="0"/>
              </a:rPr>
              <a:t> selection are grouped based on:</a:t>
            </a:r>
          </a:p>
          <a:p>
            <a:pPr marL="76200" marR="0" lvl="0" algn="l" rtl="0">
              <a:lnSpc>
                <a:spcPct val="100000"/>
              </a:lnSpc>
              <a:spcBef>
                <a:spcPts val="0"/>
              </a:spcBef>
              <a:spcAft>
                <a:spcPts val="0"/>
              </a:spcAft>
              <a:buClr>
                <a:schemeClr val="dk1"/>
              </a:buClr>
              <a:buSzPct val="25000"/>
            </a:pPr>
            <a:r>
              <a:rPr lang="en-US" sz="2400" dirty="0">
                <a:solidFill>
                  <a:schemeClr val="dk1"/>
                </a:solidFill>
              </a:rPr>
              <a:t>	</a:t>
            </a:r>
            <a:r>
              <a:rPr lang="en-US" sz="2400" b="0" i="0" u="none" strike="noStrike" cap="none" dirty="0" smtClean="0">
                <a:solidFill>
                  <a:schemeClr val="dk1"/>
                </a:solidFill>
                <a:latin typeface="Arial"/>
                <a:ea typeface="Arial"/>
                <a:cs typeface="Arial"/>
                <a:sym typeface="Arial"/>
                <a:rtl val="0"/>
              </a:rPr>
              <a:t>time of selection</a:t>
            </a:r>
          </a:p>
          <a:p>
            <a:pPr marL="76200" marR="0" lvl="0" algn="l" rtl="0">
              <a:lnSpc>
                <a:spcPct val="100000"/>
              </a:lnSpc>
              <a:spcBef>
                <a:spcPts val="0"/>
              </a:spcBef>
              <a:spcAft>
                <a:spcPts val="0"/>
              </a:spcAft>
              <a:buClr>
                <a:schemeClr val="dk1"/>
              </a:buClr>
              <a:buSzPct val="25000"/>
            </a:pPr>
            <a:r>
              <a:rPr lang="en-US" sz="2400" dirty="0">
                <a:solidFill>
                  <a:schemeClr val="dk1"/>
                </a:solidFill>
              </a:rPr>
              <a:t>	</a:t>
            </a:r>
            <a:r>
              <a:rPr lang="en-US" sz="2400" dirty="0" smtClean="0">
                <a:solidFill>
                  <a:schemeClr val="dk1"/>
                </a:solidFill>
              </a:rPr>
              <a:t>summary statistics used</a:t>
            </a:r>
          </a:p>
          <a:p>
            <a:pPr marL="76200" marR="0" lvl="0" algn="l" rtl="0">
              <a:lnSpc>
                <a:spcPct val="100000"/>
              </a:lnSpc>
              <a:spcBef>
                <a:spcPts val="0"/>
              </a:spcBef>
              <a:spcAft>
                <a:spcPts val="0"/>
              </a:spcAft>
              <a:buClr>
                <a:schemeClr val="dk1"/>
              </a:buClr>
              <a:buSzPct val="25000"/>
            </a:pPr>
            <a:endParaRPr lang="en-US" sz="2400" b="0" i="0" u="none" strike="noStrike" cap="none" dirty="0" smtClean="0">
              <a:solidFill>
                <a:schemeClr val="dk1"/>
              </a:solidFill>
              <a:latin typeface="Arial"/>
              <a:ea typeface="Arial"/>
              <a:cs typeface="Arial"/>
              <a:sym typeface="Arial"/>
              <a:rtl val="0"/>
            </a:endParaRPr>
          </a:p>
          <a:p>
            <a:pPr marL="419100" marR="0" lvl="0" indent="-342900" algn="l" rtl="0">
              <a:lnSpc>
                <a:spcPct val="100000"/>
              </a:lnSpc>
              <a:spcBef>
                <a:spcPts val="0"/>
              </a:spcBef>
              <a:spcAft>
                <a:spcPts val="0"/>
              </a:spcAft>
              <a:buClr>
                <a:schemeClr val="dk1"/>
              </a:buClr>
              <a:buSzPct val="25000"/>
              <a:buFont typeface="Wingdings" charset="2"/>
              <a:buChar char="q"/>
            </a:pPr>
            <a:endParaRPr lang="en-US" sz="2400" baseline="0" dirty="0">
              <a:solidFill>
                <a:schemeClr val="dk1"/>
              </a:solidFill>
            </a:endParaRPr>
          </a:p>
          <a:p>
            <a:pPr marL="419100" marR="0" lvl="0" indent="-342900" algn="l" rtl="0">
              <a:lnSpc>
                <a:spcPct val="100000"/>
              </a:lnSpc>
              <a:spcBef>
                <a:spcPts val="0"/>
              </a:spcBef>
              <a:spcAft>
                <a:spcPts val="0"/>
              </a:spcAft>
              <a:buClr>
                <a:schemeClr val="dk1"/>
              </a:buClr>
              <a:buSzPct val="25000"/>
              <a:buFont typeface="Wingdings" charset="2"/>
              <a:buChar char="q"/>
            </a:pPr>
            <a:r>
              <a:rPr lang="en-US" sz="2400" b="0" i="0" u="none" strike="noStrike" cap="none" dirty="0" smtClean="0">
                <a:solidFill>
                  <a:schemeClr val="dk1"/>
                </a:solidFill>
                <a:latin typeface="Arial"/>
                <a:ea typeface="Arial"/>
                <a:cs typeface="Arial"/>
                <a:sym typeface="Arial"/>
                <a:rtl val="0"/>
              </a:rPr>
              <a:t>Assessing statistica</a:t>
            </a:r>
            <a:r>
              <a:rPr lang="en-US" sz="2400" dirty="0">
                <a:solidFill>
                  <a:schemeClr val="dk1"/>
                </a:solidFill>
                <a:rtl val="0"/>
              </a:rPr>
              <a:t>l</a:t>
            </a:r>
            <a:r>
              <a:rPr lang="en-US" sz="2400" dirty="0" smtClean="0">
                <a:solidFill>
                  <a:schemeClr val="dk1"/>
                </a:solidFill>
              </a:rPr>
              <a:t> significance through empirical or expected distributions</a:t>
            </a:r>
          </a:p>
          <a:p>
            <a:pPr marL="419100" marR="0" lvl="0" indent="-342900" algn="l" rtl="0">
              <a:lnSpc>
                <a:spcPct val="100000"/>
              </a:lnSpc>
              <a:spcBef>
                <a:spcPts val="0"/>
              </a:spcBef>
              <a:spcAft>
                <a:spcPts val="0"/>
              </a:spcAft>
              <a:buClr>
                <a:schemeClr val="dk1"/>
              </a:buClr>
              <a:buSzPct val="25000"/>
              <a:buFont typeface="Wingdings" charset="2"/>
              <a:buChar char="q"/>
            </a:pPr>
            <a:endParaRPr lang="en-US" sz="2400" b="0" i="0" u="none" strike="noStrike" cap="none" baseline="0" dirty="0">
              <a:solidFill>
                <a:schemeClr val="dk1"/>
              </a:solidFill>
              <a:latin typeface="Arial"/>
              <a:ea typeface="Arial"/>
              <a:cs typeface="Arial"/>
              <a:sym typeface="Arial"/>
              <a:rtl val="0"/>
            </a:endParaRPr>
          </a:p>
          <a:p>
            <a:pPr marL="419100" marR="0" lvl="0" indent="-342900" algn="l" rtl="0">
              <a:lnSpc>
                <a:spcPct val="100000"/>
              </a:lnSpc>
              <a:spcBef>
                <a:spcPts val="0"/>
              </a:spcBef>
              <a:spcAft>
                <a:spcPts val="0"/>
              </a:spcAft>
              <a:buClr>
                <a:schemeClr val="dk1"/>
              </a:buClr>
              <a:buSzPct val="25000"/>
              <a:buFont typeface="Wingdings" charset="2"/>
              <a:buChar char="q"/>
            </a:pPr>
            <a:r>
              <a:rPr lang="en-US" sz="2400" dirty="0" smtClean="0">
                <a:solidFill>
                  <a:schemeClr val="dk1"/>
                </a:solidFill>
              </a:rPr>
              <a:t>Investigating complex models of selection and adaptation</a:t>
            </a:r>
            <a:endParaRPr lang="en-US" sz="2400" b="0" i="0" u="none" strike="noStrike" cap="none" baseline="0" dirty="0">
              <a:solidFill>
                <a:schemeClr val="dk1"/>
              </a:solidFill>
              <a:latin typeface="Arial"/>
              <a:ea typeface="Arial"/>
              <a:cs typeface="Arial"/>
              <a:sym typeface="Arial"/>
              <a:rtl val="0"/>
            </a:endParaRPr>
          </a:p>
          <a:p>
            <a:pPr marL="342900" marR="0" lvl="0" indent="-342900" algn="l" rtl="0">
              <a:lnSpc>
                <a:spcPct val="100000"/>
              </a:lnSpc>
              <a:spcBef>
                <a:spcPts val="0"/>
              </a:spcBef>
              <a:spcAft>
                <a:spcPts val="0"/>
              </a:spcAft>
              <a:buClr>
                <a:schemeClr val="dk1"/>
              </a:buClr>
              <a:buFont typeface="Wingdings" charset="2"/>
              <a:buChar char="q"/>
            </a:pPr>
            <a:endParaRPr sz="2400" b="0" i="0" u="none" strike="noStrike" cap="none" baseline="0" dirty="0">
              <a:solidFill>
                <a:schemeClr val="dk1"/>
              </a:solidFill>
              <a:latin typeface="Arial"/>
              <a:ea typeface="Arial"/>
              <a:cs typeface="Arial"/>
              <a:sym typeface="Arial"/>
              <a:rtl val="0"/>
            </a:endParaRPr>
          </a:p>
        </p:txBody>
      </p:sp>
    </p:spTree>
    <p:extLst>
      <p:ext uri="{BB962C8B-B14F-4D97-AF65-F5344CB8AC3E}">
        <p14:creationId xmlns:p14="http://schemas.microsoft.com/office/powerpoint/2010/main" val="366798141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457200" y="0"/>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a:solidFill>
                  <a:schemeClr val="dk1"/>
                </a:solidFill>
                <a:latin typeface="Arial"/>
                <a:ea typeface="Arial"/>
                <a:cs typeface="Arial"/>
                <a:sym typeface="Arial"/>
                <a:rtl val="0"/>
              </a:rPr>
              <a:t>Methods to infer </a:t>
            </a:r>
            <a:r>
              <a:rPr lang="en-US" sz="3600" b="1" i="0" u="none" strike="noStrike" cap="none" baseline="0" dirty="0" smtClean="0">
                <a:solidFill>
                  <a:schemeClr val="dk1"/>
                </a:solidFill>
                <a:latin typeface="Arial"/>
                <a:ea typeface="Arial"/>
                <a:cs typeface="Arial"/>
                <a:sym typeface="Arial"/>
                <a:rtl val="0"/>
              </a:rPr>
              <a:t>selection</a:t>
            </a:r>
            <a:endParaRPr lang="en-US" sz="3600" b="1" i="0" u="none" strike="noStrike" cap="none" baseline="0" dirty="0">
              <a:solidFill>
                <a:schemeClr val="dk1"/>
              </a:solidFill>
              <a:latin typeface="Arial"/>
              <a:ea typeface="Arial"/>
              <a:cs typeface="Arial"/>
              <a:sym typeface="Arial"/>
              <a:rtl val="0"/>
            </a:endParaRPr>
          </a:p>
        </p:txBody>
      </p:sp>
      <p:sp>
        <p:nvSpPr>
          <p:cNvPr id="267" name="Shape 267"/>
          <p:cNvSpPr txBox="1">
            <a:spLocks noGrp="1"/>
          </p:cNvSpPr>
          <p:nvPr>
            <p:ph type="body" idx="1"/>
          </p:nvPr>
        </p:nvSpPr>
        <p:spPr>
          <a:xfrm>
            <a:off x="457200" y="1136046"/>
            <a:ext cx="8229600" cy="4526100"/>
          </a:xfrm>
          <a:prstGeom prst="rect">
            <a:avLst/>
          </a:prstGeom>
          <a:noFill/>
          <a:ln>
            <a:noFill/>
          </a:ln>
        </p:spPr>
        <p:txBody>
          <a:bodyPr lIns="91425" tIns="91425" rIns="91425" bIns="91425" anchor="t" anchorCtr="0">
            <a:noAutofit/>
          </a:bodyPr>
          <a:lstStyle/>
          <a:p>
            <a:pPr marL="342900" marR="0" lvl="0" indent="-139700" algn="l" rtl="0">
              <a:lnSpc>
                <a:spcPct val="100000"/>
              </a:lnSpc>
              <a:spcBef>
                <a:spcPts val="0"/>
              </a:spcBef>
              <a:spcAft>
                <a:spcPts val="0"/>
              </a:spcAft>
              <a:buClr>
                <a:schemeClr val="dk1"/>
              </a:buClr>
              <a:buSzPct val="100000"/>
              <a:buFont typeface="Noto Symbol"/>
              <a:buChar char="▪"/>
            </a:pPr>
            <a:r>
              <a:rPr lang="en-US" sz="3000" b="0" i="0" u="none" strike="noStrike" cap="none" baseline="0">
                <a:solidFill>
                  <a:schemeClr val="dk1"/>
                </a:solidFill>
                <a:latin typeface="Arial"/>
                <a:ea typeface="Arial"/>
                <a:cs typeface="Arial"/>
                <a:sym typeface="Arial"/>
                <a:rtl val="0"/>
              </a:rPr>
              <a:t> within-species:</a:t>
            </a:r>
          </a:p>
          <a:p>
            <a:pPr marL="635000" marR="0" lvl="1" indent="0" algn="l" rtl="0">
              <a:lnSpc>
                <a:spcPct val="100000"/>
              </a:lnSpc>
              <a:spcBef>
                <a:spcPts val="0"/>
              </a:spcBef>
              <a:spcAft>
                <a:spcPts val="0"/>
              </a:spcAft>
              <a:buClr>
                <a:schemeClr val="dk1"/>
              </a:buClr>
              <a:buSzPct val="25000"/>
              <a:buFont typeface="Arial"/>
              <a:buNone/>
            </a:pPr>
            <a:r>
              <a:rPr lang="en-US" sz="2400" b="0" i="0" u="none" strike="noStrike" cap="none" baseline="0">
                <a:solidFill>
                  <a:schemeClr val="dk1"/>
                </a:solidFill>
                <a:latin typeface="Arial"/>
                <a:ea typeface="Arial"/>
                <a:cs typeface="Arial"/>
                <a:sym typeface="Arial"/>
                <a:rtl val="0"/>
              </a:rPr>
              <a:t>Micro-evolutionary events between populations, local adaptation</a:t>
            </a:r>
          </a:p>
          <a:p>
            <a:pPr marL="742950" marR="0" lvl="1" indent="44450" algn="l" rtl="0">
              <a:lnSpc>
                <a:spcPct val="100000"/>
              </a:lnSpc>
              <a:spcBef>
                <a:spcPts val="0"/>
              </a:spcBef>
              <a:spcAft>
                <a:spcPts val="0"/>
              </a:spcAft>
              <a:buClr>
                <a:schemeClr val="dk1"/>
              </a:buClr>
              <a:buFont typeface="Noto Symbol"/>
              <a:buNone/>
            </a:pPr>
            <a:endParaRPr sz="2400" b="0" i="0" u="none" strike="noStrike" cap="none" baseline="0">
              <a:solidFill>
                <a:schemeClr val="dk1"/>
              </a:solidFill>
              <a:latin typeface="Arial"/>
              <a:ea typeface="Arial"/>
              <a:cs typeface="Arial"/>
              <a:sym typeface="Arial"/>
              <a:rtl val="0"/>
            </a:endParaRPr>
          </a:p>
        </p:txBody>
      </p:sp>
      <p:pic>
        <p:nvPicPr>
          <p:cNvPr id="268" name="Shape 268"/>
          <p:cNvPicPr preferRelativeResize="0"/>
          <p:nvPr/>
        </p:nvPicPr>
        <p:blipFill rotWithShape="1">
          <a:blip r:embed="rId3">
            <a:alphaModFix/>
          </a:blip>
          <a:srcRect/>
          <a:stretch/>
        </p:blipFill>
        <p:spPr>
          <a:xfrm>
            <a:off x="1035958" y="2491338"/>
            <a:ext cx="7099443" cy="4226518"/>
          </a:xfrm>
          <a:prstGeom prst="rect">
            <a:avLst/>
          </a:prstGeom>
          <a:noFill/>
          <a:ln>
            <a:noFill/>
          </a:ln>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Shape 273"/>
          <p:cNvPicPr preferRelativeResize="0"/>
          <p:nvPr/>
        </p:nvPicPr>
        <p:blipFill rotWithShape="1">
          <a:blip r:embed="rId3">
            <a:alphaModFix/>
          </a:blip>
          <a:srcRect/>
          <a:stretch/>
        </p:blipFill>
        <p:spPr>
          <a:xfrm>
            <a:off x="1509805" y="1143000"/>
            <a:ext cx="6214781" cy="4582201"/>
          </a:xfrm>
          <a:prstGeom prst="rect">
            <a:avLst/>
          </a:prstGeom>
          <a:noFill/>
          <a:ln>
            <a:noFill/>
          </a:ln>
        </p:spPr>
      </p:pic>
      <p:sp>
        <p:nvSpPr>
          <p:cNvPr id="274" name="Shape 274"/>
          <p:cNvSpPr txBox="1"/>
          <p:nvPr/>
        </p:nvSpPr>
        <p:spPr>
          <a:xfrm>
            <a:off x="6380697" y="6465075"/>
            <a:ext cx="2763300" cy="307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Sabeti et al. 2006 Science</a:t>
            </a:r>
          </a:p>
        </p:txBody>
      </p:sp>
      <p:sp>
        <p:nvSpPr>
          <p:cNvPr id="275" name="Shape 275"/>
          <p:cNvSpPr txBox="1"/>
          <p:nvPr/>
        </p:nvSpPr>
        <p:spPr>
          <a:xfrm>
            <a:off x="457200" y="0"/>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a:solidFill>
                  <a:schemeClr val="dk1"/>
                </a:solidFill>
                <a:latin typeface="Arial"/>
                <a:ea typeface="Arial"/>
                <a:cs typeface="Arial"/>
                <a:sym typeface="Arial"/>
                <a:rtl val="0"/>
              </a:rPr>
              <a:t>Methods to infer recent selection</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pic>
        <p:nvPicPr>
          <p:cNvPr id="330" name="Shape 330"/>
          <p:cNvPicPr preferRelativeResize="0"/>
          <p:nvPr/>
        </p:nvPicPr>
        <p:blipFill rotWithShape="1">
          <a:blip r:embed="rId3">
            <a:alphaModFix/>
          </a:blip>
          <a:srcRect/>
          <a:stretch/>
        </p:blipFill>
        <p:spPr>
          <a:xfrm>
            <a:off x="1509805" y="1143000"/>
            <a:ext cx="6214781" cy="4582201"/>
          </a:xfrm>
          <a:prstGeom prst="rect">
            <a:avLst/>
          </a:prstGeom>
          <a:noFill/>
          <a:ln>
            <a:noFill/>
          </a:ln>
        </p:spPr>
      </p:pic>
      <p:sp>
        <p:nvSpPr>
          <p:cNvPr id="331" name="Shape 331"/>
          <p:cNvSpPr txBox="1"/>
          <p:nvPr/>
        </p:nvSpPr>
        <p:spPr>
          <a:xfrm>
            <a:off x="6184196" y="6494525"/>
            <a:ext cx="2959799" cy="307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Sabeti et al. 2006 Science</a:t>
            </a:r>
          </a:p>
        </p:txBody>
      </p:sp>
      <p:sp>
        <p:nvSpPr>
          <p:cNvPr id="332" name="Shape 332"/>
          <p:cNvSpPr txBox="1"/>
          <p:nvPr/>
        </p:nvSpPr>
        <p:spPr>
          <a:xfrm>
            <a:off x="457200" y="0"/>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a:solidFill>
                  <a:schemeClr val="dk1"/>
                </a:solidFill>
                <a:latin typeface="Arial"/>
                <a:ea typeface="Arial"/>
                <a:cs typeface="Arial"/>
                <a:sym typeface="Arial"/>
                <a:rtl val="0"/>
              </a:rPr>
              <a:t>Methods to infer recent selection</a:t>
            </a:r>
          </a:p>
        </p:txBody>
      </p:sp>
      <p:sp>
        <p:nvSpPr>
          <p:cNvPr id="333" name="Shape 333"/>
          <p:cNvSpPr/>
          <p:nvPr/>
        </p:nvSpPr>
        <p:spPr>
          <a:xfrm>
            <a:off x="5139762" y="2405526"/>
            <a:ext cx="2300941" cy="642471"/>
          </a:xfrm>
          <a:prstGeom prst="ellipse">
            <a:avLst/>
          </a:prstGeom>
          <a:noFill/>
          <a:ln w="19050" cap="flat">
            <a:solidFill>
              <a:srgbClr val="3366FF"/>
            </a:solidFill>
            <a:prstDash val="dash"/>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rtl val="0"/>
            </a:endParaRPr>
          </a:p>
        </p:txBody>
      </p:sp>
      <p:cxnSp>
        <p:nvCxnSpPr>
          <p:cNvPr id="334" name="Shape 334"/>
          <p:cNvCxnSpPr/>
          <p:nvPr/>
        </p:nvCxnSpPr>
        <p:spPr>
          <a:xfrm>
            <a:off x="5707528" y="2764117"/>
            <a:ext cx="44824" cy="2734234"/>
          </a:xfrm>
          <a:prstGeom prst="straightConnector1">
            <a:avLst/>
          </a:prstGeom>
          <a:noFill/>
          <a:ln w="25400" cap="flat">
            <a:solidFill>
              <a:schemeClr val="accent1"/>
            </a:solidFill>
            <a:prstDash val="dot"/>
            <a:round/>
            <a:headEnd type="none" w="med" len="med"/>
            <a:tailEnd type="none" w="med" len="med"/>
          </a:ln>
        </p:spPr>
      </p:cxn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4" name="Rectangle 3"/>
          <p:cNvSpPr/>
          <p:nvPr/>
        </p:nvSpPr>
        <p:spPr>
          <a:xfrm>
            <a:off x="328706" y="1703294"/>
            <a:ext cx="1105647" cy="3257177"/>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3" name="Shape 373"/>
          <p:cNvSpPr txBox="1">
            <a:spLocks noGrp="1"/>
          </p:cNvSpPr>
          <p:nvPr>
            <p:ph type="title"/>
          </p:nvPr>
        </p:nvSpPr>
        <p:spPr>
          <a:xfrm>
            <a:off x="457200" y="0"/>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smtClean="0">
                <a:solidFill>
                  <a:schemeClr val="dk1"/>
                </a:solidFill>
                <a:latin typeface="Arial"/>
                <a:ea typeface="Arial"/>
                <a:cs typeface="Arial"/>
                <a:sym typeface="Arial"/>
                <a:rtl val="0"/>
              </a:rPr>
              <a:t>Allele frequency differentiation</a:t>
            </a:r>
            <a:endParaRPr lang="en-US" sz="3600" b="1" i="0" u="none" strike="noStrike" cap="none" baseline="-25000" dirty="0">
              <a:solidFill>
                <a:schemeClr val="dk1"/>
              </a:solidFill>
              <a:latin typeface="Arial"/>
              <a:ea typeface="Arial"/>
              <a:cs typeface="Arial"/>
              <a:sym typeface="Arial"/>
              <a:rtl val="0"/>
            </a:endParaRPr>
          </a:p>
        </p:txBody>
      </p:sp>
      <p:grpSp>
        <p:nvGrpSpPr>
          <p:cNvPr id="3" name="Group 2"/>
          <p:cNvGrpSpPr/>
          <p:nvPr/>
        </p:nvGrpSpPr>
        <p:grpSpPr>
          <a:xfrm>
            <a:off x="457200" y="1966570"/>
            <a:ext cx="832129" cy="2665028"/>
            <a:chOff x="2141165" y="1039818"/>
            <a:chExt cx="832129" cy="2665028"/>
          </a:xfrm>
        </p:grpSpPr>
        <p:cxnSp>
          <p:nvCxnSpPr>
            <p:cNvPr id="9" name="Straight Connector 8"/>
            <p:cNvCxnSpPr/>
            <p:nvPr/>
          </p:nvCxnSpPr>
          <p:spPr>
            <a:xfrm flipV="1">
              <a:off x="2141165" y="114300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2436177" y="103981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V="1">
              <a:off x="2141165" y="140071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2436177" y="129752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V="1">
              <a:off x="2141165" y="1679655"/>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2436177" y="157647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V="1">
              <a:off x="2141165" y="1965058"/>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2436177" y="1861876"/>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p:nvPr/>
          </p:nvCxnSpPr>
          <p:spPr>
            <a:xfrm flipV="1">
              <a:off x="2141165" y="222774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2436177" y="212456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V="1">
              <a:off x="2141165" y="254184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2436177" y="243866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V="1">
              <a:off x="2141165" y="279955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2436177" y="269637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V="1">
              <a:off x="2141165" y="3078502"/>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2436177" y="297532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V="1">
              <a:off x="2141165" y="3363905"/>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2436177" y="326072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flipV="1">
              <a:off x="2141165" y="3626594"/>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2436177" y="3523412"/>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5" name="Straight Arrow Connector 4"/>
          <p:cNvCxnSpPr/>
          <p:nvPr/>
        </p:nvCxnSpPr>
        <p:spPr>
          <a:xfrm>
            <a:off x="328706" y="5627530"/>
            <a:ext cx="7946777" cy="17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22099" y="5645171"/>
            <a:ext cx="754609" cy="400110"/>
          </a:xfrm>
          <a:prstGeom prst="rect">
            <a:avLst/>
          </a:prstGeom>
          <a:noFill/>
        </p:spPr>
        <p:txBody>
          <a:bodyPr wrap="none" rtlCol="0">
            <a:spAutoFit/>
          </a:bodyPr>
          <a:lstStyle/>
          <a:p>
            <a:r>
              <a:rPr lang="en-US" sz="2000" dirty="0" smtClean="0"/>
              <a:t>Time</a:t>
            </a:r>
            <a:endParaRPr lang="en-US" sz="2000" dirty="0"/>
          </a:p>
        </p:txBody>
      </p:sp>
      <p:sp>
        <p:nvSpPr>
          <p:cNvPr id="146" name="TextBox 145"/>
          <p:cNvSpPr txBox="1"/>
          <p:nvPr/>
        </p:nvSpPr>
        <p:spPr>
          <a:xfrm>
            <a:off x="7123946" y="5650441"/>
            <a:ext cx="1192454" cy="307777"/>
          </a:xfrm>
          <a:prstGeom prst="rect">
            <a:avLst/>
          </a:prstGeom>
          <a:noFill/>
        </p:spPr>
        <p:txBody>
          <a:bodyPr wrap="none" rtlCol="0">
            <a:spAutoFit/>
          </a:bodyPr>
          <a:lstStyle/>
          <a:p>
            <a:r>
              <a:rPr lang="en-US" dirty="0" smtClean="0"/>
              <a:t>Present time</a:t>
            </a:r>
            <a:endParaRPr lang="en-US" dirty="0"/>
          </a:p>
        </p:txBody>
      </p:sp>
    </p:spTree>
    <p:extLst>
      <p:ext uri="{BB962C8B-B14F-4D97-AF65-F5344CB8AC3E}">
        <p14:creationId xmlns:p14="http://schemas.microsoft.com/office/powerpoint/2010/main" val="183324657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a:xfrm>
            <a:off x="457200" y="0"/>
            <a:ext cx="8229600" cy="771899"/>
          </a:xfrm>
          <a:prstGeom prst="rect">
            <a:avLst/>
          </a:prstGeom>
        </p:spPr>
        <p:txBody>
          <a:bodyPr lIns="91425" tIns="91425" rIns="91425" bIns="91425" anchor="b" anchorCtr="0">
            <a:noAutofit/>
          </a:bodyPr>
          <a:lstStyle/>
          <a:p>
            <a:pPr lvl="0" algn="ctr" rtl="0">
              <a:spcBef>
                <a:spcPts val="0"/>
              </a:spcBef>
              <a:buNone/>
            </a:pPr>
            <a:r>
              <a:rPr lang="en-GB" sz="3200" dirty="0" smtClean="0">
                <a:solidFill>
                  <a:srgbClr val="0000FF"/>
                </a:solidFill>
                <a:latin typeface="Calibri"/>
                <a:cs typeface="Calibri"/>
              </a:rPr>
              <a:t>Bioinformatics for Adaptation</a:t>
            </a:r>
            <a:endParaRPr lang="en-GB" sz="3200" dirty="0">
              <a:solidFill>
                <a:srgbClr val="0000FF"/>
              </a:solidFill>
              <a:latin typeface="Calibri"/>
              <a:cs typeface="Calibri"/>
            </a:endParaRPr>
          </a:p>
        </p:txBody>
      </p:sp>
      <p:pic>
        <p:nvPicPr>
          <p:cNvPr id="50" name="Shape 50"/>
          <p:cNvPicPr preferRelativeResize="0"/>
          <p:nvPr/>
        </p:nvPicPr>
        <p:blipFill>
          <a:blip r:embed="rId3">
            <a:alphaModFix/>
          </a:blip>
          <a:stretch>
            <a:fillRect/>
          </a:stretch>
        </p:blipFill>
        <p:spPr>
          <a:xfrm>
            <a:off x="133625" y="1148200"/>
            <a:ext cx="8963025" cy="4933950"/>
          </a:xfrm>
          <a:prstGeom prst="rect">
            <a:avLst/>
          </a:prstGeom>
          <a:noFill/>
          <a:ln>
            <a:noFill/>
          </a:ln>
        </p:spPr>
      </p:pic>
      <p:pic>
        <p:nvPicPr>
          <p:cNvPr id="52" name="Shape 52"/>
          <p:cNvPicPr preferRelativeResize="0"/>
          <p:nvPr/>
        </p:nvPicPr>
        <p:blipFill>
          <a:blip r:embed="rId4">
            <a:alphaModFix/>
          </a:blip>
          <a:stretch>
            <a:fillRect/>
          </a:stretch>
        </p:blipFill>
        <p:spPr>
          <a:xfrm>
            <a:off x="133625" y="1148200"/>
            <a:ext cx="2187625" cy="1230174"/>
          </a:xfrm>
          <a:prstGeom prst="rect">
            <a:avLst/>
          </a:prstGeom>
          <a:noFill/>
          <a:ln>
            <a:noFill/>
          </a:ln>
        </p:spPr>
      </p:pic>
      <p:sp>
        <p:nvSpPr>
          <p:cNvPr id="6" name="Rectangle 5"/>
          <p:cNvSpPr/>
          <p:nvPr/>
        </p:nvSpPr>
        <p:spPr>
          <a:xfrm>
            <a:off x="199601" y="2841539"/>
            <a:ext cx="1464225" cy="221712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hape 81"/>
          <p:cNvCxnSpPr/>
          <p:nvPr/>
        </p:nvCxnSpPr>
        <p:spPr>
          <a:xfrm>
            <a:off x="1227437" y="2378374"/>
            <a:ext cx="567600" cy="347700"/>
          </a:xfrm>
          <a:prstGeom prst="straightConnector1">
            <a:avLst/>
          </a:prstGeom>
          <a:noFill/>
          <a:ln w="19050" cap="flat" cmpd="sng">
            <a:solidFill>
              <a:schemeClr val="dk2"/>
            </a:solidFill>
            <a:prstDash val="solid"/>
            <a:round/>
            <a:headEnd type="none" w="lg" len="lg"/>
            <a:tailEnd type="triangle" w="lg" len="lg"/>
          </a:ln>
        </p:spPr>
      </p:cxnSp>
    </p:spTree>
    <p:extLst>
      <p:ext uri="{BB962C8B-B14F-4D97-AF65-F5344CB8AC3E}">
        <p14:creationId xmlns:p14="http://schemas.microsoft.com/office/powerpoint/2010/main" val="64210885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75" name="Rectangle 74"/>
          <p:cNvSpPr/>
          <p:nvPr/>
        </p:nvSpPr>
        <p:spPr>
          <a:xfrm>
            <a:off x="1979275" y="3339778"/>
            <a:ext cx="1105647" cy="1529456"/>
          </a:xfrm>
          <a:prstGeom prst="rect">
            <a:avLst/>
          </a:prstGeom>
          <a:solidFill>
            <a:srgbClr val="FF00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328706" y="1703294"/>
            <a:ext cx="1105647" cy="3257177"/>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3" name="Shape 373"/>
          <p:cNvSpPr txBox="1">
            <a:spLocks noGrp="1"/>
          </p:cNvSpPr>
          <p:nvPr>
            <p:ph type="title"/>
          </p:nvPr>
        </p:nvSpPr>
        <p:spPr>
          <a:xfrm>
            <a:off x="457200" y="0"/>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smtClean="0">
                <a:solidFill>
                  <a:schemeClr val="dk1"/>
                </a:solidFill>
                <a:latin typeface="Arial"/>
                <a:ea typeface="Arial"/>
                <a:cs typeface="Arial"/>
                <a:sym typeface="Arial"/>
                <a:rtl val="0"/>
              </a:rPr>
              <a:t>Allele frequency differentiation</a:t>
            </a:r>
            <a:endParaRPr lang="en-US" sz="3600" b="1" i="0" u="none" strike="noStrike" cap="none" baseline="-25000" dirty="0">
              <a:solidFill>
                <a:schemeClr val="dk1"/>
              </a:solidFill>
              <a:latin typeface="Arial"/>
              <a:ea typeface="Arial"/>
              <a:cs typeface="Arial"/>
              <a:sym typeface="Arial"/>
              <a:rtl val="0"/>
            </a:endParaRPr>
          </a:p>
        </p:txBody>
      </p:sp>
      <p:grpSp>
        <p:nvGrpSpPr>
          <p:cNvPr id="3" name="Group 2"/>
          <p:cNvGrpSpPr/>
          <p:nvPr/>
        </p:nvGrpSpPr>
        <p:grpSpPr>
          <a:xfrm>
            <a:off x="457200" y="1966570"/>
            <a:ext cx="832129" cy="2665028"/>
            <a:chOff x="2141165" y="1039818"/>
            <a:chExt cx="832129" cy="2665028"/>
          </a:xfrm>
        </p:grpSpPr>
        <p:cxnSp>
          <p:nvCxnSpPr>
            <p:cNvPr id="9" name="Straight Connector 8"/>
            <p:cNvCxnSpPr/>
            <p:nvPr/>
          </p:nvCxnSpPr>
          <p:spPr>
            <a:xfrm flipV="1">
              <a:off x="2141165" y="114300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2436177" y="103981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V="1">
              <a:off x="2141165" y="140071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2436177" y="129752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V="1">
              <a:off x="2141165" y="1679655"/>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2436177" y="157647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V="1">
              <a:off x="2141165" y="1965058"/>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2436177" y="1861876"/>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p:nvPr/>
          </p:nvCxnSpPr>
          <p:spPr>
            <a:xfrm flipV="1">
              <a:off x="2141165" y="222774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2436177" y="212456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V="1">
              <a:off x="2141165" y="254184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2436177" y="243866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V="1">
              <a:off x="2141165" y="279955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2436177" y="269637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V="1">
              <a:off x="2141165" y="3078502"/>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2436177" y="297532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V="1">
              <a:off x="2141165" y="3363905"/>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2436177" y="326072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flipV="1">
              <a:off x="2141165" y="3626594"/>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2436177" y="3523412"/>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54" name="Straight Connector 53"/>
          <p:cNvCxnSpPr/>
          <p:nvPr/>
        </p:nvCxnSpPr>
        <p:spPr>
          <a:xfrm flipV="1">
            <a:off x="2118659" y="2060045"/>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2413671" y="195686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p:cNvCxnSpPr/>
          <p:nvPr/>
        </p:nvCxnSpPr>
        <p:spPr>
          <a:xfrm flipV="1">
            <a:off x="2118659" y="2317755"/>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2413671" y="221457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Connector 57"/>
          <p:cNvCxnSpPr/>
          <p:nvPr/>
        </p:nvCxnSpPr>
        <p:spPr>
          <a:xfrm flipV="1">
            <a:off x="2118659" y="259670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59" name="Oval 58"/>
          <p:cNvSpPr/>
          <p:nvPr/>
        </p:nvSpPr>
        <p:spPr>
          <a:xfrm>
            <a:off x="2413671" y="249351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Connector 59"/>
          <p:cNvCxnSpPr/>
          <p:nvPr/>
        </p:nvCxnSpPr>
        <p:spPr>
          <a:xfrm flipV="1">
            <a:off x="2118659" y="2882103"/>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61" name="Oval 60"/>
          <p:cNvSpPr/>
          <p:nvPr/>
        </p:nvSpPr>
        <p:spPr>
          <a:xfrm>
            <a:off x="2413671" y="277892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p:cNvCxnSpPr/>
          <p:nvPr/>
        </p:nvCxnSpPr>
        <p:spPr>
          <a:xfrm flipV="1">
            <a:off x="2118659" y="3144792"/>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63" name="Oval 62"/>
          <p:cNvSpPr/>
          <p:nvPr/>
        </p:nvSpPr>
        <p:spPr>
          <a:xfrm>
            <a:off x="2413671" y="304161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Connector 63"/>
          <p:cNvCxnSpPr/>
          <p:nvPr/>
        </p:nvCxnSpPr>
        <p:spPr>
          <a:xfrm flipV="1">
            <a:off x="2118659" y="3458892"/>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65" name="Oval 64"/>
          <p:cNvSpPr/>
          <p:nvPr/>
        </p:nvSpPr>
        <p:spPr>
          <a:xfrm>
            <a:off x="2413671" y="335571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Connector 65"/>
          <p:cNvCxnSpPr/>
          <p:nvPr/>
        </p:nvCxnSpPr>
        <p:spPr>
          <a:xfrm flipV="1">
            <a:off x="2118659" y="3716602"/>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67" name="Oval 66"/>
          <p:cNvSpPr/>
          <p:nvPr/>
        </p:nvSpPr>
        <p:spPr>
          <a:xfrm>
            <a:off x="2413671" y="361342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Connector 67"/>
          <p:cNvCxnSpPr/>
          <p:nvPr/>
        </p:nvCxnSpPr>
        <p:spPr>
          <a:xfrm flipV="1">
            <a:off x="2118659" y="399554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69" name="Oval 68"/>
          <p:cNvSpPr/>
          <p:nvPr/>
        </p:nvSpPr>
        <p:spPr>
          <a:xfrm>
            <a:off x="2413671" y="389236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0" name="Straight Connector 69"/>
          <p:cNvCxnSpPr/>
          <p:nvPr/>
        </p:nvCxnSpPr>
        <p:spPr>
          <a:xfrm flipV="1">
            <a:off x="2118659" y="428095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71" name="Oval 70"/>
          <p:cNvSpPr/>
          <p:nvPr/>
        </p:nvSpPr>
        <p:spPr>
          <a:xfrm>
            <a:off x="2413671" y="417776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p:cNvCxnSpPr/>
          <p:nvPr/>
        </p:nvCxnSpPr>
        <p:spPr>
          <a:xfrm flipV="1">
            <a:off x="2118659" y="4543639"/>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73" name="Oval 72"/>
          <p:cNvSpPr/>
          <p:nvPr/>
        </p:nvSpPr>
        <p:spPr>
          <a:xfrm>
            <a:off x="2413671" y="444045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1976285" y="1763059"/>
            <a:ext cx="1105647" cy="1529456"/>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328706" y="5627530"/>
            <a:ext cx="7946777" cy="17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22099" y="5645171"/>
            <a:ext cx="754609" cy="400110"/>
          </a:xfrm>
          <a:prstGeom prst="rect">
            <a:avLst/>
          </a:prstGeom>
          <a:noFill/>
        </p:spPr>
        <p:txBody>
          <a:bodyPr wrap="none" rtlCol="0">
            <a:spAutoFit/>
          </a:bodyPr>
          <a:lstStyle/>
          <a:p>
            <a:r>
              <a:rPr lang="en-US" sz="2000" dirty="0" smtClean="0"/>
              <a:t>Time</a:t>
            </a:r>
            <a:endParaRPr lang="en-US" sz="2000" dirty="0"/>
          </a:p>
        </p:txBody>
      </p:sp>
      <p:cxnSp>
        <p:nvCxnSpPr>
          <p:cNvPr id="8" name="Straight Connector 7"/>
          <p:cNvCxnSpPr/>
          <p:nvPr/>
        </p:nvCxnSpPr>
        <p:spPr>
          <a:xfrm>
            <a:off x="2530555" y="4925189"/>
            <a:ext cx="0" cy="667059"/>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1691720" y="5639169"/>
            <a:ext cx="1971175" cy="523220"/>
          </a:xfrm>
          <a:prstGeom prst="rect">
            <a:avLst/>
          </a:prstGeom>
          <a:noFill/>
        </p:spPr>
        <p:txBody>
          <a:bodyPr wrap="none" rtlCol="0">
            <a:spAutoFit/>
          </a:bodyPr>
          <a:lstStyle/>
          <a:p>
            <a:r>
              <a:rPr lang="en-US" dirty="0" smtClean="0"/>
              <a:t>Separation</a:t>
            </a:r>
          </a:p>
          <a:p>
            <a:r>
              <a:rPr lang="en-US" dirty="0" smtClean="0"/>
              <a:t>Environmental change</a:t>
            </a:r>
            <a:endParaRPr lang="en-US" dirty="0"/>
          </a:p>
        </p:txBody>
      </p:sp>
      <p:sp>
        <p:nvSpPr>
          <p:cNvPr id="146" name="TextBox 145"/>
          <p:cNvSpPr txBox="1"/>
          <p:nvPr/>
        </p:nvSpPr>
        <p:spPr>
          <a:xfrm>
            <a:off x="7123946" y="5650441"/>
            <a:ext cx="1192454" cy="307777"/>
          </a:xfrm>
          <a:prstGeom prst="rect">
            <a:avLst/>
          </a:prstGeom>
          <a:noFill/>
        </p:spPr>
        <p:txBody>
          <a:bodyPr wrap="none" rtlCol="0">
            <a:spAutoFit/>
          </a:bodyPr>
          <a:lstStyle/>
          <a:p>
            <a:r>
              <a:rPr lang="en-US" dirty="0" smtClean="0"/>
              <a:t>Present time</a:t>
            </a:r>
            <a:endParaRPr lang="en-US" dirty="0"/>
          </a:p>
        </p:txBody>
      </p:sp>
    </p:spTree>
    <p:extLst>
      <p:ext uri="{BB962C8B-B14F-4D97-AF65-F5344CB8AC3E}">
        <p14:creationId xmlns:p14="http://schemas.microsoft.com/office/powerpoint/2010/main" val="258941500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75" name="Rectangle 74"/>
          <p:cNvSpPr/>
          <p:nvPr/>
        </p:nvSpPr>
        <p:spPr>
          <a:xfrm>
            <a:off x="1979275" y="3339778"/>
            <a:ext cx="1105647" cy="1529456"/>
          </a:xfrm>
          <a:prstGeom prst="rect">
            <a:avLst/>
          </a:prstGeom>
          <a:solidFill>
            <a:srgbClr val="FF00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328706" y="1703294"/>
            <a:ext cx="1105647" cy="3257177"/>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3" name="Shape 373"/>
          <p:cNvSpPr txBox="1">
            <a:spLocks noGrp="1"/>
          </p:cNvSpPr>
          <p:nvPr>
            <p:ph type="title"/>
          </p:nvPr>
        </p:nvSpPr>
        <p:spPr>
          <a:xfrm>
            <a:off x="457200" y="0"/>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smtClean="0">
                <a:solidFill>
                  <a:schemeClr val="dk1"/>
                </a:solidFill>
                <a:latin typeface="Arial"/>
                <a:ea typeface="Arial"/>
                <a:cs typeface="Arial"/>
                <a:sym typeface="Arial"/>
                <a:rtl val="0"/>
              </a:rPr>
              <a:t>Allele frequency differentiation</a:t>
            </a:r>
            <a:endParaRPr lang="en-US" sz="3600" b="1" i="0" u="none" strike="noStrike" cap="none" baseline="-25000" dirty="0">
              <a:solidFill>
                <a:schemeClr val="dk1"/>
              </a:solidFill>
              <a:latin typeface="Arial"/>
              <a:ea typeface="Arial"/>
              <a:cs typeface="Arial"/>
              <a:sym typeface="Arial"/>
              <a:rtl val="0"/>
            </a:endParaRPr>
          </a:p>
        </p:txBody>
      </p:sp>
      <p:grpSp>
        <p:nvGrpSpPr>
          <p:cNvPr id="3" name="Group 2"/>
          <p:cNvGrpSpPr/>
          <p:nvPr/>
        </p:nvGrpSpPr>
        <p:grpSpPr>
          <a:xfrm>
            <a:off x="457200" y="1966570"/>
            <a:ext cx="832129" cy="2665028"/>
            <a:chOff x="2141165" y="1039818"/>
            <a:chExt cx="832129" cy="2665028"/>
          </a:xfrm>
        </p:grpSpPr>
        <p:cxnSp>
          <p:nvCxnSpPr>
            <p:cNvPr id="9" name="Straight Connector 8"/>
            <p:cNvCxnSpPr/>
            <p:nvPr/>
          </p:nvCxnSpPr>
          <p:spPr>
            <a:xfrm flipV="1">
              <a:off x="2141165" y="114300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2436177" y="103981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V="1">
              <a:off x="2141165" y="140071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2436177" y="129752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V="1">
              <a:off x="2141165" y="1679655"/>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2436177" y="157647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V="1">
              <a:off x="2141165" y="1965058"/>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2436177" y="1861876"/>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p:nvPr/>
          </p:nvCxnSpPr>
          <p:spPr>
            <a:xfrm flipV="1">
              <a:off x="2141165" y="222774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2436177" y="212456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V="1">
              <a:off x="2141165" y="254184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2436177" y="243866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V="1">
              <a:off x="2141165" y="279955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2436177" y="269637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V="1">
              <a:off x="2141165" y="3078502"/>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2436177" y="297532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V="1">
              <a:off x="2141165" y="3363905"/>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2436177" y="326072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flipV="1">
              <a:off x="2141165" y="3626594"/>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2436177" y="3523412"/>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54" name="Straight Connector 53"/>
          <p:cNvCxnSpPr/>
          <p:nvPr/>
        </p:nvCxnSpPr>
        <p:spPr>
          <a:xfrm flipV="1">
            <a:off x="2118659" y="2060045"/>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2413671" y="195686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p:cNvCxnSpPr/>
          <p:nvPr/>
        </p:nvCxnSpPr>
        <p:spPr>
          <a:xfrm flipV="1">
            <a:off x="2118659" y="2317755"/>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2413671" y="221457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Connector 57"/>
          <p:cNvCxnSpPr/>
          <p:nvPr/>
        </p:nvCxnSpPr>
        <p:spPr>
          <a:xfrm flipV="1">
            <a:off x="2118659" y="259670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59" name="Oval 58"/>
          <p:cNvSpPr/>
          <p:nvPr/>
        </p:nvSpPr>
        <p:spPr>
          <a:xfrm>
            <a:off x="2413671" y="249351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Connector 59"/>
          <p:cNvCxnSpPr/>
          <p:nvPr/>
        </p:nvCxnSpPr>
        <p:spPr>
          <a:xfrm flipV="1">
            <a:off x="2118659" y="2882103"/>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61" name="Oval 60"/>
          <p:cNvSpPr/>
          <p:nvPr/>
        </p:nvSpPr>
        <p:spPr>
          <a:xfrm>
            <a:off x="2413671" y="277892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p:cNvCxnSpPr/>
          <p:nvPr/>
        </p:nvCxnSpPr>
        <p:spPr>
          <a:xfrm flipV="1">
            <a:off x="2118659" y="3144792"/>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63" name="Oval 62"/>
          <p:cNvSpPr/>
          <p:nvPr/>
        </p:nvSpPr>
        <p:spPr>
          <a:xfrm>
            <a:off x="2413671" y="304161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Connector 63"/>
          <p:cNvCxnSpPr/>
          <p:nvPr/>
        </p:nvCxnSpPr>
        <p:spPr>
          <a:xfrm flipV="1">
            <a:off x="2118659" y="3458892"/>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65" name="Oval 64"/>
          <p:cNvSpPr/>
          <p:nvPr/>
        </p:nvSpPr>
        <p:spPr>
          <a:xfrm>
            <a:off x="2413671" y="335571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Connector 65"/>
          <p:cNvCxnSpPr/>
          <p:nvPr/>
        </p:nvCxnSpPr>
        <p:spPr>
          <a:xfrm flipV="1">
            <a:off x="2118659" y="3716602"/>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67" name="Oval 66"/>
          <p:cNvSpPr/>
          <p:nvPr/>
        </p:nvSpPr>
        <p:spPr>
          <a:xfrm>
            <a:off x="2413671" y="361342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Connector 67"/>
          <p:cNvCxnSpPr/>
          <p:nvPr/>
        </p:nvCxnSpPr>
        <p:spPr>
          <a:xfrm flipV="1">
            <a:off x="2118659" y="399554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69" name="Oval 68"/>
          <p:cNvSpPr/>
          <p:nvPr/>
        </p:nvSpPr>
        <p:spPr>
          <a:xfrm>
            <a:off x="2413671" y="389236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0" name="Straight Connector 69"/>
          <p:cNvCxnSpPr/>
          <p:nvPr/>
        </p:nvCxnSpPr>
        <p:spPr>
          <a:xfrm flipV="1">
            <a:off x="2118659" y="428095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71" name="Oval 70"/>
          <p:cNvSpPr/>
          <p:nvPr/>
        </p:nvSpPr>
        <p:spPr>
          <a:xfrm>
            <a:off x="2413671" y="417776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p:cNvCxnSpPr/>
          <p:nvPr/>
        </p:nvCxnSpPr>
        <p:spPr>
          <a:xfrm flipV="1">
            <a:off x="2118659" y="4543639"/>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73" name="Oval 72"/>
          <p:cNvSpPr/>
          <p:nvPr/>
        </p:nvSpPr>
        <p:spPr>
          <a:xfrm>
            <a:off x="2413671" y="444045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1976285" y="1763059"/>
            <a:ext cx="1105647" cy="1529456"/>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3685557" y="3336546"/>
            <a:ext cx="1105647" cy="1529456"/>
          </a:xfrm>
          <a:prstGeom prst="rect">
            <a:avLst/>
          </a:prstGeom>
          <a:solidFill>
            <a:srgbClr val="FF00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7" name="Straight Connector 76"/>
          <p:cNvCxnSpPr/>
          <p:nvPr/>
        </p:nvCxnSpPr>
        <p:spPr>
          <a:xfrm flipV="1">
            <a:off x="3824941" y="2056813"/>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78" name="Oval 77"/>
          <p:cNvSpPr/>
          <p:nvPr/>
        </p:nvSpPr>
        <p:spPr>
          <a:xfrm>
            <a:off x="4119953" y="195363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V="1">
            <a:off x="3824941" y="2314523"/>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80" name="Oval 79"/>
          <p:cNvSpPr/>
          <p:nvPr/>
        </p:nvSpPr>
        <p:spPr>
          <a:xfrm>
            <a:off x="4119953" y="221134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1" name="Straight Connector 80"/>
          <p:cNvCxnSpPr/>
          <p:nvPr/>
        </p:nvCxnSpPr>
        <p:spPr>
          <a:xfrm flipV="1">
            <a:off x="3824941" y="2593468"/>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82" name="Oval 81"/>
          <p:cNvSpPr/>
          <p:nvPr/>
        </p:nvSpPr>
        <p:spPr>
          <a:xfrm>
            <a:off x="4119953" y="2490286"/>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3" name="Straight Connector 82"/>
          <p:cNvCxnSpPr/>
          <p:nvPr/>
        </p:nvCxnSpPr>
        <p:spPr>
          <a:xfrm flipV="1">
            <a:off x="3824941" y="2878871"/>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84" name="Oval 83"/>
          <p:cNvSpPr/>
          <p:nvPr/>
        </p:nvSpPr>
        <p:spPr>
          <a:xfrm>
            <a:off x="4119953" y="277568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p:cNvCxnSpPr/>
          <p:nvPr/>
        </p:nvCxnSpPr>
        <p:spPr>
          <a:xfrm flipV="1">
            <a:off x="3824941" y="314156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86" name="Oval 85"/>
          <p:cNvSpPr/>
          <p:nvPr/>
        </p:nvSpPr>
        <p:spPr>
          <a:xfrm>
            <a:off x="4119953" y="303837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7" name="Straight Connector 86"/>
          <p:cNvCxnSpPr/>
          <p:nvPr/>
        </p:nvCxnSpPr>
        <p:spPr>
          <a:xfrm flipV="1">
            <a:off x="3824941" y="345566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4119953" y="335247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p:cNvCxnSpPr/>
          <p:nvPr/>
        </p:nvCxnSpPr>
        <p:spPr>
          <a:xfrm flipV="1">
            <a:off x="3824941" y="371337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90" name="Oval 89"/>
          <p:cNvSpPr/>
          <p:nvPr/>
        </p:nvSpPr>
        <p:spPr>
          <a:xfrm>
            <a:off x="4119953" y="361018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p:cNvCxnSpPr/>
          <p:nvPr/>
        </p:nvCxnSpPr>
        <p:spPr>
          <a:xfrm flipV="1">
            <a:off x="3824941" y="3992315"/>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92" name="Oval 91"/>
          <p:cNvSpPr/>
          <p:nvPr/>
        </p:nvSpPr>
        <p:spPr>
          <a:xfrm>
            <a:off x="4119953" y="388913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3" name="Straight Connector 92"/>
          <p:cNvCxnSpPr/>
          <p:nvPr/>
        </p:nvCxnSpPr>
        <p:spPr>
          <a:xfrm flipV="1">
            <a:off x="3824941" y="4277718"/>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119953" y="4174536"/>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5" name="Straight Connector 94"/>
          <p:cNvCxnSpPr/>
          <p:nvPr/>
        </p:nvCxnSpPr>
        <p:spPr>
          <a:xfrm flipV="1">
            <a:off x="3824941" y="454040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96" name="Oval 95"/>
          <p:cNvSpPr/>
          <p:nvPr/>
        </p:nvSpPr>
        <p:spPr>
          <a:xfrm>
            <a:off x="4119953" y="443722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Rectangle 96"/>
          <p:cNvSpPr/>
          <p:nvPr/>
        </p:nvSpPr>
        <p:spPr>
          <a:xfrm>
            <a:off x="3682567" y="1759827"/>
            <a:ext cx="1105647" cy="1529456"/>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328706" y="5627530"/>
            <a:ext cx="7946777" cy="17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22099" y="5645171"/>
            <a:ext cx="754609" cy="400110"/>
          </a:xfrm>
          <a:prstGeom prst="rect">
            <a:avLst/>
          </a:prstGeom>
          <a:noFill/>
        </p:spPr>
        <p:txBody>
          <a:bodyPr wrap="none" rtlCol="0">
            <a:spAutoFit/>
          </a:bodyPr>
          <a:lstStyle/>
          <a:p>
            <a:r>
              <a:rPr lang="en-US" sz="2000" dirty="0" smtClean="0"/>
              <a:t>Time</a:t>
            </a:r>
            <a:endParaRPr lang="en-US" sz="2000" dirty="0"/>
          </a:p>
        </p:txBody>
      </p:sp>
      <p:cxnSp>
        <p:nvCxnSpPr>
          <p:cNvPr id="8" name="Straight Connector 7"/>
          <p:cNvCxnSpPr/>
          <p:nvPr/>
        </p:nvCxnSpPr>
        <p:spPr>
          <a:xfrm>
            <a:off x="2530555" y="4925189"/>
            <a:ext cx="0" cy="667059"/>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1691720" y="5639169"/>
            <a:ext cx="1971175" cy="523220"/>
          </a:xfrm>
          <a:prstGeom prst="rect">
            <a:avLst/>
          </a:prstGeom>
          <a:noFill/>
        </p:spPr>
        <p:txBody>
          <a:bodyPr wrap="none" rtlCol="0">
            <a:spAutoFit/>
          </a:bodyPr>
          <a:lstStyle/>
          <a:p>
            <a:r>
              <a:rPr lang="en-US" dirty="0" smtClean="0"/>
              <a:t>Separation</a:t>
            </a:r>
          </a:p>
          <a:p>
            <a:r>
              <a:rPr lang="en-US" dirty="0" smtClean="0"/>
              <a:t>Environmental change</a:t>
            </a:r>
            <a:endParaRPr lang="en-US" dirty="0"/>
          </a:p>
        </p:txBody>
      </p:sp>
      <p:cxnSp>
        <p:nvCxnSpPr>
          <p:cNvPr id="142" name="Straight Connector 141"/>
          <p:cNvCxnSpPr/>
          <p:nvPr/>
        </p:nvCxnSpPr>
        <p:spPr>
          <a:xfrm>
            <a:off x="4232659" y="4886875"/>
            <a:ext cx="0" cy="667059"/>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43" name="TextBox 142"/>
          <p:cNvSpPr txBox="1"/>
          <p:nvPr/>
        </p:nvSpPr>
        <p:spPr>
          <a:xfrm>
            <a:off x="3817082" y="5650441"/>
            <a:ext cx="1671714" cy="523220"/>
          </a:xfrm>
          <a:prstGeom prst="rect">
            <a:avLst/>
          </a:prstGeom>
          <a:noFill/>
        </p:spPr>
        <p:txBody>
          <a:bodyPr wrap="none" rtlCol="0">
            <a:spAutoFit/>
          </a:bodyPr>
          <a:lstStyle/>
          <a:p>
            <a:r>
              <a:rPr lang="en-US" dirty="0" smtClean="0"/>
              <a:t>Onset of beneficial </a:t>
            </a:r>
          </a:p>
          <a:p>
            <a:r>
              <a:rPr lang="en-US" dirty="0" smtClean="0"/>
              <a:t>mutation</a:t>
            </a:r>
            <a:endParaRPr lang="en-US" dirty="0"/>
          </a:p>
        </p:txBody>
      </p:sp>
      <p:sp>
        <p:nvSpPr>
          <p:cNvPr id="146" name="TextBox 145"/>
          <p:cNvSpPr txBox="1"/>
          <p:nvPr/>
        </p:nvSpPr>
        <p:spPr>
          <a:xfrm>
            <a:off x="7123946" y="5650441"/>
            <a:ext cx="1192454" cy="307777"/>
          </a:xfrm>
          <a:prstGeom prst="rect">
            <a:avLst/>
          </a:prstGeom>
          <a:noFill/>
        </p:spPr>
        <p:txBody>
          <a:bodyPr wrap="none" rtlCol="0">
            <a:spAutoFit/>
          </a:bodyPr>
          <a:lstStyle/>
          <a:p>
            <a:r>
              <a:rPr lang="en-US" dirty="0" smtClean="0"/>
              <a:t>Present time</a:t>
            </a:r>
            <a:endParaRPr lang="en-US" dirty="0"/>
          </a:p>
        </p:txBody>
      </p:sp>
    </p:spTree>
    <p:extLst>
      <p:ext uri="{BB962C8B-B14F-4D97-AF65-F5344CB8AC3E}">
        <p14:creationId xmlns:p14="http://schemas.microsoft.com/office/powerpoint/2010/main" val="258941500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75" name="Rectangle 74"/>
          <p:cNvSpPr/>
          <p:nvPr/>
        </p:nvSpPr>
        <p:spPr>
          <a:xfrm>
            <a:off x="1979275" y="3339778"/>
            <a:ext cx="1105647" cy="1529456"/>
          </a:xfrm>
          <a:prstGeom prst="rect">
            <a:avLst/>
          </a:prstGeom>
          <a:solidFill>
            <a:srgbClr val="FF00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328706" y="1703294"/>
            <a:ext cx="1105647" cy="3257177"/>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3" name="Shape 373"/>
          <p:cNvSpPr txBox="1">
            <a:spLocks noGrp="1"/>
          </p:cNvSpPr>
          <p:nvPr>
            <p:ph type="title"/>
          </p:nvPr>
        </p:nvSpPr>
        <p:spPr>
          <a:xfrm>
            <a:off x="457200" y="0"/>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smtClean="0">
                <a:solidFill>
                  <a:schemeClr val="dk1"/>
                </a:solidFill>
                <a:latin typeface="Arial"/>
                <a:ea typeface="Arial"/>
                <a:cs typeface="Arial"/>
                <a:sym typeface="Arial"/>
                <a:rtl val="0"/>
              </a:rPr>
              <a:t>Allele frequency differentiation</a:t>
            </a:r>
            <a:endParaRPr lang="en-US" sz="3600" b="1" i="0" u="none" strike="noStrike" cap="none" baseline="-25000" dirty="0">
              <a:solidFill>
                <a:schemeClr val="dk1"/>
              </a:solidFill>
              <a:latin typeface="Arial"/>
              <a:ea typeface="Arial"/>
              <a:cs typeface="Arial"/>
              <a:sym typeface="Arial"/>
              <a:rtl val="0"/>
            </a:endParaRPr>
          </a:p>
        </p:txBody>
      </p:sp>
      <p:grpSp>
        <p:nvGrpSpPr>
          <p:cNvPr id="3" name="Group 2"/>
          <p:cNvGrpSpPr/>
          <p:nvPr/>
        </p:nvGrpSpPr>
        <p:grpSpPr>
          <a:xfrm>
            <a:off x="457200" y="1966570"/>
            <a:ext cx="832129" cy="2665028"/>
            <a:chOff x="2141165" y="1039818"/>
            <a:chExt cx="832129" cy="2665028"/>
          </a:xfrm>
        </p:grpSpPr>
        <p:cxnSp>
          <p:nvCxnSpPr>
            <p:cNvPr id="9" name="Straight Connector 8"/>
            <p:cNvCxnSpPr/>
            <p:nvPr/>
          </p:nvCxnSpPr>
          <p:spPr>
            <a:xfrm flipV="1">
              <a:off x="2141165" y="114300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2436177" y="103981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V="1">
              <a:off x="2141165" y="140071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2436177" y="129752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V="1">
              <a:off x="2141165" y="1679655"/>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2436177" y="157647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V="1">
              <a:off x="2141165" y="1965058"/>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2436177" y="1861876"/>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p:nvPr/>
          </p:nvCxnSpPr>
          <p:spPr>
            <a:xfrm flipV="1">
              <a:off x="2141165" y="222774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2436177" y="212456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V="1">
              <a:off x="2141165" y="254184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2436177" y="243866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V="1">
              <a:off x="2141165" y="279955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2436177" y="269637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V="1">
              <a:off x="2141165" y="3078502"/>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2436177" y="297532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V="1">
              <a:off x="2141165" y="3363905"/>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2436177" y="326072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flipV="1">
              <a:off x="2141165" y="3626594"/>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2436177" y="3523412"/>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54" name="Straight Connector 53"/>
          <p:cNvCxnSpPr/>
          <p:nvPr/>
        </p:nvCxnSpPr>
        <p:spPr>
          <a:xfrm flipV="1">
            <a:off x="2118659" y="2060045"/>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2413671" y="195686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p:cNvCxnSpPr/>
          <p:nvPr/>
        </p:nvCxnSpPr>
        <p:spPr>
          <a:xfrm flipV="1">
            <a:off x="2118659" y="2317755"/>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2413671" y="221457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Connector 57"/>
          <p:cNvCxnSpPr/>
          <p:nvPr/>
        </p:nvCxnSpPr>
        <p:spPr>
          <a:xfrm flipV="1">
            <a:off x="2118659" y="259670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59" name="Oval 58"/>
          <p:cNvSpPr/>
          <p:nvPr/>
        </p:nvSpPr>
        <p:spPr>
          <a:xfrm>
            <a:off x="2413671" y="249351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Connector 59"/>
          <p:cNvCxnSpPr/>
          <p:nvPr/>
        </p:nvCxnSpPr>
        <p:spPr>
          <a:xfrm flipV="1">
            <a:off x="2118659" y="2882103"/>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61" name="Oval 60"/>
          <p:cNvSpPr/>
          <p:nvPr/>
        </p:nvSpPr>
        <p:spPr>
          <a:xfrm>
            <a:off x="2413671" y="277892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p:cNvCxnSpPr/>
          <p:nvPr/>
        </p:nvCxnSpPr>
        <p:spPr>
          <a:xfrm flipV="1">
            <a:off x="2118659" y="3144792"/>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63" name="Oval 62"/>
          <p:cNvSpPr/>
          <p:nvPr/>
        </p:nvSpPr>
        <p:spPr>
          <a:xfrm>
            <a:off x="2413671" y="304161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Connector 63"/>
          <p:cNvCxnSpPr/>
          <p:nvPr/>
        </p:nvCxnSpPr>
        <p:spPr>
          <a:xfrm flipV="1">
            <a:off x="2118659" y="3458892"/>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65" name="Oval 64"/>
          <p:cNvSpPr/>
          <p:nvPr/>
        </p:nvSpPr>
        <p:spPr>
          <a:xfrm>
            <a:off x="2413671" y="335571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Connector 65"/>
          <p:cNvCxnSpPr/>
          <p:nvPr/>
        </p:nvCxnSpPr>
        <p:spPr>
          <a:xfrm flipV="1">
            <a:off x="2118659" y="3716602"/>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67" name="Oval 66"/>
          <p:cNvSpPr/>
          <p:nvPr/>
        </p:nvSpPr>
        <p:spPr>
          <a:xfrm>
            <a:off x="2413671" y="361342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Connector 67"/>
          <p:cNvCxnSpPr/>
          <p:nvPr/>
        </p:nvCxnSpPr>
        <p:spPr>
          <a:xfrm flipV="1">
            <a:off x="2118659" y="399554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69" name="Oval 68"/>
          <p:cNvSpPr/>
          <p:nvPr/>
        </p:nvSpPr>
        <p:spPr>
          <a:xfrm>
            <a:off x="2413671" y="389236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0" name="Straight Connector 69"/>
          <p:cNvCxnSpPr/>
          <p:nvPr/>
        </p:nvCxnSpPr>
        <p:spPr>
          <a:xfrm flipV="1">
            <a:off x="2118659" y="428095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71" name="Oval 70"/>
          <p:cNvSpPr/>
          <p:nvPr/>
        </p:nvSpPr>
        <p:spPr>
          <a:xfrm>
            <a:off x="2413671" y="417776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p:cNvCxnSpPr/>
          <p:nvPr/>
        </p:nvCxnSpPr>
        <p:spPr>
          <a:xfrm flipV="1">
            <a:off x="2118659" y="4543639"/>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73" name="Oval 72"/>
          <p:cNvSpPr/>
          <p:nvPr/>
        </p:nvSpPr>
        <p:spPr>
          <a:xfrm>
            <a:off x="2413671" y="444045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1976285" y="1763059"/>
            <a:ext cx="1105647" cy="1529456"/>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3685557" y="3336546"/>
            <a:ext cx="1105647" cy="1529456"/>
          </a:xfrm>
          <a:prstGeom prst="rect">
            <a:avLst/>
          </a:prstGeom>
          <a:solidFill>
            <a:srgbClr val="FF00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7" name="Straight Connector 76"/>
          <p:cNvCxnSpPr/>
          <p:nvPr/>
        </p:nvCxnSpPr>
        <p:spPr>
          <a:xfrm flipV="1">
            <a:off x="3824941" y="2056813"/>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78" name="Oval 77"/>
          <p:cNvSpPr/>
          <p:nvPr/>
        </p:nvSpPr>
        <p:spPr>
          <a:xfrm>
            <a:off x="4119953" y="195363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V="1">
            <a:off x="3824941" y="2314523"/>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80" name="Oval 79"/>
          <p:cNvSpPr/>
          <p:nvPr/>
        </p:nvSpPr>
        <p:spPr>
          <a:xfrm>
            <a:off x="4119953" y="221134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1" name="Straight Connector 80"/>
          <p:cNvCxnSpPr/>
          <p:nvPr/>
        </p:nvCxnSpPr>
        <p:spPr>
          <a:xfrm flipV="1">
            <a:off x="3824941" y="2593468"/>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82" name="Oval 81"/>
          <p:cNvSpPr/>
          <p:nvPr/>
        </p:nvSpPr>
        <p:spPr>
          <a:xfrm>
            <a:off x="4119953" y="2490286"/>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3" name="Straight Connector 82"/>
          <p:cNvCxnSpPr/>
          <p:nvPr/>
        </p:nvCxnSpPr>
        <p:spPr>
          <a:xfrm flipV="1">
            <a:off x="3824941" y="2878871"/>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84" name="Oval 83"/>
          <p:cNvSpPr/>
          <p:nvPr/>
        </p:nvSpPr>
        <p:spPr>
          <a:xfrm>
            <a:off x="4119953" y="277568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p:cNvCxnSpPr/>
          <p:nvPr/>
        </p:nvCxnSpPr>
        <p:spPr>
          <a:xfrm flipV="1">
            <a:off x="3824941" y="314156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86" name="Oval 85"/>
          <p:cNvSpPr/>
          <p:nvPr/>
        </p:nvSpPr>
        <p:spPr>
          <a:xfrm>
            <a:off x="4119953" y="303837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7" name="Straight Connector 86"/>
          <p:cNvCxnSpPr/>
          <p:nvPr/>
        </p:nvCxnSpPr>
        <p:spPr>
          <a:xfrm flipV="1">
            <a:off x="3824941" y="345566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4119953" y="335247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p:cNvCxnSpPr/>
          <p:nvPr/>
        </p:nvCxnSpPr>
        <p:spPr>
          <a:xfrm flipV="1">
            <a:off x="3824941" y="371337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90" name="Oval 89"/>
          <p:cNvSpPr/>
          <p:nvPr/>
        </p:nvSpPr>
        <p:spPr>
          <a:xfrm>
            <a:off x="4119953" y="361018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p:cNvCxnSpPr/>
          <p:nvPr/>
        </p:nvCxnSpPr>
        <p:spPr>
          <a:xfrm flipV="1">
            <a:off x="3824941" y="3992315"/>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92" name="Oval 91"/>
          <p:cNvSpPr/>
          <p:nvPr/>
        </p:nvSpPr>
        <p:spPr>
          <a:xfrm>
            <a:off x="4119953" y="388913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3" name="Straight Connector 92"/>
          <p:cNvCxnSpPr/>
          <p:nvPr/>
        </p:nvCxnSpPr>
        <p:spPr>
          <a:xfrm flipV="1">
            <a:off x="3824941" y="4277718"/>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119953" y="4174536"/>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5" name="Straight Connector 94"/>
          <p:cNvCxnSpPr/>
          <p:nvPr/>
        </p:nvCxnSpPr>
        <p:spPr>
          <a:xfrm flipV="1">
            <a:off x="3824941" y="454040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96" name="Oval 95"/>
          <p:cNvSpPr/>
          <p:nvPr/>
        </p:nvSpPr>
        <p:spPr>
          <a:xfrm>
            <a:off x="4119953" y="443722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Rectangle 96"/>
          <p:cNvSpPr/>
          <p:nvPr/>
        </p:nvSpPr>
        <p:spPr>
          <a:xfrm>
            <a:off x="3682567" y="1759827"/>
            <a:ext cx="1105647" cy="1529456"/>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p:cNvSpPr/>
          <p:nvPr/>
        </p:nvSpPr>
        <p:spPr>
          <a:xfrm>
            <a:off x="5406781" y="3305509"/>
            <a:ext cx="1105647" cy="1529456"/>
          </a:xfrm>
          <a:prstGeom prst="rect">
            <a:avLst/>
          </a:prstGeom>
          <a:solidFill>
            <a:srgbClr val="FF00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9" name="Straight Connector 98"/>
          <p:cNvCxnSpPr/>
          <p:nvPr/>
        </p:nvCxnSpPr>
        <p:spPr>
          <a:xfrm flipV="1">
            <a:off x="5546165" y="2025776"/>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00" name="Oval 99"/>
          <p:cNvSpPr/>
          <p:nvPr/>
        </p:nvSpPr>
        <p:spPr>
          <a:xfrm>
            <a:off x="5841177" y="1922594"/>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1" name="Straight Connector 100"/>
          <p:cNvCxnSpPr/>
          <p:nvPr/>
        </p:nvCxnSpPr>
        <p:spPr>
          <a:xfrm flipV="1">
            <a:off x="5546165" y="2283486"/>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02" name="Oval 101"/>
          <p:cNvSpPr/>
          <p:nvPr/>
        </p:nvSpPr>
        <p:spPr>
          <a:xfrm>
            <a:off x="5841177" y="2180304"/>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3" name="Straight Connector 102"/>
          <p:cNvCxnSpPr/>
          <p:nvPr/>
        </p:nvCxnSpPr>
        <p:spPr>
          <a:xfrm flipV="1">
            <a:off x="5546165" y="2562431"/>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04" name="Oval 103"/>
          <p:cNvSpPr/>
          <p:nvPr/>
        </p:nvSpPr>
        <p:spPr>
          <a:xfrm>
            <a:off x="5841177" y="245924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5" name="Straight Connector 104"/>
          <p:cNvCxnSpPr/>
          <p:nvPr/>
        </p:nvCxnSpPr>
        <p:spPr>
          <a:xfrm flipV="1">
            <a:off x="5546165" y="2847834"/>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06" name="Oval 105"/>
          <p:cNvSpPr/>
          <p:nvPr/>
        </p:nvSpPr>
        <p:spPr>
          <a:xfrm>
            <a:off x="5841177" y="2744652"/>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7" name="Straight Connector 106"/>
          <p:cNvCxnSpPr/>
          <p:nvPr/>
        </p:nvCxnSpPr>
        <p:spPr>
          <a:xfrm flipV="1">
            <a:off x="5546165" y="3110523"/>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08" name="Oval 107"/>
          <p:cNvSpPr/>
          <p:nvPr/>
        </p:nvSpPr>
        <p:spPr>
          <a:xfrm>
            <a:off x="5841177" y="300734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9" name="Straight Connector 108"/>
          <p:cNvCxnSpPr/>
          <p:nvPr/>
        </p:nvCxnSpPr>
        <p:spPr>
          <a:xfrm flipV="1">
            <a:off x="5546165" y="3424623"/>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10" name="Oval 109"/>
          <p:cNvSpPr/>
          <p:nvPr/>
        </p:nvSpPr>
        <p:spPr>
          <a:xfrm>
            <a:off x="5841177" y="332144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1" name="Straight Connector 110"/>
          <p:cNvCxnSpPr/>
          <p:nvPr/>
        </p:nvCxnSpPr>
        <p:spPr>
          <a:xfrm flipV="1">
            <a:off x="5546165" y="3682333"/>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12" name="Oval 111"/>
          <p:cNvSpPr/>
          <p:nvPr/>
        </p:nvSpPr>
        <p:spPr>
          <a:xfrm>
            <a:off x="5841177" y="357915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3" name="Straight Connector 112"/>
          <p:cNvCxnSpPr/>
          <p:nvPr/>
        </p:nvCxnSpPr>
        <p:spPr>
          <a:xfrm flipV="1">
            <a:off x="5546165" y="3961278"/>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14" name="Oval 113"/>
          <p:cNvSpPr/>
          <p:nvPr/>
        </p:nvSpPr>
        <p:spPr>
          <a:xfrm>
            <a:off x="5841177" y="3858096"/>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p:cNvCxnSpPr/>
          <p:nvPr/>
        </p:nvCxnSpPr>
        <p:spPr>
          <a:xfrm flipV="1">
            <a:off x="5546165" y="4246681"/>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16" name="Oval 115"/>
          <p:cNvSpPr/>
          <p:nvPr/>
        </p:nvSpPr>
        <p:spPr>
          <a:xfrm>
            <a:off x="5841177" y="414349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p:cNvCxnSpPr/>
          <p:nvPr/>
        </p:nvCxnSpPr>
        <p:spPr>
          <a:xfrm flipV="1">
            <a:off x="5546165" y="450937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18" name="Oval 117"/>
          <p:cNvSpPr/>
          <p:nvPr/>
        </p:nvSpPr>
        <p:spPr>
          <a:xfrm>
            <a:off x="5841177" y="440618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a:off x="5403791" y="1728790"/>
            <a:ext cx="1105647" cy="1529456"/>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328706" y="5627530"/>
            <a:ext cx="7946777" cy="17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22099" y="5645171"/>
            <a:ext cx="754609" cy="400110"/>
          </a:xfrm>
          <a:prstGeom prst="rect">
            <a:avLst/>
          </a:prstGeom>
          <a:noFill/>
        </p:spPr>
        <p:txBody>
          <a:bodyPr wrap="none" rtlCol="0">
            <a:spAutoFit/>
          </a:bodyPr>
          <a:lstStyle/>
          <a:p>
            <a:r>
              <a:rPr lang="en-US" sz="2000" dirty="0" smtClean="0"/>
              <a:t>Time</a:t>
            </a:r>
            <a:endParaRPr lang="en-US" sz="2000" dirty="0"/>
          </a:p>
        </p:txBody>
      </p:sp>
      <p:cxnSp>
        <p:nvCxnSpPr>
          <p:cNvPr id="8" name="Straight Connector 7"/>
          <p:cNvCxnSpPr/>
          <p:nvPr/>
        </p:nvCxnSpPr>
        <p:spPr>
          <a:xfrm>
            <a:off x="2530555" y="4925189"/>
            <a:ext cx="0" cy="667059"/>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1691720" y="5639169"/>
            <a:ext cx="1971175" cy="523220"/>
          </a:xfrm>
          <a:prstGeom prst="rect">
            <a:avLst/>
          </a:prstGeom>
          <a:noFill/>
        </p:spPr>
        <p:txBody>
          <a:bodyPr wrap="none" rtlCol="0">
            <a:spAutoFit/>
          </a:bodyPr>
          <a:lstStyle/>
          <a:p>
            <a:r>
              <a:rPr lang="en-US" dirty="0" smtClean="0"/>
              <a:t>Separation</a:t>
            </a:r>
          </a:p>
          <a:p>
            <a:r>
              <a:rPr lang="en-US" dirty="0" smtClean="0"/>
              <a:t>Environmental change</a:t>
            </a:r>
            <a:endParaRPr lang="en-US" dirty="0"/>
          </a:p>
        </p:txBody>
      </p:sp>
      <p:cxnSp>
        <p:nvCxnSpPr>
          <p:cNvPr id="142" name="Straight Connector 141"/>
          <p:cNvCxnSpPr/>
          <p:nvPr/>
        </p:nvCxnSpPr>
        <p:spPr>
          <a:xfrm>
            <a:off x="4232659" y="4886875"/>
            <a:ext cx="0" cy="667059"/>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43" name="TextBox 142"/>
          <p:cNvSpPr txBox="1"/>
          <p:nvPr/>
        </p:nvSpPr>
        <p:spPr>
          <a:xfrm>
            <a:off x="3817082" y="5650441"/>
            <a:ext cx="1671714" cy="523220"/>
          </a:xfrm>
          <a:prstGeom prst="rect">
            <a:avLst/>
          </a:prstGeom>
          <a:noFill/>
        </p:spPr>
        <p:txBody>
          <a:bodyPr wrap="none" rtlCol="0">
            <a:spAutoFit/>
          </a:bodyPr>
          <a:lstStyle/>
          <a:p>
            <a:r>
              <a:rPr lang="en-US" dirty="0" smtClean="0"/>
              <a:t>Onset of beneficial </a:t>
            </a:r>
          </a:p>
          <a:p>
            <a:r>
              <a:rPr lang="en-US" dirty="0" smtClean="0"/>
              <a:t>mutation</a:t>
            </a:r>
            <a:endParaRPr lang="en-US" dirty="0"/>
          </a:p>
        </p:txBody>
      </p:sp>
      <p:cxnSp>
        <p:nvCxnSpPr>
          <p:cNvPr id="144" name="Straight Connector 143"/>
          <p:cNvCxnSpPr/>
          <p:nvPr/>
        </p:nvCxnSpPr>
        <p:spPr>
          <a:xfrm>
            <a:off x="5975701" y="4925189"/>
            <a:ext cx="0" cy="667059"/>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46" name="TextBox 145"/>
          <p:cNvSpPr txBox="1"/>
          <p:nvPr/>
        </p:nvSpPr>
        <p:spPr>
          <a:xfrm>
            <a:off x="7123946" y="5650441"/>
            <a:ext cx="1192454" cy="307777"/>
          </a:xfrm>
          <a:prstGeom prst="rect">
            <a:avLst/>
          </a:prstGeom>
          <a:noFill/>
        </p:spPr>
        <p:txBody>
          <a:bodyPr wrap="none" rtlCol="0">
            <a:spAutoFit/>
          </a:bodyPr>
          <a:lstStyle/>
          <a:p>
            <a:r>
              <a:rPr lang="en-US" dirty="0" smtClean="0"/>
              <a:t>Present time</a:t>
            </a:r>
            <a:endParaRPr lang="en-US" dirty="0"/>
          </a:p>
        </p:txBody>
      </p:sp>
    </p:spTree>
    <p:extLst>
      <p:ext uri="{BB962C8B-B14F-4D97-AF65-F5344CB8AC3E}">
        <p14:creationId xmlns:p14="http://schemas.microsoft.com/office/powerpoint/2010/main" val="258941500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75" name="Rectangle 74"/>
          <p:cNvSpPr/>
          <p:nvPr/>
        </p:nvSpPr>
        <p:spPr>
          <a:xfrm>
            <a:off x="1979275" y="3339778"/>
            <a:ext cx="1105647" cy="1529456"/>
          </a:xfrm>
          <a:prstGeom prst="rect">
            <a:avLst/>
          </a:prstGeom>
          <a:solidFill>
            <a:srgbClr val="FF00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328706" y="1703294"/>
            <a:ext cx="1105647" cy="3257177"/>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3" name="Shape 373"/>
          <p:cNvSpPr txBox="1">
            <a:spLocks noGrp="1"/>
          </p:cNvSpPr>
          <p:nvPr>
            <p:ph type="title"/>
          </p:nvPr>
        </p:nvSpPr>
        <p:spPr>
          <a:xfrm>
            <a:off x="457200" y="0"/>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smtClean="0">
                <a:solidFill>
                  <a:schemeClr val="dk1"/>
                </a:solidFill>
                <a:latin typeface="Arial"/>
                <a:ea typeface="Arial"/>
                <a:cs typeface="Arial"/>
                <a:sym typeface="Arial"/>
                <a:rtl val="0"/>
              </a:rPr>
              <a:t>Allele frequency differentiation</a:t>
            </a:r>
            <a:endParaRPr lang="en-US" sz="3600" b="1" i="0" u="none" strike="noStrike" cap="none" baseline="-25000" dirty="0">
              <a:solidFill>
                <a:schemeClr val="dk1"/>
              </a:solidFill>
              <a:latin typeface="Arial"/>
              <a:ea typeface="Arial"/>
              <a:cs typeface="Arial"/>
              <a:sym typeface="Arial"/>
              <a:rtl val="0"/>
            </a:endParaRPr>
          </a:p>
        </p:txBody>
      </p:sp>
      <p:grpSp>
        <p:nvGrpSpPr>
          <p:cNvPr id="3" name="Group 2"/>
          <p:cNvGrpSpPr/>
          <p:nvPr/>
        </p:nvGrpSpPr>
        <p:grpSpPr>
          <a:xfrm>
            <a:off x="457200" y="1966570"/>
            <a:ext cx="832129" cy="2665028"/>
            <a:chOff x="2141165" y="1039818"/>
            <a:chExt cx="832129" cy="2665028"/>
          </a:xfrm>
        </p:grpSpPr>
        <p:cxnSp>
          <p:nvCxnSpPr>
            <p:cNvPr id="9" name="Straight Connector 8"/>
            <p:cNvCxnSpPr/>
            <p:nvPr/>
          </p:nvCxnSpPr>
          <p:spPr>
            <a:xfrm flipV="1">
              <a:off x="2141165" y="114300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2436177" y="103981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V="1">
              <a:off x="2141165" y="140071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2436177" y="129752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V="1">
              <a:off x="2141165" y="1679655"/>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2436177" y="157647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V="1">
              <a:off x="2141165" y="1965058"/>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2436177" y="1861876"/>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p:nvPr/>
          </p:nvCxnSpPr>
          <p:spPr>
            <a:xfrm flipV="1">
              <a:off x="2141165" y="222774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2436177" y="212456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V="1">
              <a:off x="2141165" y="254184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2436177" y="243866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V="1">
              <a:off x="2141165" y="279955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2436177" y="269637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V="1">
              <a:off x="2141165" y="3078502"/>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5" name="Oval 24"/>
            <p:cNvSpPr/>
            <p:nvPr/>
          </p:nvSpPr>
          <p:spPr>
            <a:xfrm>
              <a:off x="2436177" y="297532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6" name="Straight Connector 25"/>
            <p:cNvCxnSpPr/>
            <p:nvPr/>
          </p:nvCxnSpPr>
          <p:spPr>
            <a:xfrm flipV="1">
              <a:off x="2141165" y="3363905"/>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2436177" y="326072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flipV="1">
              <a:off x="2141165" y="3626594"/>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2436177" y="3523412"/>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54" name="Straight Connector 53"/>
          <p:cNvCxnSpPr/>
          <p:nvPr/>
        </p:nvCxnSpPr>
        <p:spPr>
          <a:xfrm flipV="1">
            <a:off x="2118659" y="2060045"/>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2413671" y="195686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p:cNvCxnSpPr/>
          <p:nvPr/>
        </p:nvCxnSpPr>
        <p:spPr>
          <a:xfrm flipV="1">
            <a:off x="2118659" y="2317755"/>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2413671" y="221457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Connector 57"/>
          <p:cNvCxnSpPr/>
          <p:nvPr/>
        </p:nvCxnSpPr>
        <p:spPr>
          <a:xfrm flipV="1">
            <a:off x="2118659" y="259670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59" name="Oval 58"/>
          <p:cNvSpPr/>
          <p:nvPr/>
        </p:nvSpPr>
        <p:spPr>
          <a:xfrm>
            <a:off x="2413671" y="249351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Connector 59"/>
          <p:cNvCxnSpPr/>
          <p:nvPr/>
        </p:nvCxnSpPr>
        <p:spPr>
          <a:xfrm flipV="1">
            <a:off x="2118659" y="2882103"/>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61" name="Oval 60"/>
          <p:cNvSpPr/>
          <p:nvPr/>
        </p:nvSpPr>
        <p:spPr>
          <a:xfrm>
            <a:off x="2413671" y="277892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p:cNvCxnSpPr/>
          <p:nvPr/>
        </p:nvCxnSpPr>
        <p:spPr>
          <a:xfrm flipV="1">
            <a:off x="2118659" y="3144792"/>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63" name="Oval 62"/>
          <p:cNvSpPr/>
          <p:nvPr/>
        </p:nvSpPr>
        <p:spPr>
          <a:xfrm>
            <a:off x="2413671" y="304161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Connector 63"/>
          <p:cNvCxnSpPr/>
          <p:nvPr/>
        </p:nvCxnSpPr>
        <p:spPr>
          <a:xfrm flipV="1">
            <a:off x="2118659" y="3458892"/>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65" name="Oval 64"/>
          <p:cNvSpPr/>
          <p:nvPr/>
        </p:nvSpPr>
        <p:spPr>
          <a:xfrm>
            <a:off x="2413671" y="335571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Connector 65"/>
          <p:cNvCxnSpPr/>
          <p:nvPr/>
        </p:nvCxnSpPr>
        <p:spPr>
          <a:xfrm flipV="1">
            <a:off x="2118659" y="3716602"/>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67" name="Oval 66"/>
          <p:cNvSpPr/>
          <p:nvPr/>
        </p:nvSpPr>
        <p:spPr>
          <a:xfrm>
            <a:off x="2413671" y="361342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Connector 67"/>
          <p:cNvCxnSpPr/>
          <p:nvPr/>
        </p:nvCxnSpPr>
        <p:spPr>
          <a:xfrm flipV="1">
            <a:off x="2118659" y="399554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69" name="Oval 68"/>
          <p:cNvSpPr/>
          <p:nvPr/>
        </p:nvSpPr>
        <p:spPr>
          <a:xfrm>
            <a:off x="2413671" y="389236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0" name="Straight Connector 69"/>
          <p:cNvCxnSpPr/>
          <p:nvPr/>
        </p:nvCxnSpPr>
        <p:spPr>
          <a:xfrm flipV="1">
            <a:off x="2118659" y="428095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71" name="Oval 70"/>
          <p:cNvSpPr/>
          <p:nvPr/>
        </p:nvSpPr>
        <p:spPr>
          <a:xfrm>
            <a:off x="2413671" y="417776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p:cNvCxnSpPr/>
          <p:nvPr/>
        </p:nvCxnSpPr>
        <p:spPr>
          <a:xfrm flipV="1">
            <a:off x="2118659" y="4543639"/>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73" name="Oval 72"/>
          <p:cNvSpPr/>
          <p:nvPr/>
        </p:nvSpPr>
        <p:spPr>
          <a:xfrm>
            <a:off x="2413671" y="444045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1976285" y="1763059"/>
            <a:ext cx="1105647" cy="1529456"/>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3685557" y="3336546"/>
            <a:ext cx="1105647" cy="1529456"/>
          </a:xfrm>
          <a:prstGeom prst="rect">
            <a:avLst/>
          </a:prstGeom>
          <a:solidFill>
            <a:srgbClr val="FF00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7" name="Straight Connector 76"/>
          <p:cNvCxnSpPr/>
          <p:nvPr/>
        </p:nvCxnSpPr>
        <p:spPr>
          <a:xfrm flipV="1">
            <a:off x="3824941" y="2056813"/>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78" name="Oval 77"/>
          <p:cNvSpPr/>
          <p:nvPr/>
        </p:nvSpPr>
        <p:spPr>
          <a:xfrm>
            <a:off x="4119953" y="195363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p:cNvCxnSpPr/>
          <p:nvPr/>
        </p:nvCxnSpPr>
        <p:spPr>
          <a:xfrm flipV="1">
            <a:off x="3824941" y="2314523"/>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80" name="Oval 79"/>
          <p:cNvSpPr/>
          <p:nvPr/>
        </p:nvSpPr>
        <p:spPr>
          <a:xfrm>
            <a:off x="4119953" y="221134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1" name="Straight Connector 80"/>
          <p:cNvCxnSpPr/>
          <p:nvPr/>
        </p:nvCxnSpPr>
        <p:spPr>
          <a:xfrm flipV="1">
            <a:off x="3824941" y="2593468"/>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82" name="Oval 81"/>
          <p:cNvSpPr/>
          <p:nvPr/>
        </p:nvSpPr>
        <p:spPr>
          <a:xfrm>
            <a:off x="4119953" y="2490286"/>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3" name="Straight Connector 82"/>
          <p:cNvCxnSpPr/>
          <p:nvPr/>
        </p:nvCxnSpPr>
        <p:spPr>
          <a:xfrm flipV="1">
            <a:off x="3824941" y="2878871"/>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84" name="Oval 83"/>
          <p:cNvSpPr/>
          <p:nvPr/>
        </p:nvSpPr>
        <p:spPr>
          <a:xfrm>
            <a:off x="4119953" y="277568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p:cNvCxnSpPr/>
          <p:nvPr/>
        </p:nvCxnSpPr>
        <p:spPr>
          <a:xfrm flipV="1">
            <a:off x="3824941" y="314156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86" name="Oval 85"/>
          <p:cNvSpPr/>
          <p:nvPr/>
        </p:nvSpPr>
        <p:spPr>
          <a:xfrm>
            <a:off x="4119953" y="303837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7" name="Straight Connector 86"/>
          <p:cNvCxnSpPr/>
          <p:nvPr/>
        </p:nvCxnSpPr>
        <p:spPr>
          <a:xfrm flipV="1">
            <a:off x="3824941" y="345566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88" name="Oval 87"/>
          <p:cNvSpPr/>
          <p:nvPr/>
        </p:nvSpPr>
        <p:spPr>
          <a:xfrm>
            <a:off x="4119953" y="335247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9" name="Straight Connector 88"/>
          <p:cNvCxnSpPr/>
          <p:nvPr/>
        </p:nvCxnSpPr>
        <p:spPr>
          <a:xfrm flipV="1">
            <a:off x="3824941" y="371337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90" name="Oval 89"/>
          <p:cNvSpPr/>
          <p:nvPr/>
        </p:nvSpPr>
        <p:spPr>
          <a:xfrm>
            <a:off x="4119953" y="361018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p:cNvCxnSpPr/>
          <p:nvPr/>
        </p:nvCxnSpPr>
        <p:spPr>
          <a:xfrm flipV="1">
            <a:off x="3824941" y="3992315"/>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92" name="Oval 91"/>
          <p:cNvSpPr/>
          <p:nvPr/>
        </p:nvSpPr>
        <p:spPr>
          <a:xfrm>
            <a:off x="4119953" y="388913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3" name="Straight Connector 92"/>
          <p:cNvCxnSpPr/>
          <p:nvPr/>
        </p:nvCxnSpPr>
        <p:spPr>
          <a:xfrm flipV="1">
            <a:off x="3824941" y="4277718"/>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94" name="Oval 93"/>
          <p:cNvSpPr/>
          <p:nvPr/>
        </p:nvSpPr>
        <p:spPr>
          <a:xfrm>
            <a:off x="4119953" y="4174536"/>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5" name="Straight Connector 94"/>
          <p:cNvCxnSpPr/>
          <p:nvPr/>
        </p:nvCxnSpPr>
        <p:spPr>
          <a:xfrm flipV="1">
            <a:off x="3824941" y="454040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96" name="Oval 95"/>
          <p:cNvSpPr/>
          <p:nvPr/>
        </p:nvSpPr>
        <p:spPr>
          <a:xfrm>
            <a:off x="4119953" y="443722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Rectangle 96"/>
          <p:cNvSpPr/>
          <p:nvPr/>
        </p:nvSpPr>
        <p:spPr>
          <a:xfrm>
            <a:off x="3682567" y="1759827"/>
            <a:ext cx="1105647" cy="1529456"/>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p:cNvSpPr/>
          <p:nvPr/>
        </p:nvSpPr>
        <p:spPr>
          <a:xfrm>
            <a:off x="5406781" y="3305509"/>
            <a:ext cx="1105647" cy="1529456"/>
          </a:xfrm>
          <a:prstGeom prst="rect">
            <a:avLst/>
          </a:prstGeom>
          <a:solidFill>
            <a:srgbClr val="FF00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9" name="Straight Connector 98"/>
          <p:cNvCxnSpPr/>
          <p:nvPr/>
        </p:nvCxnSpPr>
        <p:spPr>
          <a:xfrm flipV="1">
            <a:off x="5546165" y="2025776"/>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00" name="Oval 99"/>
          <p:cNvSpPr/>
          <p:nvPr/>
        </p:nvSpPr>
        <p:spPr>
          <a:xfrm>
            <a:off x="5841177" y="1922594"/>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1" name="Straight Connector 100"/>
          <p:cNvCxnSpPr/>
          <p:nvPr/>
        </p:nvCxnSpPr>
        <p:spPr>
          <a:xfrm flipV="1">
            <a:off x="5546165" y="2283486"/>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02" name="Oval 101"/>
          <p:cNvSpPr/>
          <p:nvPr/>
        </p:nvSpPr>
        <p:spPr>
          <a:xfrm>
            <a:off x="5841177" y="2180304"/>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3" name="Straight Connector 102"/>
          <p:cNvCxnSpPr/>
          <p:nvPr/>
        </p:nvCxnSpPr>
        <p:spPr>
          <a:xfrm flipV="1">
            <a:off x="5546165" y="2562431"/>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04" name="Oval 103"/>
          <p:cNvSpPr/>
          <p:nvPr/>
        </p:nvSpPr>
        <p:spPr>
          <a:xfrm>
            <a:off x="5841177" y="245924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5" name="Straight Connector 104"/>
          <p:cNvCxnSpPr/>
          <p:nvPr/>
        </p:nvCxnSpPr>
        <p:spPr>
          <a:xfrm flipV="1">
            <a:off x="5546165" y="2847834"/>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06" name="Oval 105"/>
          <p:cNvSpPr/>
          <p:nvPr/>
        </p:nvSpPr>
        <p:spPr>
          <a:xfrm>
            <a:off x="5841177" y="2744652"/>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7" name="Straight Connector 106"/>
          <p:cNvCxnSpPr/>
          <p:nvPr/>
        </p:nvCxnSpPr>
        <p:spPr>
          <a:xfrm flipV="1">
            <a:off x="5546165" y="3110523"/>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08" name="Oval 107"/>
          <p:cNvSpPr/>
          <p:nvPr/>
        </p:nvSpPr>
        <p:spPr>
          <a:xfrm>
            <a:off x="5841177" y="300734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9" name="Straight Connector 108"/>
          <p:cNvCxnSpPr/>
          <p:nvPr/>
        </p:nvCxnSpPr>
        <p:spPr>
          <a:xfrm flipV="1">
            <a:off x="5546165" y="3424623"/>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10" name="Oval 109"/>
          <p:cNvSpPr/>
          <p:nvPr/>
        </p:nvSpPr>
        <p:spPr>
          <a:xfrm>
            <a:off x="5841177" y="332144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1" name="Straight Connector 110"/>
          <p:cNvCxnSpPr/>
          <p:nvPr/>
        </p:nvCxnSpPr>
        <p:spPr>
          <a:xfrm flipV="1">
            <a:off x="5546165" y="3682333"/>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12" name="Oval 111"/>
          <p:cNvSpPr/>
          <p:nvPr/>
        </p:nvSpPr>
        <p:spPr>
          <a:xfrm>
            <a:off x="5841177" y="357915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3" name="Straight Connector 112"/>
          <p:cNvCxnSpPr/>
          <p:nvPr/>
        </p:nvCxnSpPr>
        <p:spPr>
          <a:xfrm flipV="1">
            <a:off x="5546165" y="3961278"/>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14" name="Oval 113"/>
          <p:cNvSpPr/>
          <p:nvPr/>
        </p:nvSpPr>
        <p:spPr>
          <a:xfrm>
            <a:off x="5841177" y="3858096"/>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p:cNvCxnSpPr/>
          <p:nvPr/>
        </p:nvCxnSpPr>
        <p:spPr>
          <a:xfrm flipV="1">
            <a:off x="5546165" y="4246681"/>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16" name="Oval 115"/>
          <p:cNvSpPr/>
          <p:nvPr/>
        </p:nvSpPr>
        <p:spPr>
          <a:xfrm>
            <a:off x="5841177" y="414349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p:cNvCxnSpPr/>
          <p:nvPr/>
        </p:nvCxnSpPr>
        <p:spPr>
          <a:xfrm flipV="1">
            <a:off x="5546165" y="450937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18" name="Oval 117"/>
          <p:cNvSpPr/>
          <p:nvPr/>
        </p:nvSpPr>
        <p:spPr>
          <a:xfrm>
            <a:off x="5841177" y="440618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a:off x="5403791" y="1728790"/>
            <a:ext cx="1105647" cy="1529456"/>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p:cNvSpPr/>
          <p:nvPr/>
        </p:nvSpPr>
        <p:spPr>
          <a:xfrm>
            <a:off x="7172826" y="3310186"/>
            <a:ext cx="1105647" cy="1529456"/>
          </a:xfrm>
          <a:prstGeom prst="rect">
            <a:avLst/>
          </a:prstGeom>
          <a:solidFill>
            <a:srgbClr val="FF00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1" name="Straight Connector 120"/>
          <p:cNvCxnSpPr/>
          <p:nvPr/>
        </p:nvCxnSpPr>
        <p:spPr>
          <a:xfrm flipV="1">
            <a:off x="7312210" y="2030453"/>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22" name="Oval 121"/>
          <p:cNvSpPr/>
          <p:nvPr/>
        </p:nvSpPr>
        <p:spPr>
          <a:xfrm>
            <a:off x="7607222" y="192727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3" name="Straight Connector 122"/>
          <p:cNvCxnSpPr/>
          <p:nvPr/>
        </p:nvCxnSpPr>
        <p:spPr>
          <a:xfrm flipV="1">
            <a:off x="7312210" y="2288163"/>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24" name="Oval 123"/>
          <p:cNvSpPr/>
          <p:nvPr/>
        </p:nvSpPr>
        <p:spPr>
          <a:xfrm>
            <a:off x="7607222" y="218498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5" name="Straight Connector 124"/>
          <p:cNvCxnSpPr/>
          <p:nvPr/>
        </p:nvCxnSpPr>
        <p:spPr>
          <a:xfrm flipV="1">
            <a:off x="7312210" y="2567108"/>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26" name="Oval 125"/>
          <p:cNvSpPr/>
          <p:nvPr/>
        </p:nvSpPr>
        <p:spPr>
          <a:xfrm>
            <a:off x="7607222" y="2463926"/>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7" name="Straight Connector 126"/>
          <p:cNvCxnSpPr/>
          <p:nvPr/>
        </p:nvCxnSpPr>
        <p:spPr>
          <a:xfrm flipV="1">
            <a:off x="7312210" y="2852511"/>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28" name="Oval 127"/>
          <p:cNvSpPr/>
          <p:nvPr/>
        </p:nvSpPr>
        <p:spPr>
          <a:xfrm>
            <a:off x="7607222" y="274932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p:cNvCxnSpPr/>
          <p:nvPr/>
        </p:nvCxnSpPr>
        <p:spPr>
          <a:xfrm flipV="1">
            <a:off x="7312210" y="311520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30" name="Oval 129"/>
          <p:cNvSpPr/>
          <p:nvPr/>
        </p:nvSpPr>
        <p:spPr>
          <a:xfrm>
            <a:off x="7607222" y="301201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1" name="Straight Connector 130"/>
          <p:cNvCxnSpPr/>
          <p:nvPr/>
        </p:nvCxnSpPr>
        <p:spPr>
          <a:xfrm flipV="1">
            <a:off x="7312210" y="342930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32" name="Oval 131"/>
          <p:cNvSpPr/>
          <p:nvPr/>
        </p:nvSpPr>
        <p:spPr>
          <a:xfrm>
            <a:off x="7607222" y="332611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3" name="Straight Connector 132"/>
          <p:cNvCxnSpPr/>
          <p:nvPr/>
        </p:nvCxnSpPr>
        <p:spPr>
          <a:xfrm flipV="1">
            <a:off x="7312210" y="368701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7607222" y="35838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5" name="Straight Connector 134"/>
          <p:cNvCxnSpPr/>
          <p:nvPr/>
        </p:nvCxnSpPr>
        <p:spPr>
          <a:xfrm flipV="1">
            <a:off x="7312210" y="3965955"/>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36" name="Oval 135"/>
          <p:cNvSpPr/>
          <p:nvPr/>
        </p:nvSpPr>
        <p:spPr>
          <a:xfrm>
            <a:off x="7607222" y="3862773"/>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7" name="Straight Connector 136"/>
          <p:cNvCxnSpPr/>
          <p:nvPr/>
        </p:nvCxnSpPr>
        <p:spPr>
          <a:xfrm flipV="1">
            <a:off x="7312210" y="4251358"/>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38" name="Oval 137"/>
          <p:cNvSpPr/>
          <p:nvPr/>
        </p:nvSpPr>
        <p:spPr>
          <a:xfrm>
            <a:off x="7607222" y="414817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9" name="Straight Connector 138"/>
          <p:cNvCxnSpPr/>
          <p:nvPr/>
        </p:nvCxnSpPr>
        <p:spPr>
          <a:xfrm flipV="1">
            <a:off x="7312210" y="451404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40" name="Oval 139"/>
          <p:cNvSpPr/>
          <p:nvPr/>
        </p:nvSpPr>
        <p:spPr>
          <a:xfrm>
            <a:off x="7607222" y="4410865"/>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ectangle 140"/>
          <p:cNvSpPr/>
          <p:nvPr/>
        </p:nvSpPr>
        <p:spPr>
          <a:xfrm>
            <a:off x="7169836" y="1733467"/>
            <a:ext cx="1105647" cy="1529456"/>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Arrow Connector 4"/>
          <p:cNvCxnSpPr/>
          <p:nvPr/>
        </p:nvCxnSpPr>
        <p:spPr>
          <a:xfrm>
            <a:off x="328706" y="5627530"/>
            <a:ext cx="7946777" cy="176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422099" y="5645171"/>
            <a:ext cx="754609" cy="400110"/>
          </a:xfrm>
          <a:prstGeom prst="rect">
            <a:avLst/>
          </a:prstGeom>
          <a:noFill/>
        </p:spPr>
        <p:txBody>
          <a:bodyPr wrap="none" rtlCol="0">
            <a:spAutoFit/>
          </a:bodyPr>
          <a:lstStyle/>
          <a:p>
            <a:r>
              <a:rPr lang="en-US" sz="2000" dirty="0" smtClean="0"/>
              <a:t>Time</a:t>
            </a:r>
            <a:endParaRPr lang="en-US" sz="2000" dirty="0"/>
          </a:p>
        </p:txBody>
      </p:sp>
      <p:cxnSp>
        <p:nvCxnSpPr>
          <p:cNvPr id="8" name="Straight Connector 7"/>
          <p:cNvCxnSpPr/>
          <p:nvPr/>
        </p:nvCxnSpPr>
        <p:spPr>
          <a:xfrm>
            <a:off x="2530555" y="4925189"/>
            <a:ext cx="0" cy="667059"/>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1691720" y="5639169"/>
            <a:ext cx="1971175" cy="523220"/>
          </a:xfrm>
          <a:prstGeom prst="rect">
            <a:avLst/>
          </a:prstGeom>
          <a:noFill/>
        </p:spPr>
        <p:txBody>
          <a:bodyPr wrap="none" rtlCol="0">
            <a:spAutoFit/>
          </a:bodyPr>
          <a:lstStyle/>
          <a:p>
            <a:r>
              <a:rPr lang="en-US" dirty="0" smtClean="0"/>
              <a:t>Separation</a:t>
            </a:r>
          </a:p>
          <a:p>
            <a:r>
              <a:rPr lang="en-US" dirty="0" smtClean="0"/>
              <a:t>Environmental change</a:t>
            </a:r>
            <a:endParaRPr lang="en-US" dirty="0"/>
          </a:p>
        </p:txBody>
      </p:sp>
      <p:cxnSp>
        <p:nvCxnSpPr>
          <p:cNvPr id="142" name="Straight Connector 141"/>
          <p:cNvCxnSpPr/>
          <p:nvPr/>
        </p:nvCxnSpPr>
        <p:spPr>
          <a:xfrm>
            <a:off x="4232659" y="4886875"/>
            <a:ext cx="0" cy="667059"/>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43" name="TextBox 142"/>
          <p:cNvSpPr txBox="1"/>
          <p:nvPr/>
        </p:nvSpPr>
        <p:spPr>
          <a:xfrm>
            <a:off x="3817082" y="5650441"/>
            <a:ext cx="1671714" cy="523220"/>
          </a:xfrm>
          <a:prstGeom prst="rect">
            <a:avLst/>
          </a:prstGeom>
          <a:noFill/>
        </p:spPr>
        <p:txBody>
          <a:bodyPr wrap="none" rtlCol="0">
            <a:spAutoFit/>
          </a:bodyPr>
          <a:lstStyle/>
          <a:p>
            <a:r>
              <a:rPr lang="en-US" dirty="0" smtClean="0"/>
              <a:t>Onset of beneficial </a:t>
            </a:r>
          </a:p>
          <a:p>
            <a:r>
              <a:rPr lang="en-US" dirty="0" smtClean="0"/>
              <a:t>mutation</a:t>
            </a:r>
            <a:endParaRPr lang="en-US" dirty="0"/>
          </a:p>
        </p:txBody>
      </p:sp>
      <p:cxnSp>
        <p:nvCxnSpPr>
          <p:cNvPr id="144" name="Straight Connector 143"/>
          <p:cNvCxnSpPr/>
          <p:nvPr/>
        </p:nvCxnSpPr>
        <p:spPr>
          <a:xfrm>
            <a:off x="5975701" y="4925189"/>
            <a:ext cx="0" cy="667059"/>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7720173" y="4930459"/>
            <a:ext cx="0" cy="667059"/>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46" name="TextBox 145"/>
          <p:cNvSpPr txBox="1"/>
          <p:nvPr/>
        </p:nvSpPr>
        <p:spPr>
          <a:xfrm>
            <a:off x="7123946" y="5650441"/>
            <a:ext cx="1192454" cy="307777"/>
          </a:xfrm>
          <a:prstGeom prst="rect">
            <a:avLst/>
          </a:prstGeom>
          <a:noFill/>
        </p:spPr>
        <p:txBody>
          <a:bodyPr wrap="none" rtlCol="0">
            <a:spAutoFit/>
          </a:bodyPr>
          <a:lstStyle/>
          <a:p>
            <a:r>
              <a:rPr lang="en-US" dirty="0" smtClean="0"/>
              <a:t>Present time</a:t>
            </a:r>
            <a:endParaRPr lang="en-US" dirty="0"/>
          </a:p>
        </p:txBody>
      </p:sp>
    </p:spTree>
    <p:extLst>
      <p:ext uri="{BB962C8B-B14F-4D97-AF65-F5344CB8AC3E}">
        <p14:creationId xmlns:p14="http://schemas.microsoft.com/office/powerpoint/2010/main" val="258941500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96450" y="12"/>
            <a:ext cx="8229600" cy="11430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3600" b="1" i="1" u="none" strike="noStrike" cap="none" baseline="0" dirty="0">
                <a:solidFill>
                  <a:schemeClr val="dk1"/>
                </a:solidFill>
                <a:latin typeface="Arial"/>
                <a:ea typeface="Arial"/>
                <a:cs typeface="Arial"/>
                <a:sym typeface="Arial"/>
                <a:rtl val="0"/>
              </a:rPr>
              <a:t>F</a:t>
            </a:r>
            <a:r>
              <a:rPr lang="en-US" sz="3600" b="1" i="1" u="none" strike="noStrike" cap="none" baseline="-25000" dirty="0">
                <a:solidFill>
                  <a:schemeClr val="dk1"/>
                </a:solidFill>
                <a:latin typeface="Arial"/>
                <a:ea typeface="Arial"/>
                <a:cs typeface="Arial"/>
                <a:sym typeface="Arial"/>
                <a:rtl val="0"/>
              </a:rPr>
              <a:t>ST</a:t>
            </a:r>
          </a:p>
        </p:txBody>
      </p:sp>
      <p:sp>
        <p:nvSpPr>
          <p:cNvPr id="101" name="Shape 101"/>
          <p:cNvSpPr txBox="1">
            <a:spLocks noGrp="1"/>
          </p:cNvSpPr>
          <p:nvPr>
            <p:ph type="body" idx="1"/>
          </p:nvPr>
        </p:nvSpPr>
        <p:spPr>
          <a:xfrm>
            <a:off x="457200" y="1254212"/>
            <a:ext cx="8229600" cy="4967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400" dirty="0">
                <a:solidFill>
                  <a:schemeClr val="dk1"/>
                </a:solidFill>
              </a:rPr>
              <a:t>Common measure for </a:t>
            </a:r>
            <a:r>
              <a:rPr lang="en-US" sz="2400" u="sng" dirty="0">
                <a:solidFill>
                  <a:schemeClr val="dk1"/>
                </a:solidFill>
              </a:rPr>
              <a:t>quantifying</a:t>
            </a:r>
            <a:r>
              <a:rPr lang="en-US" sz="2400" dirty="0">
                <a:solidFill>
                  <a:schemeClr val="dk1"/>
                </a:solidFill>
              </a:rPr>
              <a:t> population subdivision.</a:t>
            </a:r>
          </a:p>
          <a:p>
            <a:pPr lvl="0" rtl="0">
              <a:spcBef>
                <a:spcPts val="0"/>
              </a:spcBef>
              <a:buClr>
                <a:schemeClr val="dk1"/>
              </a:buClr>
              <a:buFont typeface="Arial"/>
              <a:buNone/>
            </a:pPr>
            <a:endParaRPr lang="en-US" sz="2400" dirty="0" smtClean="0">
              <a:solidFill>
                <a:schemeClr val="dk1"/>
              </a:solidFill>
            </a:endParaRPr>
          </a:p>
          <a:p>
            <a:pPr lvl="0" rtl="0">
              <a:spcBef>
                <a:spcPts val="0"/>
              </a:spcBef>
              <a:buClr>
                <a:schemeClr val="dk1"/>
              </a:buClr>
              <a:buFont typeface="Arial"/>
              <a:buNone/>
            </a:pPr>
            <a:endParaRPr lang="en-US" sz="2400" dirty="0">
              <a:solidFill>
                <a:schemeClr val="dk1"/>
              </a:solidFill>
            </a:endParaRPr>
          </a:p>
          <a:p>
            <a:pPr lvl="0" rtl="0">
              <a:spcBef>
                <a:spcPts val="0"/>
              </a:spcBef>
              <a:buClr>
                <a:schemeClr val="dk1"/>
              </a:buClr>
              <a:buFont typeface="Arial"/>
              <a:buNone/>
            </a:pPr>
            <a:endParaRPr sz="2400" dirty="0">
              <a:solidFill>
                <a:schemeClr val="dk1"/>
              </a:solidFill>
            </a:endParaRPr>
          </a:p>
          <a:p>
            <a:pPr lvl="0" rtl="0">
              <a:spcBef>
                <a:spcPts val="0"/>
              </a:spcBef>
              <a:buClr>
                <a:schemeClr val="dk1"/>
              </a:buClr>
              <a:buSzPct val="25000"/>
              <a:buFont typeface="Arial"/>
              <a:buNone/>
            </a:pPr>
            <a:r>
              <a:rPr lang="en-US" sz="2400" b="1" dirty="0" smtClean="0">
                <a:solidFill>
                  <a:schemeClr val="dk1"/>
                </a:solidFill>
              </a:rPr>
              <a:t>H</a:t>
            </a:r>
            <a:r>
              <a:rPr lang="en-US" sz="2400" b="1" baseline="-25000" dirty="0">
                <a:solidFill>
                  <a:schemeClr val="dk1"/>
                </a:solidFill>
              </a:rPr>
              <a:t>B</a:t>
            </a:r>
            <a:r>
              <a:rPr lang="en-US" sz="2400" dirty="0" smtClean="0">
                <a:solidFill>
                  <a:schemeClr val="dk1"/>
                </a:solidFill>
              </a:rPr>
              <a:t>: between populations</a:t>
            </a:r>
            <a:endParaRPr lang="en-US" sz="2400" dirty="0">
              <a:solidFill>
                <a:schemeClr val="dk1"/>
              </a:solidFill>
            </a:endParaRPr>
          </a:p>
          <a:p>
            <a:pPr lvl="0" rtl="0">
              <a:spcBef>
                <a:spcPts val="0"/>
              </a:spcBef>
              <a:buClr>
                <a:schemeClr val="dk1"/>
              </a:buClr>
              <a:buFont typeface="Arial"/>
              <a:buNone/>
            </a:pPr>
            <a:endParaRPr sz="2400" dirty="0">
              <a:solidFill>
                <a:schemeClr val="dk1"/>
              </a:solidFill>
            </a:endParaRPr>
          </a:p>
          <a:p>
            <a:pPr lvl="0" rtl="0">
              <a:spcBef>
                <a:spcPts val="0"/>
              </a:spcBef>
              <a:buClr>
                <a:schemeClr val="dk1"/>
              </a:buClr>
              <a:buSzPct val="25000"/>
              <a:buFont typeface="Arial"/>
              <a:buNone/>
            </a:pPr>
            <a:r>
              <a:rPr lang="en-US" sz="2400" b="1" dirty="0" smtClean="0">
                <a:solidFill>
                  <a:schemeClr val="dk1"/>
                </a:solidFill>
              </a:rPr>
              <a:t>H</a:t>
            </a:r>
            <a:r>
              <a:rPr lang="en-US" sz="2400" b="1" baseline="-25000" dirty="0">
                <a:solidFill>
                  <a:schemeClr val="dk1"/>
                </a:solidFill>
              </a:rPr>
              <a:t>W</a:t>
            </a:r>
            <a:r>
              <a:rPr lang="en-US" sz="2400" dirty="0" smtClean="0">
                <a:solidFill>
                  <a:schemeClr val="dk1"/>
                </a:solidFill>
              </a:rPr>
              <a:t>: </a:t>
            </a:r>
            <a:r>
              <a:rPr lang="en-US" sz="2400" dirty="0">
                <a:solidFill>
                  <a:schemeClr val="dk1"/>
                </a:solidFill>
              </a:rPr>
              <a:t>average </a:t>
            </a:r>
            <a:r>
              <a:rPr lang="en-US" sz="2400" dirty="0" smtClean="0">
                <a:solidFill>
                  <a:schemeClr val="dk1"/>
                </a:solidFill>
              </a:rPr>
              <a:t>within populations</a:t>
            </a:r>
            <a:endParaRPr lang="en-US" sz="2400" dirty="0">
              <a:solidFill>
                <a:schemeClr val="dk1"/>
              </a:solidFill>
            </a:endParaRPr>
          </a:p>
          <a:p>
            <a:pPr lvl="0" rtl="0">
              <a:spcBef>
                <a:spcPts val="0"/>
              </a:spcBef>
              <a:buClr>
                <a:schemeClr val="dk1"/>
              </a:buClr>
              <a:buFont typeface="Arial"/>
              <a:buNone/>
            </a:pPr>
            <a:endParaRPr sz="2400" dirty="0">
              <a:solidFill>
                <a:schemeClr val="dk1"/>
              </a:solidFill>
            </a:endParaRPr>
          </a:p>
          <a:p>
            <a:pPr marL="457200" lvl="0" indent="-381000" rtl="0">
              <a:spcBef>
                <a:spcPts val="0"/>
              </a:spcBef>
              <a:buClr>
                <a:schemeClr val="dk1"/>
              </a:buClr>
              <a:buSzPct val="100000"/>
              <a:buFont typeface="Arial"/>
              <a:buChar char="❏"/>
            </a:pPr>
            <a:r>
              <a:rPr lang="en-US" sz="2400" dirty="0">
                <a:solidFill>
                  <a:schemeClr val="dk1"/>
                </a:solidFill>
              </a:rPr>
              <a:t>if </a:t>
            </a:r>
            <a:r>
              <a:rPr lang="en-US" sz="2400" dirty="0" smtClean="0">
                <a:solidFill>
                  <a:schemeClr val="dk1"/>
                </a:solidFill>
              </a:rPr>
              <a:t>H</a:t>
            </a:r>
            <a:r>
              <a:rPr lang="en-US" sz="2400" baseline="-25000" dirty="0">
                <a:solidFill>
                  <a:schemeClr val="dk1"/>
                </a:solidFill>
              </a:rPr>
              <a:t>W</a:t>
            </a:r>
            <a:r>
              <a:rPr lang="en-US" sz="2400" dirty="0" smtClean="0">
                <a:solidFill>
                  <a:schemeClr val="dk1"/>
                </a:solidFill>
              </a:rPr>
              <a:t>=</a:t>
            </a:r>
            <a:r>
              <a:rPr lang="en-US" sz="2400" dirty="0">
                <a:solidFill>
                  <a:schemeClr val="dk1"/>
                </a:solidFill>
              </a:rPr>
              <a:t>0</a:t>
            </a:r>
            <a:r>
              <a:rPr lang="en-US" sz="2400" dirty="0" smtClean="0">
                <a:solidFill>
                  <a:schemeClr val="dk1"/>
                </a:solidFill>
              </a:rPr>
              <a:t> </a:t>
            </a:r>
            <a:r>
              <a:rPr lang="en-US" sz="2400" dirty="0">
                <a:solidFill>
                  <a:schemeClr val="dk1"/>
                </a:solidFill>
              </a:rPr>
              <a:t>then F</a:t>
            </a:r>
            <a:r>
              <a:rPr lang="en-US" sz="2400" baseline="-25000" dirty="0">
                <a:solidFill>
                  <a:schemeClr val="dk1"/>
                </a:solidFill>
              </a:rPr>
              <a:t>ST</a:t>
            </a:r>
            <a:r>
              <a:rPr lang="en-US" sz="2400" dirty="0" smtClean="0">
                <a:solidFill>
                  <a:schemeClr val="dk1"/>
                </a:solidFill>
              </a:rPr>
              <a:t>=1</a:t>
            </a:r>
            <a:endParaRPr lang="en-US" sz="2400" dirty="0">
              <a:solidFill>
                <a:schemeClr val="dk1"/>
              </a:solidFill>
            </a:endParaRPr>
          </a:p>
          <a:p>
            <a:pPr lvl="0" rtl="0">
              <a:spcBef>
                <a:spcPts val="0"/>
              </a:spcBef>
              <a:buNone/>
            </a:pPr>
            <a:endParaRPr sz="2400" dirty="0">
              <a:solidFill>
                <a:schemeClr val="dk1"/>
              </a:solidFill>
            </a:endParaRPr>
          </a:p>
          <a:p>
            <a:pPr marL="457200" lvl="0" indent="-381000" rtl="0">
              <a:spcBef>
                <a:spcPts val="0"/>
              </a:spcBef>
              <a:buClr>
                <a:schemeClr val="dk1"/>
              </a:buClr>
              <a:buSzPct val="100000"/>
              <a:buFont typeface="Arial"/>
              <a:buChar char="❏"/>
            </a:pPr>
            <a:r>
              <a:rPr lang="en-US" sz="2400" dirty="0">
                <a:solidFill>
                  <a:schemeClr val="dk1"/>
                </a:solidFill>
              </a:rPr>
              <a:t>if </a:t>
            </a:r>
            <a:r>
              <a:rPr lang="en-US" sz="2400" dirty="0" smtClean="0">
                <a:solidFill>
                  <a:schemeClr val="dk1"/>
                </a:solidFill>
              </a:rPr>
              <a:t>H</a:t>
            </a:r>
            <a:r>
              <a:rPr lang="en-US" sz="2400" baseline="-25000" dirty="0">
                <a:solidFill>
                  <a:schemeClr val="dk1"/>
                </a:solidFill>
              </a:rPr>
              <a:t>B</a:t>
            </a:r>
            <a:r>
              <a:rPr lang="en-US" sz="2400" dirty="0" smtClean="0">
                <a:solidFill>
                  <a:schemeClr val="dk1"/>
                </a:solidFill>
              </a:rPr>
              <a:t>=</a:t>
            </a:r>
            <a:r>
              <a:rPr lang="en-US" sz="2400" dirty="0">
                <a:solidFill>
                  <a:schemeClr val="dk1"/>
                </a:solidFill>
              </a:rPr>
              <a:t>0 then F</a:t>
            </a:r>
            <a:r>
              <a:rPr lang="en-US" sz="2400" baseline="-25000" dirty="0">
                <a:solidFill>
                  <a:schemeClr val="dk1"/>
                </a:solidFill>
              </a:rPr>
              <a:t>ST</a:t>
            </a:r>
            <a:r>
              <a:rPr lang="en-US" sz="2400" dirty="0" smtClean="0">
                <a:solidFill>
                  <a:schemeClr val="dk1"/>
                </a:solidFill>
              </a:rPr>
              <a:t>=0</a:t>
            </a:r>
            <a:endParaRPr lang="en-US" sz="2400" dirty="0">
              <a:solidFill>
                <a:schemeClr val="dk1"/>
              </a:solidFill>
            </a:endParaRPr>
          </a:p>
        </p:txBody>
      </p:sp>
      <p:sp>
        <p:nvSpPr>
          <p:cNvPr id="4" name="Rectangle 3"/>
          <p:cNvSpPr/>
          <p:nvPr/>
        </p:nvSpPr>
        <p:spPr>
          <a:xfrm>
            <a:off x="3240847" y="2041207"/>
            <a:ext cx="4132563" cy="461665"/>
          </a:xfrm>
          <a:prstGeom prst="rect">
            <a:avLst/>
          </a:prstGeom>
        </p:spPr>
        <p:txBody>
          <a:bodyPr wrap="square">
            <a:spAutoFit/>
          </a:bodyPr>
          <a:lstStyle/>
          <a:p>
            <a:pPr algn="ctr">
              <a:buClr>
                <a:schemeClr val="dk1"/>
              </a:buClr>
              <a:buSzPct val="25000"/>
            </a:pPr>
            <a:r>
              <a:rPr lang="en-US" sz="2400" b="1" i="1" dirty="0">
                <a:solidFill>
                  <a:schemeClr val="dk1"/>
                </a:solidFill>
              </a:rPr>
              <a:t>F</a:t>
            </a:r>
            <a:r>
              <a:rPr lang="en-US" sz="2400" b="1" i="1" baseline="-25000" dirty="0">
                <a:solidFill>
                  <a:schemeClr val="dk1"/>
                </a:solidFill>
              </a:rPr>
              <a:t>ST</a:t>
            </a:r>
            <a:r>
              <a:rPr lang="en-US" sz="2400" b="1" dirty="0">
                <a:solidFill>
                  <a:schemeClr val="dk1"/>
                </a:solidFill>
              </a:rPr>
              <a:t> = </a:t>
            </a:r>
            <a:r>
              <a:rPr lang="en-US" sz="2400" b="1" dirty="0" smtClean="0">
                <a:solidFill>
                  <a:schemeClr val="dk1"/>
                </a:solidFill>
              </a:rPr>
              <a:t>H</a:t>
            </a:r>
            <a:r>
              <a:rPr lang="en-US" sz="2400" b="1" baseline="-25000" dirty="0" smtClean="0">
                <a:solidFill>
                  <a:schemeClr val="dk1"/>
                </a:solidFill>
              </a:rPr>
              <a:t>B</a:t>
            </a:r>
            <a:r>
              <a:rPr lang="en-US" sz="2400" b="1" dirty="0" smtClean="0">
                <a:solidFill>
                  <a:schemeClr val="dk1"/>
                </a:solidFill>
              </a:rPr>
              <a:t> / (H</a:t>
            </a:r>
            <a:r>
              <a:rPr lang="en-US" sz="2400" b="1" baseline="-25000" dirty="0" smtClean="0">
                <a:solidFill>
                  <a:schemeClr val="dk1"/>
                </a:solidFill>
              </a:rPr>
              <a:t>W</a:t>
            </a:r>
            <a:r>
              <a:rPr lang="en-US" sz="2400" b="1" dirty="0">
                <a:solidFill>
                  <a:schemeClr val="dk1"/>
                </a:solidFill>
              </a:rPr>
              <a:t> </a:t>
            </a:r>
            <a:r>
              <a:rPr lang="en-US" sz="2400" b="1" dirty="0" smtClean="0">
                <a:solidFill>
                  <a:schemeClr val="dk1"/>
                </a:solidFill>
              </a:rPr>
              <a:t>+ </a:t>
            </a:r>
            <a:r>
              <a:rPr lang="en-US" sz="2400" b="1" dirty="0" smtClean="0">
                <a:solidFill>
                  <a:schemeClr val="dk1"/>
                </a:solidFill>
              </a:rPr>
              <a:t>H</a:t>
            </a:r>
            <a:r>
              <a:rPr lang="en-US" sz="2400" b="1" baseline="-25000" dirty="0" smtClean="0">
                <a:solidFill>
                  <a:schemeClr val="dk1"/>
                </a:solidFill>
              </a:rPr>
              <a:t>B</a:t>
            </a:r>
            <a:r>
              <a:rPr lang="en-US" sz="2400" b="1" dirty="0" smtClean="0">
                <a:solidFill>
                  <a:schemeClr val="dk1"/>
                </a:solidFill>
              </a:rPr>
              <a:t>)</a:t>
            </a:r>
            <a:endParaRPr lang="en-US" sz="2400" b="1" dirty="0">
              <a:solidFill>
                <a:schemeClr val="dk1"/>
              </a:solidFill>
            </a:endParaRPr>
          </a:p>
        </p:txBody>
      </p:sp>
    </p:spTree>
    <p:extLst>
      <p:ext uri="{BB962C8B-B14F-4D97-AF65-F5344CB8AC3E}">
        <p14:creationId xmlns:p14="http://schemas.microsoft.com/office/powerpoint/2010/main" val="282268728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96450" y="12"/>
            <a:ext cx="8229600" cy="882046"/>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3600" b="1" i="1" u="none" strike="noStrike" cap="none" baseline="0" dirty="0">
                <a:solidFill>
                  <a:schemeClr val="dk1"/>
                </a:solidFill>
                <a:latin typeface="Arial"/>
                <a:ea typeface="Arial"/>
                <a:cs typeface="Arial"/>
                <a:sym typeface="Arial"/>
                <a:rtl val="0"/>
              </a:rPr>
              <a:t>F</a:t>
            </a:r>
            <a:r>
              <a:rPr lang="en-US" sz="3600" b="1" i="1" u="none" strike="noStrike" cap="none" baseline="-25000" dirty="0">
                <a:solidFill>
                  <a:schemeClr val="dk1"/>
                </a:solidFill>
                <a:latin typeface="Arial"/>
                <a:ea typeface="Arial"/>
                <a:cs typeface="Arial"/>
                <a:sym typeface="Arial"/>
                <a:rtl val="0"/>
              </a:rPr>
              <a:t>ST</a:t>
            </a:r>
          </a:p>
        </p:txBody>
      </p:sp>
      <p:sp>
        <p:nvSpPr>
          <p:cNvPr id="101" name="Shape 101"/>
          <p:cNvSpPr txBox="1">
            <a:spLocks noGrp="1"/>
          </p:cNvSpPr>
          <p:nvPr>
            <p:ph type="body" idx="1"/>
          </p:nvPr>
        </p:nvSpPr>
        <p:spPr>
          <a:xfrm>
            <a:off x="457200" y="901389"/>
            <a:ext cx="8229600" cy="4967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400" i="1" dirty="0" smtClean="0">
                <a:solidFill>
                  <a:schemeClr val="dk1"/>
                </a:solidFill>
              </a:rPr>
              <a:t>F</a:t>
            </a:r>
            <a:r>
              <a:rPr lang="en-US" sz="2400" i="1" baseline="-25000" dirty="0" smtClean="0">
                <a:solidFill>
                  <a:schemeClr val="dk1"/>
                </a:solidFill>
              </a:rPr>
              <a:t>ST</a:t>
            </a:r>
            <a:r>
              <a:rPr lang="en-US" sz="2400" dirty="0" smtClean="0">
                <a:solidFill>
                  <a:schemeClr val="dk1"/>
                </a:solidFill>
              </a:rPr>
              <a:t> can be either considered a statistic or a parameter</a:t>
            </a:r>
            <a:endParaRPr lang="en-US" sz="2400" dirty="0">
              <a:solidFill>
                <a:schemeClr val="dk1"/>
              </a:solidFill>
            </a:endParaRPr>
          </a:p>
        </p:txBody>
      </p:sp>
      <p:sp>
        <p:nvSpPr>
          <p:cNvPr id="2" name="TextBox 1"/>
          <p:cNvSpPr txBox="1"/>
          <p:nvPr/>
        </p:nvSpPr>
        <p:spPr>
          <a:xfrm>
            <a:off x="496450" y="1568565"/>
            <a:ext cx="8190350" cy="5170646"/>
          </a:xfrm>
          <a:prstGeom prst="rect">
            <a:avLst/>
          </a:prstGeom>
          <a:noFill/>
        </p:spPr>
        <p:txBody>
          <a:bodyPr wrap="square" rtlCol="0">
            <a:spAutoFit/>
          </a:bodyPr>
          <a:lstStyle/>
          <a:p>
            <a:pPr marL="342900" indent="-342900">
              <a:buFontTx/>
              <a:buChar char="-"/>
            </a:pPr>
            <a:r>
              <a:rPr lang="en-US" sz="2400" dirty="0" smtClean="0"/>
              <a:t>Method</a:t>
            </a:r>
            <a:r>
              <a:rPr lang="en-US" sz="2400" dirty="0" smtClean="0"/>
              <a:t>-of-moments </a:t>
            </a:r>
            <a:r>
              <a:rPr lang="en-US" sz="2400" dirty="0" smtClean="0"/>
              <a:t>estimator</a:t>
            </a:r>
            <a:r>
              <a:rPr lang="en-US" sz="2400" dirty="0"/>
              <a:t> </a:t>
            </a:r>
            <a:endParaRPr lang="en-US" sz="2400" dirty="0" smtClean="0"/>
          </a:p>
          <a:p>
            <a:r>
              <a:rPr lang="en-US" sz="1800" dirty="0" smtClean="0"/>
              <a:t>(depends on sample allele frequencies and sample size)</a:t>
            </a:r>
            <a:endParaRPr lang="en-US" sz="18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smtClean="0"/>
          </a:p>
          <a:p>
            <a:endParaRPr lang="en-US" sz="2400" dirty="0"/>
          </a:p>
          <a:p>
            <a:endParaRPr lang="en-US" sz="2400" dirty="0" smtClean="0"/>
          </a:p>
          <a:p>
            <a:endParaRPr lang="en-US" sz="2400" dirty="0"/>
          </a:p>
          <a:p>
            <a:r>
              <a:rPr lang="en-US" sz="2400" dirty="0" smtClean="0"/>
              <a:t>- Parameter </a:t>
            </a:r>
            <a:r>
              <a:rPr lang="en-US" sz="2400" dirty="0" smtClean="0"/>
              <a:t>of a distribution (e.g. a Beta-Binomial)</a:t>
            </a:r>
            <a:endParaRPr lang="en-US" sz="2400" dirty="0"/>
          </a:p>
        </p:txBody>
      </p:sp>
      <p:pic>
        <p:nvPicPr>
          <p:cNvPr id="3" name="Picture 2" descr="Screen Shot 2016-03-01 at 4.07.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9813" y="2302551"/>
            <a:ext cx="5609437" cy="3690027"/>
          </a:xfrm>
          <a:prstGeom prst="rect">
            <a:avLst/>
          </a:prstGeom>
          <a:effectLst/>
        </p:spPr>
      </p:pic>
    </p:spTree>
    <p:extLst>
      <p:ext uri="{BB962C8B-B14F-4D97-AF65-F5344CB8AC3E}">
        <p14:creationId xmlns:p14="http://schemas.microsoft.com/office/powerpoint/2010/main" val="261665714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96450" y="12"/>
            <a:ext cx="8229600" cy="11430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3600" b="1" u="none" strike="noStrike" cap="none" baseline="0" dirty="0" smtClean="0">
                <a:solidFill>
                  <a:schemeClr val="dk1"/>
                </a:solidFill>
                <a:latin typeface="Arial"/>
                <a:ea typeface="Arial"/>
                <a:cs typeface="Arial"/>
                <a:sym typeface="Arial"/>
                <a:rtl val="0"/>
              </a:rPr>
              <a:t>Haplotype-based </a:t>
            </a:r>
            <a:r>
              <a:rPr lang="en-US" sz="3600" b="1" i="1" u="none" strike="noStrike" cap="none" baseline="0" dirty="0" smtClean="0">
                <a:solidFill>
                  <a:schemeClr val="dk1"/>
                </a:solidFill>
                <a:latin typeface="Arial"/>
                <a:ea typeface="Arial"/>
                <a:cs typeface="Arial"/>
                <a:sym typeface="Arial"/>
                <a:rtl val="0"/>
              </a:rPr>
              <a:t>F</a:t>
            </a:r>
            <a:r>
              <a:rPr lang="en-US" sz="3600" b="1" i="1" u="none" strike="noStrike" cap="none" baseline="-25000" dirty="0" smtClean="0">
                <a:solidFill>
                  <a:schemeClr val="dk1"/>
                </a:solidFill>
                <a:latin typeface="Arial"/>
                <a:ea typeface="Arial"/>
                <a:cs typeface="Arial"/>
                <a:sym typeface="Arial"/>
                <a:rtl val="0"/>
              </a:rPr>
              <a:t>ST</a:t>
            </a:r>
            <a:endParaRPr lang="en-US" sz="3600" b="1" i="1" u="none" strike="noStrike" cap="none" baseline="-25000" dirty="0">
              <a:solidFill>
                <a:schemeClr val="dk1"/>
              </a:solidFill>
              <a:latin typeface="Arial"/>
              <a:ea typeface="Arial"/>
              <a:cs typeface="Arial"/>
              <a:sym typeface="Arial"/>
              <a:rtl val="0"/>
            </a:endParaRPr>
          </a:p>
        </p:txBody>
      </p:sp>
      <p:sp>
        <p:nvSpPr>
          <p:cNvPr id="101" name="Shape 101"/>
          <p:cNvSpPr txBox="1">
            <a:spLocks noGrp="1"/>
          </p:cNvSpPr>
          <p:nvPr>
            <p:ph type="body" idx="1"/>
          </p:nvPr>
        </p:nvSpPr>
        <p:spPr>
          <a:xfrm>
            <a:off x="457200" y="1254212"/>
            <a:ext cx="8229600" cy="827445"/>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400" i="1" dirty="0" smtClean="0">
                <a:solidFill>
                  <a:schemeClr val="dk1"/>
                </a:solidFill>
              </a:rPr>
              <a:t>F</a:t>
            </a:r>
            <a:r>
              <a:rPr lang="en-US" sz="2400" i="1" baseline="-25000" dirty="0" smtClean="0">
                <a:solidFill>
                  <a:schemeClr val="dk1"/>
                </a:solidFill>
              </a:rPr>
              <a:t>ST</a:t>
            </a:r>
            <a:r>
              <a:rPr lang="en-US" sz="2400" dirty="0" smtClean="0">
                <a:solidFill>
                  <a:schemeClr val="dk1"/>
                </a:solidFill>
              </a:rPr>
              <a:t> based on haplotype differentiation between populations</a:t>
            </a:r>
          </a:p>
        </p:txBody>
      </p:sp>
      <p:sp>
        <p:nvSpPr>
          <p:cNvPr id="4" name="Rectangle 3"/>
          <p:cNvSpPr/>
          <p:nvPr/>
        </p:nvSpPr>
        <p:spPr>
          <a:xfrm>
            <a:off x="607240" y="2315963"/>
            <a:ext cx="1597727" cy="1529456"/>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749614" y="2618597"/>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1044626" y="250976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749614" y="2876307"/>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1044626" y="2767477"/>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749614" y="3155252"/>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1044626" y="3046422"/>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749614" y="3440655"/>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1044626" y="3331825"/>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749614" y="3703344"/>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1044626" y="3594514"/>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443986" y="2514134"/>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443986" y="2793079"/>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1443986" y="3050269"/>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443986" y="3325456"/>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1437626" y="3601343"/>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607240" y="4303043"/>
            <a:ext cx="1597727" cy="1529456"/>
          </a:xfrm>
          <a:prstGeom prst="rect">
            <a:avLst/>
          </a:prstGeom>
          <a:solidFill>
            <a:srgbClr val="FF66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p:cNvCxnSpPr/>
          <p:nvPr/>
        </p:nvCxnSpPr>
        <p:spPr>
          <a:xfrm>
            <a:off x="749614" y="4605677"/>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45" name="Oval 44"/>
          <p:cNvSpPr/>
          <p:nvPr/>
        </p:nvSpPr>
        <p:spPr>
          <a:xfrm>
            <a:off x="1044626" y="449684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49614" y="4863387"/>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1044626" y="475455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749614" y="5142332"/>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1044626" y="503350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Connector 49"/>
          <p:cNvCxnSpPr/>
          <p:nvPr/>
        </p:nvCxnSpPr>
        <p:spPr>
          <a:xfrm>
            <a:off x="749614" y="5427735"/>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1044626" y="5318905"/>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p:cNvCxnSpPr/>
          <p:nvPr/>
        </p:nvCxnSpPr>
        <p:spPr>
          <a:xfrm>
            <a:off x="749614" y="5690424"/>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53" name="Oval 52"/>
          <p:cNvSpPr/>
          <p:nvPr/>
        </p:nvSpPr>
        <p:spPr>
          <a:xfrm>
            <a:off x="1044626" y="5581594"/>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443986" y="4501214"/>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443986" y="4780159"/>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443986" y="5037349"/>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443986" y="5312536"/>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1437626" y="5588423"/>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extBox 102"/>
          <p:cNvSpPr txBox="1"/>
          <p:nvPr/>
        </p:nvSpPr>
        <p:spPr>
          <a:xfrm>
            <a:off x="2169687" y="2478852"/>
            <a:ext cx="332844" cy="830997"/>
          </a:xfrm>
          <a:prstGeom prst="rect">
            <a:avLst/>
          </a:prstGeom>
          <a:noFill/>
        </p:spPr>
        <p:txBody>
          <a:bodyPr wrap="none" rtlCol="0">
            <a:spAutoFit/>
          </a:bodyPr>
          <a:lstStyle/>
          <a:p>
            <a:r>
              <a:rPr lang="en-US" sz="1600" dirty="0" smtClean="0"/>
              <a:t>A</a:t>
            </a:r>
          </a:p>
          <a:p>
            <a:r>
              <a:rPr lang="en-US" sz="1600" dirty="0" smtClean="0"/>
              <a:t>B</a:t>
            </a:r>
          </a:p>
          <a:p>
            <a:r>
              <a:rPr lang="en-US" sz="1600" dirty="0"/>
              <a:t>C</a:t>
            </a:r>
          </a:p>
        </p:txBody>
      </p:sp>
      <p:sp>
        <p:nvSpPr>
          <p:cNvPr id="61" name="TextBox 60"/>
          <p:cNvSpPr txBox="1"/>
          <p:nvPr/>
        </p:nvSpPr>
        <p:spPr>
          <a:xfrm>
            <a:off x="2142069" y="4423068"/>
            <a:ext cx="332844" cy="830997"/>
          </a:xfrm>
          <a:prstGeom prst="rect">
            <a:avLst/>
          </a:prstGeom>
          <a:noFill/>
        </p:spPr>
        <p:txBody>
          <a:bodyPr wrap="none" rtlCol="0">
            <a:spAutoFit/>
          </a:bodyPr>
          <a:lstStyle/>
          <a:p>
            <a:r>
              <a:rPr lang="en-US" sz="1600" dirty="0"/>
              <a:t>D</a:t>
            </a:r>
            <a:endParaRPr lang="en-US" sz="1600" dirty="0" smtClean="0"/>
          </a:p>
          <a:p>
            <a:r>
              <a:rPr lang="en-US" sz="1600" dirty="0"/>
              <a:t>E</a:t>
            </a:r>
            <a:endParaRPr lang="en-US" sz="1600" dirty="0" smtClean="0"/>
          </a:p>
          <a:p>
            <a:r>
              <a:rPr lang="en-US" sz="1600" dirty="0" smtClean="0"/>
              <a:t>F</a:t>
            </a:r>
            <a:endParaRPr lang="en-US" sz="1600" dirty="0"/>
          </a:p>
        </p:txBody>
      </p:sp>
      <p:sp>
        <p:nvSpPr>
          <p:cNvPr id="104" name="TextBox 103"/>
          <p:cNvSpPr txBox="1"/>
          <p:nvPr/>
        </p:nvSpPr>
        <p:spPr>
          <a:xfrm>
            <a:off x="3598507" y="3773908"/>
            <a:ext cx="3845824" cy="2062103"/>
          </a:xfrm>
          <a:prstGeom prst="rect">
            <a:avLst/>
          </a:prstGeom>
          <a:noFill/>
        </p:spPr>
        <p:txBody>
          <a:bodyPr wrap="none" rtlCol="0">
            <a:spAutoFit/>
          </a:bodyPr>
          <a:lstStyle/>
          <a:p>
            <a:r>
              <a:rPr lang="en-US" sz="1600" dirty="0" smtClean="0"/>
              <a:t>What is the variation within populations?</a:t>
            </a:r>
          </a:p>
          <a:p>
            <a:endParaRPr lang="en-US" sz="1600" dirty="0"/>
          </a:p>
          <a:p>
            <a:r>
              <a:rPr lang="en-US" sz="1600" dirty="0" smtClean="0"/>
              <a:t>e.g. A </a:t>
            </a:r>
            <a:r>
              <a:rPr lang="en-US" sz="1600" dirty="0" err="1" smtClean="0"/>
              <a:t>vs</a:t>
            </a:r>
            <a:r>
              <a:rPr lang="en-US" sz="1600" dirty="0" smtClean="0"/>
              <a:t> B</a:t>
            </a:r>
          </a:p>
          <a:p>
            <a:endParaRPr lang="en-US" sz="1600" dirty="0"/>
          </a:p>
          <a:p>
            <a:endParaRPr lang="en-US" sz="1600" dirty="0" smtClean="0"/>
          </a:p>
          <a:p>
            <a:r>
              <a:rPr lang="en-US" sz="1600" dirty="0" smtClean="0"/>
              <a:t> </a:t>
            </a:r>
          </a:p>
          <a:p>
            <a:endParaRPr lang="en-US" sz="1600" dirty="0" smtClean="0"/>
          </a:p>
          <a:p>
            <a:r>
              <a:rPr lang="en-US" sz="1600" dirty="0" smtClean="0"/>
              <a:t>The differ by 1 site</a:t>
            </a:r>
            <a:endParaRPr lang="en-US" sz="1600" dirty="0"/>
          </a:p>
        </p:txBody>
      </p:sp>
      <p:grpSp>
        <p:nvGrpSpPr>
          <p:cNvPr id="20" name="Group 19"/>
          <p:cNvGrpSpPr/>
          <p:nvPr/>
        </p:nvGrpSpPr>
        <p:grpSpPr>
          <a:xfrm>
            <a:off x="3701463" y="4712919"/>
            <a:ext cx="1296596" cy="464746"/>
            <a:chOff x="3598507" y="4754557"/>
            <a:chExt cx="1296596" cy="464746"/>
          </a:xfrm>
        </p:grpSpPr>
        <p:cxnSp>
          <p:nvCxnSpPr>
            <p:cNvPr id="63" name="Straight Connector 62"/>
            <p:cNvCxnSpPr/>
            <p:nvPr/>
          </p:nvCxnSpPr>
          <p:spPr>
            <a:xfrm>
              <a:off x="3598507" y="4863387"/>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64" name="Oval 63"/>
            <p:cNvSpPr/>
            <p:nvPr/>
          </p:nvSpPr>
          <p:spPr>
            <a:xfrm>
              <a:off x="3893519" y="475455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p:cNvCxnSpPr/>
            <p:nvPr/>
          </p:nvCxnSpPr>
          <p:spPr>
            <a:xfrm>
              <a:off x="3598507" y="5121097"/>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Oval 65"/>
            <p:cNvSpPr/>
            <p:nvPr/>
          </p:nvSpPr>
          <p:spPr>
            <a:xfrm>
              <a:off x="3893519" y="5012267"/>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4292879" y="4758924"/>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4292879" y="5037869"/>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Rounded Rectangle 1"/>
          <p:cNvSpPr/>
          <p:nvPr/>
        </p:nvSpPr>
        <p:spPr>
          <a:xfrm>
            <a:off x="624880" y="2425929"/>
            <a:ext cx="1534829" cy="830997"/>
          </a:xfrm>
          <a:prstGeom prst="round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634858" y="4423697"/>
            <a:ext cx="1534829" cy="830997"/>
          </a:xfrm>
          <a:prstGeom prst="round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3893519" y="2272040"/>
            <a:ext cx="3321134" cy="461665"/>
          </a:xfrm>
          <a:prstGeom prst="rect">
            <a:avLst/>
          </a:prstGeom>
        </p:spPr>
        <p:txBody>
          <a:bodyPr wrap="square">
            <a:spAutoFit/>
          </a:bodyPr>
          <a:lstStyle/>
          <a:p>
            <a:pPr lvl="0" algn="ctr">
              <a:buClr>
                <a:schemeClr val="dk1"/>
              </a:buClr>
              <a:buSzPct val="25000"/>
            </a:pPr>
            <a:r>
              <a:rPr lang="en-US" sz="2400" b="1" i="1" dirty="0">
                <a:solidFill>
                  <a:schemeClr val="dk1"/>
                </a:solidFill>
              </a:rPr>
              <a:t>F</a:t>
            </a:r>
            <a:r>
              <a:rPr lang="en-US" sz="2400" b="1" i="1" baseline="-25000" dirty="0">
                <a:solidFill>
                  <a:schemeClr val="dk1"/>
                </a:solidFill>
              </a:rPr>
              <a:t>ST</a:t>
            </a:r>
            <a:r>
              <a:rPr lang="en-US" sz="2400" b="1" dirty="0">
                <a:solidFill>
                  <a:schemeClr val="dk1"/>
                </a:solidFill>
              </a:rPr>
              <a:t> = </a:t>
            </a:r>
            <a:r>
              <a:rPr lang="en-US" sz="2400" b="1" dirty="0" smtClean="0">
                <a:solidFill>
                  <a:schemeClr val="dk1"/>
                </a:solidFill>
              </a:rPr>
              <a:t>1 – (H</a:t>
            </a:r>
            <a:r>
              <a:rPr lang="en-US" sz="2400" b="1" baseline="-25000" dirty="0">
                <a:solidFill>
                  <a:schemeClr val="dk1"/>
                </a:solidFill>
              </a:rPr>
              <a:t>W</a:t>
            </a:r>
            <a:r>
              <a:rPr lang="en-US" sz="2400" b="1" dirty="0" smtClean="0">
                <a:solidFill>
                  <a:schemeClr val="dk1"/>
                </a:solidFill>
              </a:rPr>
              <a:t> / H</a:t>
            </a:r>
            <a:r>
              <a:rPr lang="en-US" sz="2400" b="1" baseline="-25000" dirty="0">
                <a:solidFill>
                  <a:schemeClr val="dk1"/>
                </a:solidFill>
              </a:rPr>
              <a:t>B</a:t>
            </a:r>
            <a:r>
              <a:rPr lang="en-US" sz="2400" b="1" dirty="0" smtClean="0">
                <a:solidFill>
                  <a:schemeClr val="dk1"/>
                </a:solidFill>
              </a:rPr>
              <a:t>)</a:t>
            </a:r>
            <a:endParaRPr lang="en-US" sz="2400" b="1" dirty="0">
              <a:solidFill>
                <a:schemeClr val="dk1"/>
              </a:solidFill>
            </a:endParaRPr>
          </a:p>
        </p:txBody>
      </p:sp>
      <p:cxnSp>
        <p:nvCxnSpPr>
          <p:cNvPr id="16" name="Straight Arrow Connector 15"/>
          <p:cNvCxnSpPr/>
          <p:nvPr/>
        </p:nvCxnSpPr>
        <p:spPr>
          <a:xfrm flipH="1">
            <a:off x="5609437" y="2733705"/>
            <a:ext cx="211677" cy="4215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783573" y="3126190"/>
            <a:ext cx="1651727" cy="307777"/>
          </a:xfrm>
          <a:prstGeom prst="rect">
            <a:avLst/>
          </a:prstGeom>
          <a:noFill/>
        </p:spPr>
        <p:txBody>
          <a:bodyPr wrap="none" rtlCol="0">
            <a:spAutoFit/>
          </a:bodyPr>
          <a:lstStyle/>
          <a:p>
            <a:r>
              <a:rPr lang="en-US" dirty="0" smtClean="0"/>
              <a:t>Within populations</a:t>
            </a:r>
            <a:endParaRPr lang="en-US" dirty="0"/>
          </a:p>
        </p:txBody>
      </p:sp>
      <p:sp>
        <p:nvSpPr>
          <p:cNvPr id="60" name="TextBox 59"/>
          <p:cNvSpPr txBox="1"/>
          <p:nvPr/>
        </p:nvSpPr>
        <p:spPr>
          <a:xfrm>
            <a:off x="6652732" y="3199113"/>
            <a:ext cx="1851601" cy="307777"/>
          </a:xfrm>
          <a:prstGeom prst="rect">
            <a:avLst/>
          </a:prstGeom>
          <a:noFill/>
        </p:spPr>
        <p:txBody>
          <a:bodyPr wrap="none" rtlCol="0">
            <a:spAutoFit/>
          </a:bodyPr>
          <a:lstStyle/>
          <a:p>
            <a:r>
              <a:rPr lang="en-US" dirty="0" smtClean="0"/>
              <a:t>Between populations</a:t>
            </a:r>
            <a:endParaRPr lang="en-US" dirty="0"/>
          </a:p>
        </p:txBody>
      </p:sp>
      <p:cxnSp>
        <p:nvCxnSpPr>
          <p:cNvPr id="19" name="Straight Arrow Connector 18"/>
          <p:cNvCxnSpPr/>
          <p:nvPr/>
        </p:nvCxnSpPr>
        <p:spPr>
          <a:xfrm>
            <a:off x="6652732" y="2793079"/>
            <a:ext cx="279686" cy="4347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4237427" y="6544869"/>
            <a:ext cx="4865672" cy="307777"/>
          </a:xfrm>
          <a:prstGeom prst="rect">
            <a:avLst/>
          </a:prstGeom>
          <a:noFill/>
        </p:spPr>
        <p:txBody>
          <a:bodyPr wrap="none" rtlCol="0">
            <a:spAutoFit/>
          </a:bodyPr>
          <a:lstStyle/>
          <a:p>
            <a:r>
              <a:rPr lang="en-US" dirty="0" smtClean="0"/>
              <a:t>As defined by Eq. 3 in Hudson, </a:t>
            </a:r>
            <a:r>
              <a:rPr lang="en-US" dirty="0" err="1" smtClean="0"/>
              <a:t>Slatkin</a:t>
            </a:r>
            <a:r>
              <a:rPr lang="en-US" dirty="0" smtClean="0"/>
              <a:t> and </a:t>
            </a:r>
            <a:r>
              <a:rPr lang="en-US" dirty="0" err="1" smtClean="0"/>
              <a:t>Maddison</a:t>
            </a:r>
            <a:r>
              <a:rPr lang="en-US" dirty="0" smtClean="0"/>
              <a:t> 1992</a:t>
            </a:r>
            <a:endParaRPr lang="en-US" dirty="0"/>
          </a:p>
        </p:txBody>
      </p:sp>
    </p:spTree>
    <p:extLst>
      <p:ext uri="{BB962C8B-B14F-4D97-AF65-F5344CB8AC3E}">
        <p14:creationId xmlns:p14="http://schemas.microsoft.com/office/powerpoint/2010/main" val="318883636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96450" y="12"/>
            <a:ext cx="8229600" cy="11430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3600" b="1" u="none" strike="noStrike" cap="none" baseline="0" dirty="0" smtClean="0">
                <a:solidFill>
                  <a:schemeClr val="dk1"/>
                </a:solidFill>
                <a:latin typeface="Arial"/>
                <a:ea typeface="Arial"/>
                <a:cs typeface="Arial"/>
                <a:sym typeface="Arial"/>
                <a:rtl val="0"/>
              </a:rPr>
              <a:t>Haplotype-based </a:t>
            </a:r>
            <a:r>
              <a:rPr lang="en-US" sz="3600" b="1" i="1" u="none" strike="noStrike" cap="none" baseline="0" dirty="0" smtClean="0">
                <a:solidFill>
                  <a:schemeClr val="dk1"/>
                </a:solidFill>
                <a:latin typeface="Arial"/>
                <a:ea typeface="Arial"/>
                <a:cs typeface="Arial"/>
                <a:sym typeface="Arial"/>
                <a:rtl val="0"/>
              </a:rPr>
              <a:t>F</a:t>
            </a:r>
            <a:r>
              <a:rPr lang="en-US" sz="3600" b="1" i="1" u="none" strike="noStrike" cap="none" baseline="-25000" dirty="0" smtClean="0">
                <a:solidFill>
                  <a:schemeClr val="dk1"/>
                </a:solidFill>
                <a:latin typeface="Arial"/>
                <a:ea typeface="Arial"/>
                <a:cs typeface="Arial"/>
                <a:sym typeface="Arial"/>
                <a:rtl val="0"/>
              </a:rPr>
              <a:t>ST</a:t>
            </a:r>
            <a:endParaRPr lang="en-US" sz="3600" b="1" i="1" u="none" strike="noStrike" cap="none" baseline="-25000" dirty="0">
              <a:solidFill>
                <a:schemeClr val="dk1"/>
              </a:solidFill>
              <a:latin typeface="Arial"/>
              <a:ea typeface="Arial"/>
              <a:cs typeface="Arial"/>
              <a:sym typeface="Arial"/>
              <a:rtl val="0"/>
            </a:endParaRPr>
          </a:p>
        </p:txBody>
      </p:sp>
      <p:sp>
        <p:nvSpPr>
          <p:cNvPr id="4" name="Rectangle 3"/>
          <p:cNvSpPr/>
          <p:nvPr/>
        </p:nvSpPr>
        <p:spPr>
          <a:xfrm>
            <a:off x="607240" y="2315963"/>
            <a:ext cx="1597727" cy="1529456"/>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749614" y="2618597"/>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1044626" y="250976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749614" y="2876307"/>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1044626" y="2767477"/>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749614" y="3155252"/>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1044626" y="3046422"/>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749614" y="3440655"/>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1044626" y="3331825"/>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749614" y="3703344"/>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1044626" y="3594514"/>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443986" y="2514134"/>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443986" y="2793079"/>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1443986" y="3050269"/>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443986" y="3325456"/>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1437626" y="3601343"/>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607240" y="4303043"/>
            <a:ext cx="1597727" cy="1529456"/>
          </a:xfrm>
          <a:prstGeom prst="rect">
            <a:avLst/>
          </a:prstGeom>
          <a:solidFill>
            <a:srgbClr val="FF66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p:cNvCxnSpPr/>
          <p:nvPr/>
        </p:nvCxnSpPr>
        <p:spPr>
          <a:xfrm>
            <a:off x="749614" y="4605677"/>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45" name="Oval 44"/>
          <p:cNvSpPr/>
          <p:nvPr/>
        </p:nvSpPr>
        <p:spPr>
          <a:xfrm>
            <a:off x="1044626" y="449684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49614" y="4863387"/>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1044626" y="475455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749614" y="5142332"/>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1044626" y="503350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Connector 49"/>
          <p:cNvCxnSpPr/>
          <p:nvPr/>
        </p:nvCxnSpPr>
        <p:spPr>
          <a:xfrm>
            <a:off x="749614" y="5427735"/>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1044626" y="5318905"/>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p:cNvCxnSpPr/>
          <p:nvPr/>
        </p:nvCxnSpPr>
        <p:spPr>
          <a:xfrm>
            <a:off x="749614" y="5690424"/>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53" name="Oval 52"/>
          <p:cNvSpPr/>
          <p:nvPr/>
        </p:nvSpPr>
        <p:spPr>
          <a:xfrm>
            <a:off x="1044626" y="5581594"/>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443986" y="4501214"/>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443986" y="4780159"/>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443986" y="5037349"/>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443986" y="5312536"/>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1437626" y="5588423"/>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extBox 102"/>
          <p:cNvSpPr txBox="1"/>
          <p:nvPr/>
        </p:nvSpPr>
        <p:spPr>
          <a:xfrm>
            <a:off x="2169687" y="2478852"/>
            <a:ext cx="332844" cy="830997"/>
          </a:xfrm>
          <a:prstGeom prst="rect">
            <a:avLst/>
          </a:prstGeom>
          <a:noFill/>
        </p:spPr>
        <p:txBody>
          <a:bodyPr wrap="none" rtlCol="0">
            <a:spAutoFit/>
          </a:bodyPr>
          <a:lstStyle/>
          <a:p>
            <a:r>
              <a:rPr lang="en-US" sz="1600" dirty="0" smtClean="0"/>
              <a:t>A</a:t>
            </a:r>
          </a:p>
          <a:p>
            <a:r>
              <a:rPr lang="en-US" sz="1600" dirty="0" smtClean="0"/>
              <a:t>B</a:t>
            </a:r>
          </a:p>
          <a:p>
            <a:r>
              <a:rPr lang="en-US" sz="1600" dirty="0"/>
              <a:t>C</a:t>
            </a:r>
          </a:p>
        </p:txBody>
      </p:sp>
      <p:sp>
        <p:nvSpPr>
          <p:cNvPr id="61" name="TextBox 60"/>
          <p:cNvSpPr txBox="1"/>
          <p:nvPr/>
        </p:nvSpPr>
        <p:spPr>
          <a:xfrm>
            <a:off x="2142069" y="4423068"/>
            <a:ext cx="332844" cy="830997"/>
          </a:xfrm>
          <a:prstGeom prst="rect">
            <a:avLst/>
          </a:prstGeom>
          <a:noFill/>
        </p:spPr>
        <p:txBody>
          <a:bodyPr wrap="none" rtlCol="0">
            <a:spAutoFit/>
          </a:bodyPr>
          <a:lstStyle/>
          <a:p>
            <a:r>
              <a:rPr lang="en-US" sz="1600" dirty="0"/>
              <a:t>D</a:t>
            </a:r>
            <a:endParaRPr lang="en-US" sz="1600" dirty="0" smtClean="0"/>
          </a:p>
          <a:p>
            <a:r>
              <a:rPr lang="en-US" sz="1600" dirty="0"/>
              <a:t>E</a:t>
            </a:r>
            <a:endParaRPr lang="en-US" sz="1600" dirty="0" smtClean="0"/>
          </a:p>
          <a:p>
            <a:r>
              <a:rPr lang="en-US" sz="1600" dirty="0" smtClean="0"/>
              <a:t>F</a:t>
            </a:r>
            <a:endParaRPr lang="en-US" sz="1600" dirty="0"/>
          </a:p>
        </p:txBody>
      </p:sp>
      <p:sp>
        <p:nvSpPr>
          <p:cNvPr id="104" name="TextBox 103"/>
          <p:cNvSpPr txBox="1"/>
          <p:nvPr/>
        </p:nvSpPr>
        <p:spPr>
          <a:xfrm>
            <a:off x="2839987" y="2891858"/>
            <a:ext cx="3845824" cy="338554"/>
          </a:xfrm>
          <a:prstGeom prst="rect">
            <a:avLst/>
          </a:prstGeom>
          <a:noFill/>
        </p:spPr>
        <p:txBody>
          <a:bodyPr wrap="none" rtlCol="0">
            <a:spAutoFit/>
          </a:bodyPr>
          <a:lstStyle/>
          <a:p>
            <a:r>
              <a:rPr lang="en-US" sz="1600" dirty="0" smtClean="0"/>
              <a:t>What is the variation within populations?</a:t>
            </a:r>
          </a:p>
        </p:txBody>
      </p:sp>
      <p:sp>
        <p:nvSpPr>
          <p:cNvPr id="2" name="Rounded Rectangle 1"/>
          <p:cNvSpPr/>
          <p:nvPr/>
        </p:nvSpPr>
        <p:spPr>
          <a:xfrm>
            <a:off x="624880" y="2425929"/>
            <a:ext cx="1534829" cy="830997"/>
          </a:xfrm>
          <a:prstGeom prst="round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634858" y="4423697"/>
            <a:ext cx="1534829" cy="830997"/>
          </a:xfrm>
          <a:prstGeom prst="round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3734759" y="1619323"/>
            <a:ext cx="3321134" cy="461665"/>
          </a:xfrm>
          <a:prstGeom prst="rect">
            <a:avLst/>
          </a:prstGeom>
        </p:spPr>
        <p:txBody>
          <a:bodyPr wrap="square">
            <a:spAutoFit/>
          </a:bodyPr>
          <a:lstStyle/>
          <a:p>
            <a:pPr lvl="0" algn="ctr">
              <a:buClr>
                <a:schemeClr val="dk1"/>
              </a:buClr>
              <a:buSzPct val="25000"/>
            </a:pPr>
            <a:r>
              <a:rPr lang="en-US" sz="2400" b="1" i="1" dirty="0">
                <a:solidFill>
                  <a:schemeClr val="dk1"/>
                </a:solidFill>
              </a:rPr>
              <a:t>F</a:t>
            </a:r>
            <a:r>
              <a:rPr lang="en-US" sz="2400" b="1" i="1" baseline="-25000" dirty="0">
                <a:solidFill>
                  <a:schemeClr val="dk1"/>
                </a:solidFill>
              </a:rPr>
              <a:t>ST</a:t>
            </a:r>
            <a:r>
              <a:rPr lang="en-US" sz="2400" b="1" dirty="0">
                <a:solidFill>
                  <a:schemeClr val="dk1"/>
                </a:solidFill>
              </a:rPr>
              <a:t> = </a:t>
            </a:r>
            <a:r>
              <a:rPr lang="en-US" sz="2400" b="1" dirty="0" smtClean="0">
                <a:solidFill>
                  <a:schemeClr val="dk1"/>
                </a:solidFill>
              </a:rPr>
              <a:t>1 – (H</a:t>
            </a:r>
            <a:r>
              <a:rPr lang="en-US" sz="2400" b="1" baseline="-25000" dirty="0">
                <a:solidFill>
                  <a:schemeClr val="dk1"/>
                </a:solidFill>
              </a:rPr>
              <a:t>W</a:t>
            </a:r>
            <a:r>
              <a:rPr lang="en-US" sz="2400" b="1" dirty="0" smtClean="0">
                <a:solidFill>
                  <a:schemeClr val="dk1"/>
                </a:solidFill>
              </a:rPr>
              <a:t> / H</a:t>
            </a:r>
            <a:r>
              <a:rPr lang="en-US" sz="2400" b="1" baseline="-25000" dirty="0">
                <a:solidFill>
                  <a:schemeClr val="dk1"/>
                </a:solidFill>
              </a:rPr>
              <a:t>B</a:t>
            </a:r>
            <a:r>
              <a:rPr lang="en-US" sz="2400" b="1" dirty="0" smtClean="0">
                <a:solidFill>
                  <a:schemeClr val="dk1"/>
                </a:solidFill>
              </a:rPr>
              <a:t>)</a:t>
            </a:r>
            <a:endParaRPr lang="en-US" sz="2400" b="1" dirty="0">
              <a:solidFill>
                <a:schemeClr val="dk1"/>
              </a:solidFill>
            </a:endParaRPr>
          </a:p>
        </p:txBody>
      </p:sp>
      <p:cxnSp>
        <p:nvCxnSpPr>
          <p:cNvPr id="16" name="Straight Arrow Connector 15"/>
          <p:cNvCxnSpPr/>
          <p:nvPr/>
        </p:nvCxnSpPr>
        <p:spPr>
          <a:xfrm flipH="1">
            <a:off x="5450677" y="2080988"/>
            <a:ext cx="211677" cy="4215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624813" y="2473473"/>
            <a:ext cx="1651727" cy="307777"/>
          </a:xfrm>
          <a:prstGeom prst="rect">
            <a:avLst/>
          </a:prstGeom>
          <a:noFill/>
        </p:spPr>
        <p:txBody>
          <a:bodyPr wrap="none" rtlCol="0">
            <a:spAutoFit/>
          </a:bodyPr>
          <a:lstStyle/>
          <a:p>
            <a:r>
              <a:rPr lang="en-US" dirty="0" smtClean="0"/>
              <a:t>Within populations</a:t>
            </a:r>
            <a:endParaRPr lang="en-US" dirty="0"/>
          </a:p>
        </p:txBody>
      </p:sp>
      <p:sp>
        <p:nvSpPr>
          <p:cNvPr id="60" name="TextBox 59"/>
          <p:cNvSpPr txBox="1"/>
          <p:nvPr/>
        </p:nvSpPr>
        <p:spPr>
          <a:xfrm>
            <a:off x="6493972" y="2459537"/>
            <a:ext cx="1851601" cy="307777"/>
          </a:xfrm>
          <a:prstGeom prst="rect">
            <a:avLst/>
          </a:prstGeom>
          <a:noFill/>
        </p:spPr>
        <p:txBody>
          <a:bodyPr wrap="none" rtlCol="0">
            <a:spAutoFit/>
          </a:bodyPr>
          <a:lstStyle/>
          <a:p>
            <a:r>
              <a:rPr lang="en-US" dirty="0" smtClean="0"/>
              <a:t>Between populations</a:t>
            </a:r>
            <a:endParaRPr lang="en-US" dirty="0"/>
          </a:p>
        </p:txBody>
      </p:sp>
      <p:cxnSp>
        <p:nvCxnSpPr>
          <p:cNvPr id="19" name="Straight Arrow Connector 18"/>
          <p:cNvCxnSpPr/>
          <p:nvPr/>
        </p:nvCxnSpPr>
        <p:spPr>
          <a:xfrm>
            <a:off x="6493972" y="2140362"/>
            <a:ext cx="191839" cy="3331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5" name="Table 4"/>
          <p:cNvGraphicFramePr>
            <a:graphicFrameLocks noGrp="1"/>
          </p:cNvGraphicFramePr>
          <p:nvPr>
            <p:extLst>
              <p:ext uri="{D42A27DB-BD31-4B8C-83A1-F6EECF244321}">
                <p14:modId xmlns:p14="http://schemas.microsoft.com/office/powerpoint/2010/main" val="3841849974"/>
              </p:ext>
            </p:extLst>
          </p:nvPr>
        </p:nvGraphicFramePr>
        <p:xfrm>
          <a:off x="2945825" y="3402626"/>
          <a:ext cx="4572000" cy="1046479"/>
        </p:xfrm>
        <a:graphic>
          <a:graphicData uri="http://schemas.openxmlformats.org/drawingml/2006/table">
            <a:tbl>
              <a:tblPr firstRow="1" bandRow="1"/>
              <a:tblGrid>
                <a:gridCol w="1524000"/>
                <a:gridCol w="1524000"/>
                <a:gridCol w="1524000"/>
              </a:tblGrid>
              <a:tr h="0">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endParaRPr lang="en-US" dirty="0"/>
                    </a:p>
                  </a:txBody>
                  <a:tcPr/>
                </a:tc>
              </a:tr>
              <a:tr h="370840">
                <a:tc>
                  <a:txBody>
                    <a:bodyPr/>
                    <a:lstStyle/>
                    <a:p>
                      <a:r>
                        <a:rPr lang="en-US" dirty="0" smtClean="0"/>
                        <a:t>A</a:t>
                      </a:r>
                      <a:endParaRPr lang="en-US" dirty="0"/>
                    </a:p>
                  </a:txBody>
                  <a:tcPr/>
                </a:tc>
                <a:tc>
                  <a:txBody>
                    <a:bodyPr/>
                    <a:lstStyle/>
                    <a:p>
                      <a:r>
                        <a:rPr lang="en-US" dirty="0" smtClean="0"/>
                        <a:t>C</a:t>
                      </a:r>
                      <a:endParaRPr lang="en-US" dirty="0"/>
                    </a:p>
                  </a:txBody>
                  <a:tcPr/>
                </a:tc>
                <a:tc>
                  <a:txBody>
                    <a:bodyPr/>
                    <a:lstStyle/>
                    <a:p>
                      <a:endParaRPr lang="en-US" dirty="0"/>
                    </a:p>
                  </a:txBody>
                  <a:tcPr/>
                </a:tc>
              </a:tr>
              <a:tr h="370840">
                <a:tc>
                  <a:txBody>
                    <a:bodyPr/>
                    <a:lstStyle/>
                    <a:p>
                      <a:r>
                        <a:rPr lang="en-US" dirty="0" smtClean="0"/>
                        <a:t>B</a:t>
                      </a:r>
                      <a:endParaRPr lang="en-US" dirty="0"/>
                    </a:p>
                  </a:txBody>
                  <a:tcPr/>
                </a:tc>
                <a:tc>
                  <a:txBody>
                    <a:bodyPr/>
                    <a:lstStyle/>
                    <a:p>
                      <a:r>
                        <a:rPr lang="en-US" dirty="0" smtClean="0"/>
                        <a:t>C</a:t>
                      </a:r>
                      <a:endParaRPr lang="en-US" dirty="0"/>
                    </a:p>
                  </a:txBody>
                  <a:tcPr/>
                </a:tc>
                <a:tc>
                  <a:txBody>
                    <a:bodyPr/>
                    <a:lstStyle/>
                    <a:p>
                      <a:endParaRPr lang="en-US" dirty="0"/>
                    </a:p>
                  </a:txBody>
                  <a:tcPr/>
                </a:tc>
              </a:tr>
            </a:tbl>
          </a:graphicData>
        </a:graphic>
      </p:graphicFrame>
      <p:graphicFrame>
        <p:nvGraphicFramePr>
          <p:cNvPr id="62" name="Table 61"/>
          <p:cNvGraphicFramePr>
            <a:graphicFrameLocks noGrp="1"/>
          </p:cNvGraphicFramePr>
          <p:nvPr>
            <p:extLst>
              <p:ext uri="{D42A27DB-BD31-4B8C-83A1-F6EECF244321}">
                <p14:modId xmlns:p14="http://schemas.microsoft.com/office/powerpoint/2010/main" val="363779348"/>
              </p:ext>
            </p:extLst>
          </p:nvPr>
        </p:nvGraphicFramePr>
        <p:xfrm>
          <a:off x="2945825" y="4724173"/>
          <a:ext cx="4572000" cy="1046479"/>
        </p:xfrm>
        <a:graphic>
          <a:graphicData uri="http://schemas.openxmlformats.org/drawingml/2006/table">
            <a:tbl>
              <a:tblPr firstRow="1" bandRow="1"/>
              <a:tblGrid>
                <a:gridCol w="1524000"/>
                <a:gridCol w="1524000"/>
                <a:gridCol w="1524000"/>
              </a:tblGrid>
              <a:tr h="0">
                <a:tc>
                  <a:txBody>
                    <a:bodyPr/>
                    <a:lstStyle/>
                    <a:p>
                      <a:r>
                        <a:rPr lang="en-US" dirty="0" smtClean="0"/>
                        <a:t>D</a:t>
                      </a:r>
                      <a:endParaRPr lang="en-US" dirty="0"/>
                    </a:p>
                  </a:txBody>
                  <a:tcPr/>
                </a:tc>
                <a:tc>
                  <a:txBody>
                    <a:bodyPr/>
                    <a:lstStyle/>
                    <a:p>
                      <a:r>
                        <a:rPr lang="en-US" dirty="0" smtClean="0"/>
                        <a:t>E</a:t>
                      </a:r>
                      <a:endParaRPr lang="en-US" dirty="0"/>
                    </a:p>
                  </a:txBody>
                  <a:tcPr/>
                </a:tc>
                <a:tc>
                  <a:txBody>
                    <a:bodyPr/>
                    <a:lstStyle/>
                    <a:p>
                      <a:endParaRPr lang="en-US" dirty="0"/>
                    </a:p>
                  </a:txBody>
                  <a:tcPr/>
                </a:tc>
              </a:tr>
              <a:tr h="370840">
                <a:tc>
                  <a:txBody>
                    <a:bodyPr/>
                    <a:lstStyle/>
                    <a:p>
                      <a:r>
                        <a:rPr lang="en-US" dirty="0" smtClean="0"/>
                        <a:t>D</a:t>
                      </a:r>
                      <a:endParaRPr lang="en-US" dirty="0"/>
                    </a:p>
                  </a:txBody>
                  <a:tcPr/>
                </a:tc>
                <a:tc>
                  <a:txBody>
                    <a:bodyPr/>
                    <a:lstStyle/>
                    <a:p>
                      <a:r>
                        <a:rPr lang="en-US" dirty="0" smtClean="0"/>
                        <a:t>F</a:t>
                      </a:r>
                      <a:endParaRPr lang="en-US" dirty="0"/>
                    </a:p>
                  </a:txBody>
                  <a:tcPr/>
                </a:tc>
                <a:tc>
                  <a:txBody>
                    <a:bodyPr/>
                    <a:lstStyle/>
                    <a:p>
                      <a:endParaRPr lang="en-US" dirty="0"/>
                    </a:p>
                  </a:txBody>
                  <a:tcPr/>
                </a:tc>
              </a:tr>
              <a:tr h="370840">
                <a:tc>
                  <a:txBody>
                    <a:bodyPr/>
                    <a:lstStyle/>
                    <a:p>
                      <a:r>
                        <a:rPr lang="en-US" dirty="0" smtClean="0"/>
                        <a:t>E</a:t>
                      </a:r>
                      <a:endParaRPr lang="en-US" dirty="0"/>
                    </a:p>
                  </a:txBody>
                  <a:tcPr/>
                </a:tc>
                <a:tc>
                  <a:txBody>
                    <a:bodyPr/>
                    <a:lstStyle/>
                    <a:p>
                      <a:r>
                        <a:rPr lang="en-US" dirty="0" smtClean="0"/>
                        <a:t>F</a:t>
                      </a:r>
                      <a:endParaRPr lang="en-US" dirty="0"/>
                    </a:p>
                  </a:txBody>
                  <a:tcPr/>
                </a:tc>
                <a:tc>
                  <a:txBody>
                    <a:bodyPr/>
                    <a:lstStyle/>
                    <a:p>
                      <a:endParaRPr lang="en-US" dirty="0"/>
                    </a:p>
                  </a:txBody>
                  <a:tcPr/>
                </a:tc>
              </a:tr>
            </a:tbl>
          </a:graphicData>
        </a:graphic>
      </p:graphicFrame>
      <p:sp>
        <p:nvSpPr>
          <p:cNvPr id="21" name="Right Brace 20"/>
          <p:cNvSpPr/>
          <p:nvPr/>
        </p:nvSpPr>
        <p:spPr>
          <a:xfrm>
            <a:off x="7570745" y="3402626"/>
            <a:ext cx="331857" cy="104647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Right Brace 68"/>
          <p:cNvSpPr/>
          <p:nvPr/>
        </p:nvSpPr>
        <p:spPr>
          <a:xfrm>
            <a:off x="7570745" y="4724173"/>
            <a:ext cx="331857" cy="104647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TextBox 21"/>
          <p:cNvSpPr txBox="1"/>
          <p:nvPr/>
        </p:nvSpPr>
        <p:spPr>
          <a:xfrm>
            <a:off x="7902602" y="3775077"/>
            <a:ext cx="838466" cy="307777"/>
          </a:xfrm>
          <a:prstGeom prst="rect">
            <a:avLst/>
          </a:prstGeom>
          <a:noFill/>
        </p:spPr>
        <p:txBody>
          <a:bodyPr wrap="none" rtlCol="0">
            <a:spAutoFit/>
          </a:bodyPr>
          <a:lstStyle/>
          <a:p>
            <a:r>
              <a:rPr lang="en-US" dirty="0" smtClean="0"/>
              <a:t>Mean=</a:t>
            </a:r>
            <a:r>
              <a:rPr lang="en-US" dirty="0"/>
              <a:t>?</a:t>
            </a:r>
          </a:p>
        </p:txBody>
      </p:sp>
      <p:sp>
        <p:nvSpPr>
          <p:cNvPr id="70" name="TextBox 69"/>
          <p:cNvSpPr txBox="1"/>
          <p:nvPr/>
        </p:nvSpPr>
        <p:spPr>
          <a:xfrm>
            <a:off x="7944124" y="5092000"/>
            <a:ext cx="838466" cy="307777"/>
          </a:xfrm>
          <a:prstGeom prst="rect">
            <a:avLst/>
          </a:prstGeom>
          <a:noFill/>
        </p:spPr>
        <p:txBody>
          <a:bodyPr wrap="none" rtlCol="0">
            <a:spAutoFit/>
          </a:bodyPr>
          <a:lstStyle/>
          <a:p>
            <a:r>
              <a:rPr lang="en-US" dirty="0" smtClean="0"/>
              <a:t>Mean=</a:t>
            </a:r>
            <a:r>
              <a:rPr lang="en-US" dirty="0"/>
              <a:t>?</a:t>
            </a:r>
          </a:p>
        </p:txBody>
      </p:sp>
      <p:sp>
        <p:nvSpPr>
          <p:cNvPr id="24" name="TextBox 23"/>
          <p:cNvSpPr txBox="1"/>
          <p:nvPr/>
        </p:nvSpPr>
        <p:spPr>
          <a:xfrm>
            <a:off x="2945825" y="6091081"/>
            <a:ext cx="3735484" cy="338554"/>
          </a:xfrm>
          <a:prstGeom prst="rect">
            <a:avLst/>
          </a:prstGeom>
          <a:noFill/>
        </p:spPr>
        <p:txBody>
          <a:bodyPr wrap="none" rtlCol="0">
            <a:spAutoFit/>
          </a:bodyPr>
          <a:lstStyle/>
          <a:p>
            <a:r>
              <a:rPr lang="en-US" sz="1600" dirty="0" smtClean="0"/>
              <a:t>H</a:t>
            </a:r>
            <a:r>
              <a:rPr lang="en-US" sz="1600" baseline="-25000" dirty="0" smtClean="0"/>
              <a:t>W</a:t>
            </a:r>
            <a:r>
              <a:rPr lang="en-US" sz="1600" dirty="0" smtClean="0"/>
              <a:t> is the average within-populations: </a:t>
            </a:r>
            <a:r>
              <a:rPr lang="en-US" sz="1600" dirty="0"/>
              <a:t>?</a:t>
            </a:r>
          </a:p>
        </p:txBody>
      </p:sp>
    </p:spTree>
    <p:extLst>
      <p:ext uri="{BB962C8B-B14F-4D97-AF65-F5344CB8AC3E}">
        <p14:creationId xmlns:p14="http://schemas.microsoft.com/office/powerpoint/2010/main" val="228076002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96450" y="12"/>
            <a:ext cx="8229600" cy="11430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3600" b="1" u="none" strike="noStrike" cap="none" baseline="0" dirty="0" smtClean="0">
                <a:solidFill>
                  <a:schemeClr val="dk1"/>
                </a:solidFill>
                <a:latin typeface="Arial"/>
                <a:ea typeface="Arial"/>
                <a:cs typeface="Arial"/>
                <a:sym typeface="Arial"/>
                <a:rtl val="0"/>
              </a:rPr>
              <a:t>Haplotype-based </a:t>
            </a:r>
            <a:r>
              <a:rPr lang="en-US" sz="3600" b="1" i="1" u="none" strike="noStrike" cap="none" baseline="0" dirty="0" smtClean="0">
                <a:solidFill>
                  <a:schemeClr val="dk1"/>
                </a:solidFill>
                <a:latin typeface="Arial"/>
                <a:ea typeface="Arial"/>
                <a:cs typeface="Arial"/>
                <a:sym typeface="Arial"/>
                <a:rtl val="0"/>
              </a:rPr>
              <a:t>F</a:t>
            </a:r>
            <a:r>
              <a:rPr lang="en-US" sz="3600" b="1" i="1" u="none" strike="noStrike" cap="none" baseline="-25000" dirty="0" smtClean="0">
                <a:solidFill>
                  <a:schemeClr val="dk1"/>
                </a:solidFill>
                <a:latin typeface="Arial"/>
                <a:ea typeface="Arial"/>
                <a:cs typeface="Arial"/>
                <a:sym typeface="Arial"/>
                <a:rtl val="0"/>
              </a:rPr>
              <a:t>ST</a:t>
            </a:r>
            <a:endParaRPr lang="en-US" sz="3600" b="1" i="1" u="none" strike="noStrike" cap="none" baseline="-25000" dirty="0">
              <a:solidFill>
                <a:schemeClr val="dk1"/>
              </a:solidFill>
              <a:latin typeface="Arial"/>
              <a:ea typeface="Arial"/>
              <a:cs typeface="Arial"/>
              <a:sym typeface="Arial"/>
              <a:rtl val="0"/>
            </a:endParaRPr>
          </a:p>
        </p:txBody>
      </p:sp>
      <p:sp>
        <p:nvSpPr>
          <p:cNvPr id="4" name="Rectangle 3"/>
          <p:cNvSpPr/>
          <p:nvPr/>
        </p:nvSpPr>
        <p:spPr>
          <a:xfrm>
            <a:off x="607240" y="2315963"/>
            <a:ext cx="1597727" cy="1529456"/>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749614" y="2618597"/>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1044626" y="250976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749614" y="2876307"/>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1044626" y="2767477"/>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749614" y="3155252"/>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1044626" y="3046422"/>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749614" y="3440655"/>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1044626" y="3331825"/>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749614" y="3703344"/>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1044626" y="3594514"/>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443986" y="2514134"/>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443986" y="2793079"/>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1443986" y="3050269"/>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443986" y="3325456"/>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1437626" y="3601343"/>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607240" y="4303043"/>
            <a:ext cx="1597727" cy="1529456"/>
          </a:xfrm>
          <a:prstGeom prst="rect">
            <a:avLst/>
          </a:prstGeom>
          <a:solidFill>
            <a:srgbClr val="FF66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p:cNvCxnSpPr/>
          <p:nvPr/>
        </p:nvCxnSpPr>
        <p:spPr>
          <a:xfrm>
            <a:off x="749614" y="4605677"/>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45" name="Oval 44"/>
          <p:cNvSpPr/>
          <p:nvPr/>
        </p:nvSpPr>
        <p:spPr>
          <a:xfrm>
            <a:off x="1044626" y="449684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49614" y="4863387"/>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1044626" y="475455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749614" y="5142332"/>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1044626" y="503350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Connector 49"/>
          <p:cNvCxnSpPr/>
          <p:nvPr/>
        </p:nvCxnSpPr>
        <p:spPr>
          <a:xfrm>
            <a:off x="749614" y="5427735"/>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1044626" y="5318905"/>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p:cNvCxnSpPr/>
          <p:nvPr/>
        </p:nvCxnSpPr>
        <p:spPr>
          <a:xfrm>
            <a:off x="749614" y="5690424"/>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53" name="Oval 52"/>
          <p:cNvSpPr/>
          <p:nvPr/>
        </p:nvSpPr>
        <p:spPr>
          <a:xfrm>
            <a:off x="1044626" y="5581594"/>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443986" y="4501214"/>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443986" y="4780159"/>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443986" y="5037349"/>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443986" y="5312536"/>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1437626" y="5588423"/>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extBox 102"/>
          <p:cNvSpPr txBox="1"/>
          <p:nvPr/>
        </p:nvSpPr>
        <p:spPr>
          <a:xfrm>
            <a:off x="2169687" y="2478852"/>
            <a:ext cx="332844" cy="830997"/>
          </a:xfrm>
          <a:prstGeom prst="rect">
            <a:avLst/>
          </a:prstGeom>
          <a:noFill/>
        </p:spPr>
        <p:txBody>
          <a:bodyPr wrap="none" rtlCol="0">
            <a:spAutoFit/>
          </a:bodyPr>
          <a:lstStyle/>
          <a:p>
            <a:r>
              <a:rPr lang="en-US" sz="1600" dirty="0" smtClean="0"/>
              <a:t>A</a:t>
            </a:r>
          </a:p>
          <a:p>
            <a:r>
              <a:rPr lang="en-US" sz="1600" dirty="0" smtClean="0"/>
              <a:t>B</a:t>
            </a:r>
          </a:p>
          <a:p>
            <a:r>
              <a:rPr lang="en-US" sz="1600" dirty="0"/>
              <a:t>C</a:t>
            </a:r>
          </a:p>
        </p:txBody>
      </p:sp>
      <p:sp>
        <p:nvSpPr>
          <p:cNvPr id="61" name="TextBox 60"/>
          <p:cNvSpPr txBox="1"/>
          <p:nvPr/>
        </p:nvSpPr>
        <p:spPr>
          <a:xfrm>
            <a:off x="2142069" y="4423068"/>
            <a:ext cx="332844" cy="830997"/>
          </a:xfrm>
          <a:prstGeom prst="rect">
            <a:avLst/>
          </a:prstGeom>
          <a:noFill/>
        </p:spPr>
        <p:txBody>
          <a:bodyPr wrap="none" rtlCol="0">
            <a:spAutoFit/>
          </a:bodyPr>
          <a:lstStyle/>
          <a:p>
            <a:r>
              <a:rPr lang="en-US" sz="1600" dirty="0"/>
              <a:t>D</a:t>
            </a:r>
            <a:endParaRPr lang="en-US" sz="1600" dirty="0" smtClean="0"/>
          </a:p>
          <a:p>
            <a:r>
              <a:rPr lang="en-US" sz="1600" dirty="0"/>
              <a:t>E</a:t>
            </a:r>
            <a:endParaRPr lang="en-US" sz="1600" dirty="0" smtClean="0"/>
          </a:p>
          <a:p>
            <a:r>
              <a:rPr lang="en-US" sz="1600" dirty="0" smtClean="0"/>
              <a:t>F</a:t>
            </a:r>
            <a:endParaRPr lang="en-US" sz="1600" dirty="0"/>
          </a:p>
        </p:txBody>
      </p:sp>
      <p:sp>
        <p:nvSpPr>
          <p:cNvPr id="104" name="TextBox 103"/>
          <p:cNvSpPr txBox="1"/>
          <p:nvPr/>
        </p:nvSpPr>
        <p:spPr>
          <a:xfrm>
            <a:off x="2839987" y="2891858"/>
            <a:ext cx="3845824" cy="338554"/>
          </a:xfrm>
          <a:prstGeom prst="rect">
            <a:avLst/>
          </a:prstGeom>
          <a:noFill/>
        </p:spPr>
        <p:txBody>
          <a:bodyPr wrap="none" rtlCol="0">
            <a:spAutoFit/>
          </a:bodyPr>
          <a:lstStyle/>
          <a:p>
            <a:r>
              <a:rPr lang="en-US" sz="1600" dirty="0" smtClean="0"/>
              <a:t>What is the variation within populations?</a:t>
            </a:r>
          </a:p>
        </p:txBody>
      </p:sp>
      <p:sp>
        <p:nvSpPr>
          <p:cNvPr id="2" name="Rounded Rectangle 1"/>
          <p:cNvSpPr/>
          <p:nvPr/>
        </p:nvSpPr>
        <p:spPr>
          <a:xfrm>
            <a:off x="624880" y="2425929"/>
            <a:ext cx="1534829" cy="830997"/>
          </a:xfrm>
          <a:prstGeom prst="round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634858" y="4423697"/>
            <a:ext cx="1534829" cy="830997"/>
          </a:xfrm>
          <a:prstGeom prst="round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3734759" y="1619323"/>
            <a:ext cx="3321134" cy="461665"/>
          </a:xfrm>
          <a:prstGeom prst="rect">
            <a:avLst/>
          </a:prstGeom>
        </p:spPr>
        <p:txBody>
          <a:bodyPr wrap="square">
            <a:spAutoFit/>
          </a:bodyPr>
          <a:lstStyle/>
          <a:p>
            <a:pPr lvl="0" algn="ctr">
              <a:buClr>
                <a:schemeClr val="dk1"/>
              </a:buClr>
              <a:buSzPct val="25000"/>
            </a:pPr>
            <a:r>
              <a:rPr lang="en-US" sz="2400" b="1" i="1" dirty="0">
                <a:solidFill>
                  <a:schemeClr val="dk1"/>
                </a:solidFill>
              </a:rPr>
              <a:t>F</a:t>
            </a:r>
            <a:r>
              <a:rPr lang="en-US" sz="2400" b="1" i="1" baseline="-25000" dirty="0">
                <a:solidFill>
                  <a:schemeClr val="dk1"/>
                </a:solidFill>
              </a:rPr>
              <a:t>ST</a:t>
            </a:r>
            <a:r>
              <a:rPr lang="en-US" sz="2400" b="1" dirty="0">
                <a:solidFill>
                  <a:schemeClr val="dk1"/>
                </a:solidFill>
              </a:rPr>
              <a:t> = </a:t>
            </a:r>
            <a:r>
              <a:rPr lang="en-US" sz="2400" b="1" dirty="0" smtClean="0">
                <a:solidFill>
                  <a:schemeClr val="dk1"/>
                </a:solidFill>
              </a:rPr>
              <a:t>1 – (H</a:t>
            </a:r>
            <a:r>
              <a:rPr lang="en-US" sz="2400" b="1" baseline="-25000" dirty="0">
                <a:solidFill>
                  <a:schemeClr val="dk1"/>
                </a:solidFill>
              </a:rPr>
              <a:t>W</a:t>
            </a:r>
            <a:r>
              <a:rPr lang="en-US" sz="2400" b="1" dirty="0" smtClean="0">
                <a:solidFill>
                  <a:schemeClr val="dk1"/>
                </a:solidFill>
              </a:rPr>
              <a:t> / H</a:t>
            </a:r>
            <a:r>
              <a:rPr lang="en-US" sz="2400" b="1" baseline="-25000" dirty="0">
                <a:solidFill>
                  <a:schemeClr val="dk1"/>
                </a:solidFill>
              </a:rPr>
              <a:t>B</a:t>
            </a:r>
            <a:r>
              <a:rPr lang="en-US" sz="2400" b="1" dirty="0" smtClean="0">
                <a:solidFill>
                  <a:schemeClr val="dk1"/>
                </a:solidFill>
              </a:rPr>
              <a:t>)</a:t>
            </a:r>
            <a:endParaRPr lang="en-US" sz="2400" b="1" dirty="0">
              <a:solidFill>
                <a:schemeClr val="dk1"/>
              </a:solidFill>
            </a:endParaRPr>
          </a:p>
        </p:txBody>
      </p:sp>
      <p:cxnSp>
        <p:nvCxnSpPr>
          <p:cNvPr id="16" name="Straight Arrow Connector 15"/>
          <p:cNvCxnSpPr/>
          <p:nvPr/>
        </p:nvCxnSpPr>
        <p:spPr>
          <a:xfrm flipH="1">
            <a:off x="5450677" y="2080988"/>
            <a:ext cx="211677" cy="4215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624813" y="2473473"/>
            <a:ext cx="1651727" cy="307777"/>
          </a:xfrm>
          <a:prstGeom prst="rect">
            <a:avLst/>
          </a:prstGeom>
          <a:noFill/>
        </p:spPr>
        <p:txBody>
          <a:bodyPr wrap="none" rtlCol="0">
            <a:spAutoFit/>
          </a:bodyPr>
          <a:lstStyle/>
          <a:p>
            <a:r>
              <a:rPr lang="en-US" dirty="0" smtClean="0"/>
              <a:t>Within populations</a:t>
            </a:r>
            <a:endParaRPr lang="en-US" dirty="0"/>
          </a:p>
        </p:txBody>
      </p:sp>
      <p:sp>
        <p:nvSpPr>
          <p:cNvPr id="60" name="TextBox 59"/>
          <p:cNvSpPr txBox="1"/>
          <p:nvPr/>
        </p:nvSpPr>
        <p:spPr>
          <a:xfrm>
            <a:off x="6493972" y="2459537"/>
            <a:ext cx="1851601" cy="307777"/>
          </a:xfrm>
          <a:prstGeom prst="rect">
            <a:avLst/>
          </a:prstGeom>
          <a:noFill/>
        </p:spPr>
        <p:txBody>
          <a:bodyPr wrap="none" rtlCol="0">
            <a:spAutoFit/>
          </a:bodyPr>
          <a:lstStyle/>
          <a:p>
            <a:r>
              <a:rPr lang="en-US" dirty="0" smtClean="0"/>
              <a:t>Between populations</a:t>
            </a:r>
            <a:endParaRPr lang="en-US" dirty="0"/>
          </a:p>
        </p:txBody>
      </p:sp>
      <p:cxnSp>
        <p:nvCxnSpPr>
          <p:cNvPr id="19" name="Straight Arrow Connector 18"/>
          <p:cNvCxnSpPr/>
          <p:nvPr/>
        </p:nvCxnSpPr>
        <p:spPr>
          <a:xfrm>
            <a:off x="6493972" y="2140362"/>
            <a:ext cx="191839" cy="3331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5" name="Table 4"/>
          <p:cNvGraphicFramePr>
            <a:graphicFrameLocks noGrp="1"/>
          </p:cNvGraphicFramePr>
          <p:nvPr>
            <p:extLst>
              <p:ext uri="{D42A27DB-BD31-4B8C-83A1-F6EECF244321}">
                <p14:modId xmlns:p14="http://schemas.microsoft.com/office/powerpoint/2010/main" val="509097705"/>
              </p:ext>
            </p:extLst>
          </p:nvPr>
        </p:nvGraphicFramePr>
        <p:xfrm>
          <a:off x="2945825" y="3402626"/>
          <a:ext cx="4572000" cy="1046479"/>
        </p:xfrm>
        <a:graphic>
          <a:graphicData uri="http://schemas.openxmlformats.org/drawingml/2006/table">
            <a:tbl>
              <a:tblPr firstRow="1" bandRow="1"/>
              <a:tblGrid>
                <a:gridCol w="1524000"/>
                <a:gridCol w="1524000"/>
                <a:gridCol w="1524000"/>
              </a:tblGrid>
              <a:tr h="0">
                <a:tc>
                  <a:txBody>
                    <a:bodyPr/>
                    <a:lstStyle/>
                    <a:p>
                      <a:r>
                        <a:rPr lang="en-US" dirty="0" smtClean="0"/>
                        <a:t>A</a:t>
                      </a:r>
                      <a:endParaRPr lang="en-US" dirty="0"/>
                    </a:p>
                  </a:txBody>
                  <a:tcPr/>
                </a:tc>
                <a:tc>
                  <a:txBody>
                    <a:bodyPr/>
                    <a:lstStyle/>
                    <a:p>
                      <a:r>
                        <a:rPr lang="en-US" dirty="0" smtClean="0"/>
                        <a:t>B</a:t>
                      </a:r>
                      <a:endParaRPr lang="en-US" dirty="0"/>
                    </a:p>
                  </a:txBody>
                  <a:tcPr/>
                </a:tc>
                <a:tc>
                  <a:txBody>
                    <a:bodyPr/>
                    <a:lstStyle/>
                    <a:p>
                      <a:r>
                        <a:rPr lang="en-US" dirty="0" smtClean="0"/>
                        <a:t>1</a:t>
                      </a:r>
                      <a:endParaRPr lang="en-US" dirty="0"/>
                    </a:p>
                  </a:txBody>
                  <a:tcPr/>
                </a:tc>
              </a:tr>
              <a:tr h="370840">
                <a:tc>
                  <a:txBody>
                    <a:bodyPr/>
                    <a:lstStyle/>
                    <a:p>
                      <a:r>
                        <a:rPr lang="en-US" dirty="0" smtClean="0"/>
                        <a:t>A</a:t>
                      </a:r>
                      <a:endParaRPr lang="en-US" dirty="0"/>
                    </a:p>
                  </a:txBody>
                  <a:tcPr/>
                </a:tc>
                <a:tc>
                  <a:txBody>
                    <a:bodyPr/>
                    <a:lstStyle/>
                    <a:p>
                      <a:r>
                        <a:rPr lang="en-US" dirty="0" smtClean="0"/>
                        <a:t>C</a:t>
                      </a:r>
                      <a:endParaRPr lang="en-US" dirty="0"/>
                    </a:p>
                  </a:txBody>
                  <a:tcPr/>
                </a:tc>
                <a:tc>
                  <a:txBody>
                    <a:bodyPr/>
                    <a:lstStyle/>
                    <a:p>
                      <a:r>
                        <a:rPr lang="en-US" dirty="0" smtClean="0"/>
                        <a:t>2</a:t>
                      </a:r>
                      <a:endParaRPr lang="en-US" dirty="0"/>
                    </a:p>
                  </a:txBody>
                  <a:tcPr/>
                </a:tc>
              </a:tr>
              <a:tr h="370840">
                <a:tc>
                  <a:txBody>
                    <a:bodyPr/>
                    <a:lstStyle/>
                    <a:p>
                      <a:r>
                        <a:rPr lang="en-US" dirty="0" smtClean="0"/>
                        <a:t>B</a:t>
                      </a:r>
                      <a:endParaRPr lang="en-US" dirty="0"/>
                    </a:p>
                  </a:txBody>
                  <a:tcPr/>
                </a:tc>
                <a:tc>
                  <a:txBody>
                    <a:bodyPr/>
                    <a:lstStyle/>
                    <a:p>
                      <a:r>
                        <a:rPr lang="en-US" dirty="0" smtClean="0"/>
                        <a:t>C</a:t>
                      </a:r>
                      <a:endParaRPr lang="en-US" dirty="0"/>
                    </a:p>
                  </a:txBody>
                  <a:tcPr/>
                </a:tc>
                <a:tc>
                  <a:txBody>
                    <a:bodyPr/>
                    <a:lstStyle/>
                    <a:p>
                      <a:r>
                        <a:rPr lang="en-US" dirty="0" smtClean="0"/>
                        <a:t>1</a:t>
                      </a:r>
                      <a:endParaRPr lang="en-US" dirty="0"/>
                    </a:p>
                  </a:txBody>
                  <a:tcPr/>
                </a:tc>
              </a:tr>
            </a:tbl>
          </a:graphicData>
        </a:graphic>
      </p:graphicFrame>
      <p:graphicFrame>
        <p:nvGraphicFramePr>
          <p:cNvPr id="62" name="Table 61"/>
          <p:cNvGraphicFramePr>
            <a:graphicFrameLocks noGrp="1"/>
          </p:cNvGraphicFramePr>
          <p:nvPr>
            <p:extLst>
              <p:ext uri="{D42A27DB-BD31-4B8C-83A1-F6EECF244321}">
                <p14:modId xmlns:p14="http://schemas.microsoft.com/office/powerpoint/2010/main" val="2477306631"/>
              </p:ext>
            </p:extLst>
          </p:nvPr>
        </p:nvGraphicFramePr>
        <p:xfrm>
          <a:off x="2945825" y="4724173"/>
          <a:ext cx="4572000" cy="1046479"/>
        </p:xfrm>
        <a:graphic>
          <a:graphicData uri="http://schemas.openxmlformats.org/drawingml/2006/table">
            <a:tbl>
              <a:tblPr firstRow="1" bandRow="1"/>
              <a:tblGrid>
                <a:gridCol w="1524000"/>
                <a:gridCol w="1524000"/>
                <a:gridCol w="1524000"/>
              </a:tblGrid>
              <a:tr h="0">
                <a:tc>
                  <a:txBody>
                    <a:bodyPr/>
                    <a:lstStyle/>
                    <a:p>
                      <a:r>
                        <a:rPr lang="en-US" dirty="0" smtClean="0"/>
                        <a:t>D</a:t>
                      </a:r>
                      <a:endParaRPr lang="en-US" dirty="0"/>
                    </a:p>
                  </a:txBody>
                  <a:tcPr/>
                </a:tc>
                <a:tc>
                  <a:txBody>
                    <a:bodyPr/>
                    <a:lstStyle/>
                    <a:p>
                      <a:r>
                        <a:rPr lang="en-US" dirty="0" smtClean="0"/>
                        <a:t>E</a:t>
                      </a:r>
                      <a:endParaRPr lang="en-US" dirty="0"/>
                    </a:p>
                  </a:txBody>
                  <a:tcPr/>
                </a:tc>
                <a:tc>
                  <a:txBody>
                    <a:bodyPr/>
                    <a:lstStyle/>
                    <a:p>
                      <a:r>
                        <a:rPr lang="en-US" dirty="0" smtClean="0"/>
                        <a:t>0</a:t>
                      </a:r>
                      <a:endParaRPr lang="en-US" dirty="0"/>
                    </a:p>
                  </a:txBody>
                  <a:tcPr/>
                </a:tc>
              </a:tr>
              <a:tr h="370840">
                <a:tc>
                  <a:txBody>
                    <a:bodyPr/>
                    <a:lstStyle/>
                    <a:p>
                      <a:r>
                        <a:rPr lang="en-US" dirty="0" smtClean="0"/>
                        <a:t>D</a:t>
                      </a:r>
                      <a:endParaRPr lang="en-US" dirty="0"/>
                    </a:p>
                  </a:txBody>
                  <a:tcPr/>
                </a:tc>
                <a:tc>
                  <a:txBody>
                    <a:bodyPr/>
                    <a:lstStyle/>
                    <a:p>
                      <a:r>
                        <a:rPr lang="en-US" dirty="0" smtClean="0"/>
                        <a:t>F</a:t>
                      </a:r>
                      <a:endParaRPr lang="en-US" dirty="0"/>
                    </a:p>
                  </a:txBody>
                  <a:tcPr/>
                </a:tc>
                <a:tc>
                  <a:txBody>
                    <a:bodyPr/>
                    <a:lstStyle/>
                    <a:p>
                      <a:r>
                        <a:rPr lang="en-US" dirty="0" smtClean="0"/>
                        <a:t>0</a:t>
                      </a:r>
                      <a:endParaRPr lang="en-US" dirty="0"/>
                    </a:p>
                  </a:txBody>
                  <a:tcPr/>
                </a:tc>
              </a:tr>
              <a:tr h="370840">
                <a:tc>
                  <a:txBody>
                    <a:bodyPr/>
                    <a:lstStyle/>
                    <a:p>
                      <a:r>
                        <a:rPr lang="en-US" dirty="0" smtClean="0"/>
                        <a:t>E</a:t>
                      </a:r>
                      <a:endParaRPr lang="en-US" dirty="0"/>
                    </a:p>
                  </a:txBody>
                  <a:tcPr/>
                </a:tc>
                <a:tc>
                  <a:txBody>
                    <a:bodyPr/>
                    <a:lstStyle/>
                    <a:p>
                      <a:r>
                        <a:rPr lang="en-US" dirty="0" smtClean="0"/>
                        <a:t>F</a:t>
                      </a:r>
                      <a:endParaRPr lang="en-US" dirty="0"/>
                    </a:p>
                  </a:txBody>
                  <a:tcPr/>
                </a:tc>
                <a:tc>
                  <a:txBody>
                    <a:bodyPr/>
                    <a:lstStyle/>
                    <a:p>
                      <a:r>
                        <a:rPr lang="en-US" dirty="0" smtClean="0"/>
                        <a:t>0</a:t>
                      </a:r>
                      <a:endParaRPr lang="en-US" dirty="0"/>
                    </a:p>
                  </a:txBody>
                  <a:tcPr/>
                </a:tc>
              </a:tr>
            </a:tbl>
          </a:graphicData>
        </a:graphic>
      </p:graphicFrame>
      <p:sp>
        <p:nvSpPr>
          <p:cNvPr id="21" name="Right Brace 20"/>
          <p:cNvSpPr/>
          <p:nvPr/>
        </p:nvSpPr>
        <p:spPr>
          <a:xfrm>
            <a:off x="7570745" y="3402626"/>
            <a:ext cx="331857" cy="104647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9" name="Right Brace 68"/>
          <p:cNvSpPr/>
          <p:nvPr/>
        </p:nvSpPr>
        <p:spPr>
          <a:xfrm>
            <a:off x="7570745" y="4724173"/>
            <a:ext cx="331857" cy="104647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TextBox 21"/>
          <p:cNvSpPr txBox="1"/>
          <p:nvPr/>
        </p:nvSpPr>
        <p:spPr>
          <a:xfrm>
            <a:off x="7902602" y="3775077"/>
            <a:ext cx="988196" cy="307777"/>
          </a:xfrm>
          <a:prstGeom prst="rect">
            <a:avLst/>
          </a:prstGeom>
          <a:noFill/>
        </p:spPr>
        <p:txBody>
          <a:bodyPr wrap="none" rtlCol="0">
            <a:spAutoFit/>
          </a:bodyPr>
          <a:lstStyle/>
          <a:p>
            <a:r>
              <a:rPr lang="en-US" dirty="0" smtClean="0"/>
              <a:t>Mean=4/3</a:t>
            </a:r>
            <a:endParaRPr lang="en-US" dirty="0"/>
          </a:p>
        </p:txBody>
      </p:sp>
      <p:sp>
        <p:nvSpPr>
          <p:cNvPr id="70" name="TextBox 69"/>
          <p:cNvSpPr txBox="1"/>
          <p:nvPr/>
        </p:nvSpPr>
        <p:spPr>
          <a:xfrm>
            <a:off x="7944124" y="5092000"/>
            <a:ext cx="988196" cy="307777"/>
          </a:xfrm>
          <a:prstGeom prst="rect">
            <a:avLst/>
          </a:prstGeom>
          <a:noFill/>
        </p:spPr>
        <p:txBody>
          <a:bodyPr wrap="none" rtlCol="0">
            <a:spAutoFit/>
          </a:bodyPr>
          <a:lstStyle/>
          <a:p>
            <a:r>
              <a:rPr lang="en-US" dirty="0" smtClean="0"/>
              <a:t>Mean=0/3</a:t>
            </a:r>
            <a:endParaRPr lang="en-US" dirty="0"/>
          </a:p>
        </p:txBody>
      </p:sp>
      <p:sp>
        <p:nvSpPr>
          <p:cNvPr id="24" name="TextBox 23"/>
          <p:cNvSpPr txBox="1"/>
          <p:nvPr/>
        </p:nvSpPr>
        <p:spPr>
          <a:xfrm>
            <a:off x="2945825" y="6091081"/>
            <a:ext cx="5089354" cy="338554"/>
          </a:xfrm>
          <a:prstGeom prst="rect">
            <a:avLst/>
          </a:prstGeom>
          <a:noFill/>
        </p:spPr>
        <p:txBody>
          <a:bodyPr wrap="none" rtlCol="0">
            <a:spAutoFit/>
          </a:bodyPr>
          <a:lstStyle/>
          <a:p>
            <a:r>
              <a:rPr lang="en-US" sz="1600" dirty="0" smtClean="0"/>
              <a:t>H</a:t>
            </a:r>
            <a:r>
              <a:rPr lang="en-US" sz="1600" baseline="-25000" dirty="0" smtClean="0"/>
              <a:t>W</a:t>
            </a:r>
            <a:r>
              <a:rPr lang="en-US" sz="1600" dirty="0" smtClean="0"/>
              <a:t> is the average within-populations: (4/3+0/3)/2=2/3</a:t>
            </a:r>
            <a:endParaRPr lang="en-US" sz="1600" dirty="0"/>
          </a:p>
        </p:txBody>
      </p:sp>
    </p:spTree>
    <p:extLst>
      <p:ext uri="{BB962C8B-B14F-4D97-AF65-F5344CB8AC3E}">
        <p14:creationId xmlns:p14="http://schemas.microsoft.com/office/powerpoint/2010/main" val="271503907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96450" y="12"/>
            <a:ext cx="8229600" cy="11430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3600" b="1" u="none" strike="noStrike" cap="none" baseline="0" dirty="0" smtClean="0">
                <a:solidFill>
                  <a:schemeClr val="dk1"/>
                </a:solidFill>
                <a:latin typeface="Arial"/>
                <a:ea typeface="Arial"/>
                <a:cs typeface="Arial"/>
                <a:sym typeface="Arial"/>
                <a:rtl val="0"/>
              </a:rPr>
              <a:t>Haplotype-based </a:t>
            </a:r>
            <a:r>
              <a:rPr lang="en-US" sz="3600" b="1" i="1" u="none" strike="noStrike" cap="none" baseline="0" dirty="0" smtClean="0">
                <a:solidFill>
                  <a:schemeClr val="dk1"/>
                </a:solidFill>
                <a:latin typeface="Arial"/>
                <a:ea typeface="Arial"/>
                <a:cs typeface="Arial"/>
                <a:sym typeface="Arial"/>
                <a:rtl val="0"/>
              </a:rPr>
              <a:t>F</a:t>
            </a:r>
            <a:r>
              <a:rPr lang="en-US" sz="3600" b="1" i="1" u="none" strike="noStrike" cap="none" baseline="-25000" dirty="0" smtClean="0">
                <a:solidFill>
                  <a:schemeClr val="dk1"/>
                </a:solidFill>
                <a:latin typeface="Arial"/>
                <a:ea typeface="Arial"/>
                <a:cs typeface="Arial"/>
                <a:sym typeface="Arial"/>
                <a:rtl val="0"/>
              </a:rPr>
              <a:t>ST</a:t>
            </a:r>
            <a:endParaRPr lang="en-US" sz="3600" b="1" i="1" u="none" strike="noStrike" cap="none" baseline="-25000" dirty="0">
              <a:solidFill>
                <a:schemeClr val="dk1"/>
              </a:solidFill>
              <a:latin typeface="Arial"/>
              <a:ea typeface="Arial"/>
              <a:cs typeface="Arial"/>
              <a:sym typeface="Arial"/>
              <a:rtl val="0"/>
            </a:endParaRPr>
          </a:p>
        </p:txBody>
      </p:sp>
      <p:sp>
        <p:nvSpPr>
          <p:cNvPr id="4" name="Rectangle 3"/>
          <p:cNvSpPr/>
          <p:nvPr/>
        </p:nvSpPr>
        <p:spPr>
          <a:xfrm>
            <a:off x="607240" y="2315963"/>
            <a:ext cx="1597727" cy="1529456"/>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749614" y="2618597"/>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1044626" y="250976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749614" y="2876307"/>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1044626" y="2767477"/>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749614" y="3155252"/>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1044626" y="3046422"/>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749614" y="3440655"/>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1044626" y="3331825"/>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749614" y="3703344"/>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1044626" y="3594514"/>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443986" y="2514134"/>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443986" y="2793079"/>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1443986" y="3050269"/>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443986" y="3325456"/>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1437626" y="3601343"/>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607240" y="4303043"/>
            <a:ext cx="1597727" cy="1529456"/>
          </a:xfrm>
          <a:prstGeom prst="rect">
            <a:avLst/>
          </a:prstGeom>
          <a:solidFill>
            <a:srgbClr val="FF66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p:cNvCxnSpPr/>
          <p:nvPr/>
        </p:nvCxnSpPr>
        <p:spPr>
          <a:xfrm>
            <a:off x="749614" y="4605677"/>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45" name="Oval 44"/>
          <p:cNvSpPr/>
          <p:nvPr/>
        </p:nvSpPr>
        <p:spPr>
          <a:xfrm>
            <a:off x="1044626" y="449684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49614" y="4863387"/>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1044626" y="475455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749614" y="5142332"/>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1044626" y="503350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Connector 49"/>
          <p:cNvCxnSpPr/>
          <p:nvPr/>
        </p:nvCxnSpPr>
        <p:spPr>
          <a:xfrm>
            <a:off x="749614" y="5427735"/>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1044626" y="5318905"/>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p:cNvCxnSpPr/>
          <p:nvPr/>
        </p:nvCxnSpPr>
        <p:spPr>
          <a:xfrm>
            <a:off x="749614" y="5690424"/>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53" name="Oval 52"/>
          <p:cNvSpPr/>
          <p:nvPr/>
        </p:nvSpPr>
        <p:spPr>
          <a:xfrm>
            <a:off x="1044626" y="5581594"/>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443986" y="4501214"/>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443986" y="4780159"/>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443986" y="5037349"/>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443986" y="5312536"/>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1437626" y="5588423"/>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extBox 102"/>
          <p:cNvSpPr txBox="1"/>
          <p:nvPr/>
        </p:nvSpPr>
        <p:spPr>
          <a:xfrm>
            <a:off x="2169687" y="2478852"/>
            <a:ext cx="332844" cy="830997"/>
          </a:xfrm>
          <a:prstGeom prst="rect">
            <a:avLst/>
          </a:prstGeom>
          <a:noFill/>
        </p:spPr>
        <p:txBody>
          <a:bodyPr wrap="none" rtlCol="0">
            <a:spAutoFit/>
          </a:bodyPr>
          <a:lstStyle/>
          <a:p>
            <a:r>
              <a:rPr lang="en-US" sz="1600" dirty="0" smtClean="0"/>
              <a:t>A</a:t>
            </a:r>
          </a:p>
          <a:p>
            <a:r>
              <a:rPr lang="en-US" sz="1600" dirty="0" smtClean="0"/>
              <a:t>B</a:t>
            </a:r>
          </a:p>
          <a:p>
            <a:r>
              <a:rPr lang="en-US" sz="1600" dirty="0"/>
              <a:t>C</a:t>
            </a:r>
          </a:p>
        </p:txBody>
      </p:sp>
      <p:sp>
        <p:nvSpPr>
          <p:cNvPr id="61" name="TextBox 60"/>
          <p:cNvSpPr txBox="1"/>
          <p:nvPr/>
        </p:nvSpPr>
        <p:spPr>
          <a:xfrm>
            <a:off x="2142069" y="4423068"/>
            <a:ext cx="332844" cy="830997"/>
          </a:xfrm>
          <a:prstGeom prst="rect">
            <a:avLst/>
          </a:prstGeom>
          <a:noFill/>
        </p:spPr>
        <p:txBody>
          <a:bodyPr wrap="none" rtlCol="0">
            <a:spAutoFit/>
          </a:bodyPr>
          <a:lstStyle/>
          <a:p>
            <a:r>
              <a:rPr lang="en-US" sz="1600" dirty="0"/>
              <a:t>D</a:t>
            </a:r>
            <a:endParaRPr lang="en-US" sz="1600" dirty="0" smtClean="0"/>
          </a:p>
          <a:p>
            <a:r>
              <a:rPr lang="en-US" sz="1600" dirty="0"/>
              <a:t>E</a:t>
            </a:r>
            <a:endParaRPr lang="en-US" sz="1600" dirty="0" smtClean="0"/>
          </a:p>
          <a:p>
            <a:r>
              <a:rPr lang="en-US" sz="1600" dirty="0" smtClean="0"/>
              <a:t>F</a:t>
            </a:r>
            <a:endParaRPr lang="en-US" sz="1600" dirty="0"/>
          </a:p>
        </p:txBody>
      </p:sp>
      <p:sp>
        <p:nvSpPr>
          <p:cNvPr id="104" name="TextBox 103"/>
          <p:cNvSpPr txBox="1"/>
          <p:nvPr/>
        </p:nvSpPr>
        <p:spPr>
          <a:xfrm>
            <a:off x="2839987" y="2627243"/>
            <a:ext cx="4096995" cy="338554"/>
          </a:xfrm>
          <a:prstGeom prst="rect">
            <a:avLst/>
          </a:prstGeom>
          <a:noFill/>
        </p:spPr>
        <p:txBody>
          <a:bodyPr wrap="none" rtlCol="0">
            <a:spAutoFit/>
          </a:bodyPr>
          <a:lstStyle/>
          <a:p>
            <a:r>
              <a:rPr lang="en-US" sz="1600" dirty="0" smtClean="0"/>
              <a:t>What is the variation between populations?</a:t>
            </a:r>
          </a:p>
        </p:txBody>
      </p:sp>
      <p:sp>
        <p:nvSpPr>
          <p:cNvPr id="2" name="Rounded Rectangle 1"/>
          <p:cNvSpPr/>
          <p:nvPr/>
        </p:nvSpPr>
        <p:spPr>
          <a:xfrm>
            <a:off x="624880" y="2425929"/>
            <a:ext cx="1534829" cy="830997"/>
          </a:xfrm>
          <a:prstGeom prst="round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634858" y="4423697"/>
            <a:ext cx="1534829" cy="830997"/>
          </a:xfrm>
          <a:prstGeom prst="round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3734759" y="1354708"/>
            <a:ext cx="3321134" cy="461665"/>
          </a:xfrm>
          <a:prstGeom prst="rect">
            <a:avLst/>
          </a:prstGeom>
        </p:spPr>
        <p:txBody>
          <a:bodyPr wrap="square">
            <a:spAutoFit/>
          </a:bodyPr>
          <a:lstStyle/>
          <a:p>
            <a:pPr lvl="0" algn="ctr">
              <a:buClr>
                <a:schemeClr val="dk1"/>
              </a:buClr>
              <a:buSzPct val="25000"/>
            </a:pPr>
            <a:r>
              <a:rPr lang="en-US" sz="2400" b="1" i="1" dirty="0">
                <a:solidFill>
                  <a:schemeClr val="dk1"/>
                </a:solidFill>
              </a:rPr>
              <a:t>F</a:t>
            </a:r>
            <a:r>
              <a:rPr lang="en-US" sz="2400" b="1" i="1" baseline="-25000" dirty="0">
                <a:solidFill>
                  <a:schemeClr val="dk1"/>
                </a:solidFill>
              </a:rPr>
              <a:t>ST</a:t>
            </a:r>
            <a:r>
              <a:rPr lang="en-US" sz="2400" b="1" dirty="0">
                <a:solidFill>
                  <a:schemeClr val="dk1"/>
                </a:solidFill>
              </a:rPr>
              <a:t> = </a:t>
            </a:r>
            <a:r>
              <a:rPr lang="en-US" sz="2400" b="1" dirty="0" smtClean="0">
                <a:solidFill>
                  <a:schemeClr val="dk1"/>
                </a:solidFill>
              </a:rPr>
              <a:t>1 – (H</a:t>
            </a:r>
            <a:r>
              <a:rPr lang="en-US" sz="2400" b="1" baseline="-25000" dirty="0">
                <a:solidFill>
                  <a:schemeClr val="dk1"/>
                </a:solidFill>
              </a:rPr>
              <a:t>W</a:t>
            </a:r>
            <a:r>
              <a:rPr lang="en-US" sz="2400" b="1" dirty="0" smtClean="0">
                <a:solidFill>
                  <a:schemeClr val="dk1"/>
                </a:solidFill>
              </a:rPr>
              <a:t> / H</a:t>
            </a:r>
            <a:r>
              <a:rPr lang="en-US" sz="2400" b="1" baseline="-25000" dirty="0">
                <a:solidFill>
                  <a:schemeClr val="dk1"/>
                </a:solidFill>
              </a:rPr>
              <a:t>B</a:t>
            </a:r>
            <a:r>
              <a:rPr lang="en-US" sz="2400" b="1" dirty="0" smtClean="0">
                <a:solidFill>
                  <a:schemeClr val="dk1"/>
                </a:solidFill>
              </a:rPr>
              <a:t>)</a:t>
            </a:r>
            <a:endParaRPr lang="en-US" sz="2400" b="1" dirty="0">
              <a:solidFill>
                <a:schemeClr val="dk1"/>
              </a:solidFill>
            </a:endParaRPr>
          </a:p>
        </p:txBody>
      </p:sp>
      <p:cxnSp>
        <p:nvCxnSpPr>
          <p:cNvPr id="16" name="Straight Arrow Connector 15"/>
          <p:cNvCxnSpPr/>
          <p:nvPr/>
        </p:nvCxnSpPr>
        <p:spPr>
          <a:xfrm flipH="1">
            <a:off x="5450677" y="1816373"/>
            <a:ext cx="211677" cy="4215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624813" y="2208858"/>
            <a:ext cx="1651727" cy="307777"/>
          </a:xfrm>
          <a:prstGeom prst="rect">
            <a:avLst/>
          </a:prstGeom>
          <a:noFill/>
        </p:spPr>
        <p:txBody>
          <a:bodyPr wrap="none" rtlCol="0">
            <a:spAutoFit/>
          </a:bodyPr>
          <a:lstStyle/>
          <a:p>
            <a:r>
              <a:rPr lang="en-US" dirty="0" smtClean="0"/>
              <a:t>Within populations</a:t>
            </a:r>
            <a:endParaRPr lang="en-US" dirty="0"/>
          </a:p>
        </p:txBody>
      </p:sp>
      <p:sp>
        <p:nvSpPr>
          <p:cNvPr id="60" name="TextBox 59"/>
          <p:cNvSpPr txBox="1"/>
          <p:nvPr/>
        </p:nvSpPr>
        <p:spPr>
          <a:xfrm>
            <a:off x="6493972" y="2194922"/>
            <a:ext cx="1851601" cy="307777"/>
          </a:xfrm>
          <a:prstGeom prst="rect">
            <a:avLst/>
          </a:prstGeom>
          <a:noFill/>
        </p:spPr>
        <p:txBody>
          <a:bodyPr wrap="none" rtlCol="0">
            <a:spAutoFit/>
          </a:bodyPr>
          <a:lstStyle/>
          <a:p>
            <a:r>
              <a:rPr lang="en-US" dirty="0" smtClean="0"/>
              <a:t>Between populations</a:t>
            </a:r>
            <a:endParaRPr lang="en-US" dirty="0"/>
          </a:p>
        </p:txBody>
      </p:sp>
      <p:cxnSp>
        <p:nvCxnSpPr>
          <p:cNvPr id="19" name="Straight Arrow Connector 18"/>
          <p:cNvCxnSpPr/>
          <p:nvPr/>
        </p:nvCxnSpPr>
        <p:spPr>
          <a:xfrm>
            <a:off x="6493972" y="1875747"/>
            <a:ext cx="191839" cy="3331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5" name="Table 4"/>
          <p:cNvGraphicFramePr>
            <a:graphicFrameLocks noGrp="1"/>
          </p:cNvGraphicFramePr>
          <p:nvPr>
            <p:extLst>
              <p:ext uri="{D42A27DB-BD31-4B8C-83A1-F6EECF244321}">
                <p14:modId xmlns:p14="http://schemas.microsoft.com/office/powerpoint/2010/main" val="3060489445"/>
              </p:ext>
            </p:extLst>
          </p:nvPr>
        </p:nvGraphicFramePr>
        <p:xfrm>
          <a:off x="2945825" y="3120370"/>
          <a:ext cx="4572000" cy="3271519"/>
        </p:xfrm>
        <a:graphic>
          <a:graphicData uri="http://schemas.openxmlformats.org/drawingml/2006/table">
            <a:tbl>
              <a:tblPr firstRow="1" bandRow="1"/>
              <a:tblGrid>
                <a:gridCol w="1524000"/>
                <a:gridCol w="1524000"/>
                <a:gridCol w="1524000"/>
              </a:tblGrid>
              <a:tr h="0">
                <a:tc>
                  <a:txBody>
                    <a:bodyPr/>
                    <a:lstStyle/>
                    <a:p>
                      <a:r>
                        <a:rPr lang="en-US" dirty="0" smtClean="0"/>
                        <a:t>A</a:t>
                      </a:r>
                      <a:endParaRPr lang="en-US" dirty="0"/>
                    </a:p>
                  </a:txBody>
                  <a:tcPr/>
                </a:tc>
                <a:tc>
                  <a:txBody>
                    <a:bodyPr/>
                    <a:lstStyle/>
                    <a:p>
                      <a:r>
                        <a:rPr lang="en-US" dirty="0" smtClean="0"/>
                        <a:t>D</a:t>
                      </a:r>
                      <a:endParaRPr lang="en-US" dirty="0"/>
                    </a:p>
                  </a:txBody>
                  <a:tcPr/>
                </a:tc>
                <a:tc>
                  <a:txBody>
                    <a:bodyPr/>
                    <a:lstStyle/>
                    <a:p>
                      <a:r>
                        <a:rPr lang="en-US" dirty="0" smtClean="0"/>
                        <a:t>0</a:t>
                      </a:r>
                      <a:endParaRPr lang="en-US" dirty="0"/>
                    </a:p>
                  </a:txBody>
                  <a:tcPr/>
                </a:tc>
              </a:tr>
              <a:tr h="370840">
                <a:tc>
                  <a:txBody>
                    <a:bodyPr/>
                    <a:lstStyle/>
                    <a:p>
                      <a:r>
                        <a:rPr lang="en-US" dirty="0" smtClean="0"/>
                        <a:t>A</a:t>
                      </a:r>
                      <a:endParaRPr lang="en-US" dirty="0"/>
                    </a:p>
                  </a:txBody>
                  <a:tcPr/>
                </a:tc>
                <a:tc>
                  <a:txBody>
                    <a:bodyPr/>
                    <a:lstStyle/>
                    <a:p>
                      <a:r>
                        <a:rPr lang="en-US" dirty="0" smtClean="0"/>
                        <a:t>E</a:t>
                      </a:r>
                      <a:endParaRPr lang="en-US" dirty="0"/>
                    </a:p>
                  </a:txBody>
                  <a:tcPr/>
                </a:tc>
                <a:tc>
                  <a:txBody>
                    <a:bodyPr/>
                    <a:lstStyle/>
                    <a:p>
                      <a:r>
                        <a:rPr lang="en-US" dirty="0" smtClean="0"/>
                        <a:t>0</a:t>
                      </a:r>
                      <a:endParaRPr lang="en-US" dirty="0"/>
                    </a:p>
                  </a:txBody>
                  <a:tcPr/>
                </a:tc>
              </a:tr>
              <a:tr h="370840">
                <a:tc>
                  <a:txBody>
                    <a:bodyPr/>
                    <a:lstStyle/>
                    <a:p>
                      <a:r>
                        <a:rPr lang="en-US" dirty="0" smtClean="0"/>
                        <a:t>A</a:t>
                      </a:r>
                      <a:endParaRPr lang="en-US" dirty="0"/>
                    </a:p>
                  </a:txBody>
                  <a:tcPr/>
                </a:tc>
                <a:tc>
                  <a:txBody>
                    <a:bodyPr/>
                    <a:lstStyle/>
                    <a:p>
                      <a:r>
                        <a:rPr lang="en-US" dirty="0" smtClean="0"/>
                        <a:t>F</a:t>
                      </a:r>
                      <a:endParaRPr lang="en-US" dirty="0"/>
                    </a:p>
                  </a:txBody>
                  <a:tcPr/>
                </a:tc>
                <a:tc>
                  <a:txBody>
                    <a:bodyPr/>
                    <a:lstStyle/>
                    <a:p>
                      <a:r>
                        <a:rPr lang="en-US" dirty="0" smtClean="0"/>
                        <a:t>0</a:t>
                      </a:r>
                      <a:endParaRPr lang="en-US" dirty="0"/>
                    </a:p>
                  </a:txBody>
                  <a:tcPr/>
                </a:tc>
              </a:tr>
              <a:tr h="370840">
                <a:tc>
                  <a:txBody>
                    <a:bodyPr/>
                    <a:lstStyle/>
                    <a:p>
                      <a:r>
                        <a:rPr lang="en-US" dirty="0" smtClean="0"/>
                        <a:t>B</a:t>
                      </a:r>
                      <a:endParaRPr lang="en-US" dirty="0"/>
                    </a:p>
                  </a:txBody>
                  <a:tcPr/>
                </a:tc>
                <a:tc>
                  <a:txBody>
                    <a:bodyPr/>
                    <a:lstStyle/>
                    <a:p>
                      <a:r>
                        <a:rPr lang="en-US" dirty="0" smtClean="0"/>
                        <a:t>D</a:t>
                      </a:r>
                      <a:endParaRPr lang="en-US" dirty="0"/>
                    </a:p>
                  </a:txBody>
                  <a:tcPr/>
                </a:tc>
                <a:tc>
                  <a:txBody>
                    <a:bodyPr/>
                    <a:lstStyle/>
                    <a:p>
                      <a:r>
                        <a:rPr lang="en-US" dirty="0" smtClean="0"/>
                        <a:t>1</a:t>
                      </a:r>
                      <a:endParaRPr lang="en-US" dirty="0"/>
                    </a:p>
                  </a:txBody>
                  <a:tcPr/>
                </a:tc>
              </a:tr>
              <a:tr h="370840">
                <a:tc>
                  <a:txBody>
                    <a:bodyPr/>
                    <a:lstStyle/>
                    <a:p>
                      <a:r>
                        <a:rPr lang="en-US" dirty="0" smtClean="0"/>
                        <a:t>B</a:t>
                      </a:r>
                      <a:endParaRPr lang="en-US" dirty="0"/>
                    </a:p>
                  </a:txBody>
                  <a:tcPr/>
                </a:tc>
                <a:tc>
                  <a:txBody>
                    <a:bodyPr/>
                    <a:lstStyle/>
                    <a:p>
                      <a:r>
                        <a:rPr lang="en-US" dirty="0" smtClean="0"/>
                        <a:t>E</a:t>
                      </a:r>
                      <a:endParaRPr lang="en-US" dirty="0"/>
                    </a:p>
                  </a:txBody>
                  <a:tcPr/>
                </a:tc>
                <a:tc>
                  <a:txBody>
                    <a:bodyPr/>
                    <a:lstStyle/>
                    <a:p>
                      <a:r>
                        <a:rPr lang="en-US" dirty="0" smtClean="0"/>
                        <a:t>1</a:t>
                      </a:r>
                      <a:endParaRPr lang="en-US" dirty="0"/>
                    </a:p>
                  </a:txBody>
                  <a:tcPr/>
                </a:tc>
              </a:tr>
              <a:tr h="370840">
                <a:tc>
                  <a:txBody>
                    <a:bodyPr/>
                    <a:lstStyle/>
                    <a:p>
                      <a:r>
                        <a:rPr lang="en-US" dirty="0" smtClean="0"/>
                        <a:t>B</a:t>
                      </a:r>
                      <a:endParaRPr lang="en-US" dirty="0"/>
                    </a:p>
                  </a:txBody>
                  <a:tcPr/>
                </a:tc>
                <a:tc>
                  <a:txBody>
                    <a:bodyPr/>
                    <a:lstStyle/>
                    <a:p>
                      <a:r>
                        <a:rPr lang="en-US" dirty="0" smtClean="0"/>
                        <a:t>F</a:t>
                      </a:r>
                      <a:endParaRPr lang="en-US" dirty="0"/>
                    </a:p>
                  </a:txBody>
                  <a:tcPr/>
                </a:tc>
                <a:tc>
                  <a:txBody>
                    <a:bodyPr/>
                    <a:lstStyle/>
                    <a:p>
                      <a:r>
                        <a:rPr lang="en-US" dirty="0" smtClean="0"/>
                        <a:t>1</a:t>
                      </a:r>
                      <a:endParaRPr lang="en-US" dirty="0"/>
                    </a:p>
                  </a:txBody>
                  <a:tcPr/>
                </a:tc>
              </a:tr>
              <a:tr h="370840">
                <a:tc>
                  <a:txBody>
                    <a:bodyPr/>
                    <a:lstStyle/>
                    <a:p>
                      <a:r>
                        <a:rPr lang="en-US" dirty="0" smtClean="0"/>
                        <a:t>C</a:t>
                      </a:r>
                      <a:endParaRPr lang="en-US" dirty="0"/>
                    </a:p>
                  </a:txBody>
                  <a:tcPr/>
                </a:tc>
                <a:tc>
                  <a:txBody>
                    <a:bodyPr/>
                    <a:lstStyle/>
                    <a:p>
                      <a:r>
                        <a:rPr lang="en-US" dirty="0" smtClean="0"/>
                        <a:t>D</a:t>
                      </a:r>
                      <a:endParaRPr lang="en-US" dirty="0"/>
                    </a:p>
                  </a:txBody>
                  <a:tcPr/>
                </a:tc>
                <a:tc>
                  <a:txBody>
                    <a:bodyPr/>
                    <a:lstStyle/>
                    <a:p>
                      <a:r>
                        <a:rPr lang="en-US" dirty="0" smtClean="0"/>
                        <a:t>2</a:t>
                      </a:r>
                      <a:endParaRPr lang="en-US" dirty="0"/>
                    </a:p>
                  </a:txBody>
                  <a:tcPr/>
                </a:tc>
              </a:tr>
              <a:tr h="370840">
                <a:tc>
                  <a:txBody>
                    <a:bodyPr/>
                    <a:lstStyle/>
                    <a:p>
                      <a:r>
                        <a:rPr lang="en-US" dirty="0" smtClean="0"/>
                        <a:t>C</a:t>
                      </a:r>
                      <a:endParaRPr lang="en-US" dirty="0"/>
                    </a:p>
                  </a:txBody>
                  <a:tcPr/>
                </a:tc>
                <a:tc>
                  <a:txBody>
                    <a:bodyPr/>
                    <a:lstStyle/>
                    <a:p>
                      <a:r>
                        <a:rPr lang="en-US" dirty="0" smtClean="0"/>
                        <a:t>E</a:t>
                      </a:r>
                      <a:endParaRPr lang="en-US" dirty="0"/>
                    </a:p>
                  </a:txBody>
                  <a:tcPr/>
                </a:tc>
                <a:tc>
                  <a:txBody>
                    <a:bodyPr/>
                    <a:lstStyle/>
                    <a:p>
                      <a:r>
                        <a:rPr lang="en-US" dirty="0" smtClean="0"/>
                        <a:t>2</a:t>
                      </a:r>
                      <a:endParaRPr lang="en-US" dirty="0"/>
                    </a:p>
                  </a:txBody>
                  <a:tcPr/>
                </a:tc>
              </a:tr>
              <a:tr h="370840">
                <a:tc>
                  <a:txBody>
                    <a:bodyPr/>
                    <a:lstStyle/>
                    <a:p>
                      <a:r>
                        <a:rPr lang="en-US" dirty="0" smtClean="0"/>
                        <a:t>C</a:t>
                      </a:r>
                      <a:endParaRPr lang="en-US" dirty="0"/>
                    </a:p>
                  </a:txBody>
                  <a:tcPr/>
                </a:tc>
                <a:tc>
                  <a:txBody>
                    <a:bodyPr/>
                    <a:lstStyle/>
                    <a:p>
                      <a:r>
                        <a:rPr lang="en-US" dirty="0" smtClean="0"/>
                        <a:t>F</a:t>
                      </a:r>
                      <a:endParaRPr lang="en-US" dirty="0"/>
                    </a:p>
                  </a:txBody>
                  <a:tcPr/>
                </a:tc>
                <a:tc>
                  <a:txBody>
                    <a:bodyPr/>
                    <a:lstStyle/>
                    <a:p>
                      <a:r>
                        <a:rPr lang="en-US" dirty="0" smtClean="0"/>
                        <a:t>2</a:t>
                      </a:r>
                      <a:endParaRPr lang="en-US" dirty="0"/>
                    </a:p>
                  </a:txBody>
                  <a:tcPr/>
                </a:tc>
              </a:tr>
            </a:tbl>
          </a:graphicData>
        </a:graphic>
      </p:graphicFrame>
      <p:sp>
        <p:nvSpPr>
          <p:cNvPr id="21" name="Right Brace 20"/>
          <p:cNvSpPr/>
          <p:nvPr/>
        </p:nvSpPr>
        <p:spPr>
          <a:xfrm>
            <a:off x="7570745" y="3120370"/>
            <a:ext cx="331857" cy="327151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TextBox 21"/>
          <p:cNvSpPr txBox="1"/>
          <p:nvPr/>
        </p:nvSpPr>
        <p:spPr>
          <a:xfrm>
            <a:off x="7911726" y="4581682"/>
            <a:ext cx="988196" cy="307777"/>
          </a:xfrm>
          <a:prstGeom prst="rect">
            <a:avLst/>
          </a:prstGeom>
          <a:noFill/>
        </p:spPr>
        <p:txBody>
          <a:bodyPr wrap="none" rtlCol="0">
            <a:spAutoFit/>
          </a:bodyPr>
          <a:lstStyle/>
          <a:p>
            <a:r>
              <a:rPr lang="en-US" dirty="0" smtClean="0"/>
              <a:t>Mean=9/9</a:t>
            </a:r>
            <a:endParaRPr lang="en-US" dirty="0"/>
          </a:p>
        </p:txBody>
      </p:sp>
      <p:sp>
        <p:nvSpPr>
          <p:cNvPr id="24" name="TextBox 23"/>
          <p:cNvSpPr txBox="1"/>
          <p:nvPr/>
        </p:nvSpPr>
        <p:spPr>
          <a:xfrm>
            <a:off x="2839987" y="6442562"/>
            <a:ext cx="4348232" cy="338554"/>
          </a:xfrm>
          <a:prstGeom prst="rect">
            <a:avLst/>
          </a:prstGeom>
          <a:noFill/>
        </p:spPr>
        <p:txBody>
          <a:bodyPr wrap="none" rtlCol="0">
            <a:spAutoFit/>
          </a:bodyPr>
          <a:lstStyle/>
          <a:p>
            <a:r>
              <a:rPr lang="en-US" sz="1600" dirty="0" smtClean="0"/>
              <a:t>H</a:t>
            </a:r>
            <a:r>
              <a:rPr lang="en-US" sz="1600" baseline="-25000" dirty="0" smtClean="0"/>
              <a:t>B</a:t>
            </a:r>
            <a:r>
              <a:rPr lang="en-US" sz="1600" dirty="0" smtClean="0"/>
              <a:t> is the average between-populations: 9/9=1</a:t>
            </a:r>
            <a:endParaRPr lang="en-US" sz="1600" dirty="0"/>
          </a:p>
        </p:txBody>
      </p:sp>
    </p:spTree>
    <p:extLst>
      <p:ext uri="{BB962C8B-B14F-4D97-AF65-F5344CB8AC3E}">
        <p14:creationId xmlns:p14="http://schemas.microsoft.com/office/powerpoint/2010/main" val="360327772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457200" y="-11"/>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smtClean="0">
                <a:solidFill>
                  <a:schemeClr val="dk1"/>
                </a:solidFill>
                <a:latin typeface="Arial"/>
                <a:ea typeface="Arial"/>
                <a:cs typeface="Arial"/>
                <a:sym typeface="Arial"/>
                <a:rtl val="0"/>
              </a:rPr>
              <a:t>Outline</a:t>
            </a:r>
            <a:endParaRPr lang="en-US" sz="3600" b="1" i="0" u="none" strike="noStrike" cap="none" baseline="0" dirty="0">
              <a:solidFill>
                <a:schemeClr val="dk1"/>
              </a:solidFill>
              <a:latin typeface="Arial"/>
              <a:ea typeface="Arial"/>
              <a:cs typeface="Arial"/>
              <a:sym typeface="Arial"/>
              <a:rtl val="0"/>
            </a:endParaRPr>
          </a:p>
        </p:txBody>
      </p:sp>
      <p:sp>
        <p:nvSpPr>
          <p:cNvPr id="43" name="Shape 43"/>
          <p:cNvSpPr txBox="1">
            <a:spLocks noGrp="1"/>
          </p:cNvSpPr>
          <p:nvPr>
            <p:ph type="body" idx="1"/>
          </p:nvPr>
        </p:nvSpPr>
        <p:spPr>
          <a:xfrm>
            <a:off x="457200" y="1362204"/>
            <a:ext cx="8229600" cy="2336999"/>
          </a:xfrm>
          <a:prstGeom prst="rect">
            <a:avLst/>
          </a:prstGeom>
          <a:noFill/>
          <a:ln>
            <a:noFill/>
          </a:ln>
        </p:spPr>
        <p:txBody>
          <a:bodyPr lIns="91425" tIns="91425" rIns="91425" bIns="91425" anchor="t" anchorCtr="0">
            <a:noAutofit/>
          </a:bodyPr>
          <a:lstStyle/>
          <a:p>
            <a:pPr marL="457200" marR="0" lvl="0" indent="-342900" algn="l" rtl="0">
              <a:lnSpc>
                <a:spcPct val="100000"/>
              </a:lnSpc>
              <a:spcBef>
                <a:spcPts val="0"/>
              </a:spcBef>
              <a:spcAft>
                <a:spcPts val="0"/>
              </a:spcAft>
              <a:buClr>
                <a:schemeClr val="dk1"/>
              </a:buClr>
              <a:buSzPct val="100000"/>
            </a:pPr>
            <a:r>
              <a:rPr lang="en-US" sz="2400" b="0" i="0" u="none" strike="noStrike" cap="none" baseline="0" dirty="0" smtClean="0">
                <a:solidFill>
                  <a:schemeClr val="dk1"/>
                </a:solidFill>
                <a:sym typeface="Arial"/>
                <a:rtl val="0"/>
              </a:rPr>
              <a:t>Brief introduction to natural selection</a:t>
            </a:r>
          </a:p>
          <a:p>
            <a:pPr marL="457200" marR="0" lvl="0" indent="-342900" algn="l" rtl="0">
              <a:lnSpc>
                <a:spcPct val="100000"/>
              </a:lnSpc>
              <a:spcBef>
                <a:spcPts val="0"/>
              </a:spcBef>
              <a:spcAft>
                <a:spcPts val="0"/>
              </a:spcAft>
              <a:buClr>
                <a:schemeClr val="dk1"/>
              </a:buClr>
              <a:buSzPct val="100000"/>
            </a:pPr>
            <a:endParaRPr lang="en-US" sz="2400" dirty="0" smtClean="0">
              <a:solidFill>
                <a:schemeClr val="dk1"/>
              </a:solidFill>
            </a:endParaRPr>
          </a:p>
          <a:p>
            <a:pPr marL="457200" marR="0" lvl="0" indent="-342900" algn="l" rtl="0">
              <a:lnSpc>
                <a:spcPct val="100000"/>
              </a:lnSpc>
              <a:spcBef>
                <a:spcPts val="0"/>
              </a:spcBef>
              <a:spcAft>
                <a:spcPts val="0"/>
              </a:spcAft>
              <a:buClr>
                <a:schemeClr val="dk1"/>
              </a:buClr>
              <a:buSzPct val="100000"/>
            </a:pPr>
            <a:r>
              <a:rPr lang="en-US" sz="2400" b="0" i="0" u="none" strike="noStrike" cap="none" baseline="0" dirty="0" smtClean="0">
                <a:solidFill>
                  <a:schemeClr val="dk1"/>
                </a:solidFill>
                <a:sym typeface="Arial"/>
                <a:rtl val="0"/>
              </a:rPr>
              <a:t>Inferring</a:t>
            </a:r>
            <a:r>
              <a:rPr lang="en-US" sz="2400" b="0" i="0" u="none" strike="noStrike" cap="none" dirty="0" smtClean="0">
                <a:solidFill>
                  <a:schemeClr val="dk1"/>
                </a:solidFill>
                <a:sym typeface="Arial"/>
                <a:rtl val="0"/>
              </a:rPr>
              <a:t> selection at the intra-species level</a:t>
            </a:r>
          </a:p>
          <a:p>
            <a:pPr marL="857250" lvl="1" indent="-342900">
              <a:spcBef>
                <a:spcPts val="0"/>
              </a:spcBef>
              <a:buSzPct val="100000"/>
            </a:pPr>
            <a:r>
              <a:rPr lang="en-US" sz="2400" baseline="0" dirty="0" smtClean="0">
                <a:solidFill>
                  <a:schemeClr val="dk1"/>
                </a:solidFill>
              </a:rPr>
              <a:t>Genetic differentiation</a:t>
            </a:r>
          </a:p>
          <a:p>
            <a:pPr marL="857250" lvl="1" indent="-342900">
              <a:spcBef>
                <a:spcPts val="0"/>
              </a:spcBef>
              <a:buSzPct val="100000"/>
            </a:pPr>
            <a:r>
              <a:rPr lang="en-US" sz="2400" b="0" i="0" u="none" strike="noStrike" cap="none" dirty="0" smtClean="0">
                <a:solidFill>
                  <a:schemeClr val="dk1"/>
                </a:solidFill>
                <a:sym typeface="Arial"/>
                <a:rtl val="0"/>
              </a:rPr>
              <a:t>Haplotype variation</a:t>
            </a:r>
          </a:p>
          <a:p>
            <a:pPr marL="857250" lvl="1" indent="-342900">
              <a:spcBef>
                <a:spcPts val="0"/>
              </a:spcBef>
              <a:buSzPct val="100000"/>
            </a:pPr>
            <a:r>
              <a:rPr lang="en-US" sz="2400" dirty="0" smtClean="0">
                <a:solidFill>
                  <a:schemeClr val="dk1"/>
                </a:solidFill>
              </a:rPr>
              <a:t>Model-based approaches</a:t>
            </a:r>
            <a:endParaRPr lang="en-US" sz="2400" b="0" i="0" u="none" strike="noStrike" cap="none" dirty="0" smtClean="0">
              <a:solidFill>
                <a:schemeClr val="dk1"/>
              </a:solidFill>
              <a:sym typeface="Arial"/>
              <a:rtl val="0"/>
            </a:endParaRPr>
          </a:p>
          <a:p>
            <a:pPr marL="857250" lvl="1" indent="-342900">
              <a:spcBef>
                <a:spcPts val="0"/>
              </a:spcBef>
              <a:buSzPct val="100000"/>
            </a:pPr>
            <a:r>
              <a:rPr lang="en-US" sz="2400" dirty="0" smtClean="0">
                <a:solidFill>
                  <a:schemeClr val="dk1"/>
                </a:solidFill>
                <a:rtl val="0"/>
              </a:rPr>
              <a:t>Testing for significance</a:t>
            </a:r>
          </a:p>
          <a:p>
            <a:pPr marL="857250" lvl="1" indent="-342900">
              <a:spcBef>
                <a:spcPts val="0"/>
              </a:spcBef>
              <a:buSzPct val="100000"/>
            </a:pPr>
            <a:endParaRPr lang="en-US" sz="2400" b="0" i="0" u="none" strike="noStrike" cap="none" baseline="0" dirty="0" smtClean="0">
              <a:solidFill>
                <a:schemeClr val="dk1"/>
              </a:solidFill>
              <a:sym typeface="Arial"/>
              <a:rtl val="0"/>
            </a:endParaRPr>
          </a:p>
          <a:p>
            <a:pPr marL="457200" indent="-342900">
              <a:spcBef>
                <a:spcPts val="0"/>
              </a:spcBef>
              <a:buSzPct val="100000"/>
            </a:pPr>
            <a:r>
              <a:rPr lang="en-US" sz="2400" dirty="0">
                <a:solidFill>
                  <a:schemeClr val="dk1"/>
                </a:solidFill>
              </a:rPr>
              <a:t>Inferring selection at the </a:t>
            </a:r>
            <a:r>
              <a:rPr lang="en-US" sz="2400" dirty="0" smtClean="0">
                <a:solidFill>
                  <a:schemeClr val="dk1"/>
                </a:solidFill>
              </a:rPr>
              <a:t>inter-</a:t>
            </a:r>
            <a:r>
              <a:rPr lang="en-US" sz="2400" dirty="0">
                <a:solidFill>
                  <a:schemeClr val="dk1"/>
                </a:solidFill>
              </a:rPr>
              <a:t>species </a:t>
            </a:r>
            <a:r>
              <a:rPr lang="en-US" sz="2400" dirty="0" smtClean="0">
                <a:solidFill>
                  <a:schemeClr val="dk1"/>
                </a:solidFill>
              </a:rPr>
              <a:t>level</a:t>
            </a:r>
          </a:p>
          <a:p>
            <a:pPr marL="457200" indent="-342900">
              <a:spcBef>
                <a:spcPts val="0"/>
              </a:spcBef>
              <a:buSzPct val="100000"/>
            </a:pPr>
            <a:endParaRPr lang="en-US" sz="2400" dirty="0" smtClean="0">
              <a:solidFill>
                <a:schemeClr val="dk1"/>
              </a:solidFill>
            </a:endParaRPr>
          </a:p>
          <a:p>
            <a:pPr marL="457200" indent="-342900">
              <a:spcBef>
                <a:spcPts val="0"/>
              </a:spcBef>
              <a:buSzPct val="100000"/>
            </a:pPr>
            <a:r>
              <a:rPr lang="en-US" sz="2400" dirty="0" smtClean="0">
                <a:solidFill>
                  <a:schemeClr val="dk1"/>
                </a:solidFill>
              </a:rPr>
              <a:t>Detecting selection from low-depth sequencing data</a:t>
            </a:r>
            <a:endParaRPr lang="en-US" sz="2400" dirty="0">
              <a:solidFill>
                <a:schemeClr val="dk1"/>
              </a:solidFill>
            </a:endParaRPr>
          </a:p>
          <a:p>
            <a:pPr marL="457200" marR="0" lvl="0" indent="-342900" algn="l" rtl="0">
              <a:lnSpc>
                <a:spcPct val="100000"/>
              </a:lnSpc>
              <a:spcBef>
                <a:spcPts val="0"/>
              </a:spcBef>
              <a:spcAft>
                <a:spcPts val="0"/>
              </a:spcAft>
              <a:buClr>
                <a:schemeClr val="dk1"/>
              </a:buClr>
              <a:buSzPct val="100000"/>
            </a:pPr>
            <a:endParaRPr lang="en-US" sz="2400" b="0" i="0" u="none" strike="noStrike" cap="none" baseline="0" dirty="0">
              <a:solidFill>
                <a:schemeClr val="dk1"/>
              </a:solidFill>
              <a:sym typeface="Arial"/>
              <a:rtl val="0"/>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96450" y="12"/>
            <a:ext cx="8229600" cy="11430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3600" b="1" u="none" strike="noStrike" cap="none" baseline="0" dirty="0" smtClean="0">
                <a:solidFill>
                  <a:schemeClr val="dk1"/>
                </a:solidFill>
                <a:latin typeface="Arial"/>
                <a:ea typeface="Arial"/>
                <a:cs typeface="Arial"/>
                <a:sym typeface="Arial"/>
                <a:rtl val="0"/>
              </a:rPr>
              <a:t>Haplotype-based </a:t>
            </a:r>
            <a:r>
              <a:rPr lang="en-US" sz="3600" b="1" i="1" u="none" strike="noStrike" cap="none" baseline="0" dirty="0" smtClean="0">
                <a:solidFill>
                  <a:schemeClr val="dk1"/>
                </a:solidFill>
                <a:latin typeface="Arial"/>
                <a:ea typeface="Arial"/>
                <a:cs typeface="Arial"/>
                <a:sym typeface="Arial"/>
                <a:rtl val="0"/>
              </a:rPr>
              <a:t>F</a:t>
            </a:r>
            <a:r>
              <a:rPr lang="en-US" sz="3600" b="1" i="1" u="none" strike="noStrike" cap="none" baseline="-25000" dirty="0" smtClean="0">
                <a:solidFill>
                  <a:schemeClr val="dk1"/>
                </a:solidFill>
                <a:latin typeface="Arial"/>
                <a:ea typeface="Arial"/>
                <a:cs typeface="Arial"/>
                <a:sym typeface="Arial"/>
                <a:rtl val="0"/>
              </a:rPr>
              <a:t>ST</a:t>
            </a:r>
            <a:endParaRPr lang="en-US" sz="3600" b="1" i="1" u="none" strike="noStrike" cap="none" baseline="-25000" dirty="0">
              <a:solidFill>
                <a:schemeClr val="dk1"/>
              </a:solidFill>
              <a:latin typeface="Arial"/>
              <a:ea typeface="Arial"/>
              <a:cs typeface="Arial"/>
              <a:sym typeface="Arial"/>
              <a:rtl val="0"/>
            </a:endParaRPr>
          </a:p>
        </p:txBody>
      </p:sp>
      <p:sp>
        <p:nvSpPr>
          <p:cNvPr id="101" name="Shape 101"/>
          <p:cNvSpPr txBox="1">
            <a:spLocks noGrp="1"/>
          </p:cNvSpPr>
          <p:nvPr>
            <p:ph type="body" idx="1"/>
          </p:nvPr>
        </p:nvSpPr>
        <p:spPr>
          <a:xfrm>
            <a:off x="457200" y="1254212"/>
            <a:ext cx="8229600" cy="827445"/>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400" i="1" dirty="0" smtClean="0">
                <a:solidFill>
                  <a:schemeClr val="dk1"/>
                </a:solidFill>
              </a:rPr>
              <a:t>F</a:t>
            </a:r>
            <a:r>
              <a:rPr lang="en-US" sz="2400" i="1" baseline="-25000" dirty="0" smtClean="0">
                <a:solidFill>
                  <a:schemeClr val="dk1"/>
                </a:solidFill>
              </a:rPr>
              <a:t>ST</a:t>
            </a:r>
            <a:r>
              <a:rPr lang="en-US" sz="2400" dirty="0" smtClean="0">
                <a:solidFill>
                  <a:schemeClr val="dk1"/>
                </a:solidFill>
              </a:rPr>
              <a:t> based on haplotype differentiation between populations</a:t>
            </a:r>
          </a:p>
        </p:txBody>
      </p:sp>
      <p:sp>
        <p:nvSpPr>
          <p:cNvPr id="4" name="Rectangle 3"/>
          <p:cNvSpPr/>
          <p:nvPr/>
        </p:nvSpPr>
        <p:spPr>
          <a:xfrm>
            <a:off x="607240" y="2315963"/>
            <a:ext cx="1597727" cy="1529456"/>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749614" y="2618597"/>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1044626" y="250976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749614" y="2876307"/>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1044626" y="2767477"/>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749614" y="3155252"/>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1044626" y="3046422"/>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749614" y="3440655"/>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1044626" y="3331825"/>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749614" y="3703344"/>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1044626" y="3594514"/>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443986" y="2514134"/>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443986" y="2793079"/>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1443986" y="3050269"/>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443986" y="3325456"/>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1437626" y="3601343"/>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607240" y="4303043"/>
            <a:ext cx="1597727" cy="1529456"/>
          </a:xfrm>
          <a:prstGeom prst="rect">
            <a:avLst/>
          </a:prstGeom>
          <a:solidFill>
            <a:srgbClr val="FF66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p:cNvCxnSpPr/>
          <p:nvPr/>
        </p:nvCxnSpPr>
        <p:spPr>
          <a:xfrm>
            <a:off x="749614" y="4605677"/>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45" name="Oval 44"/>
          <p:cNvSpPr/>
          <p:nvPr/>
        </p:nvSpPr>
        <p:spPr>
          <a:xfrm>
            <a:off x="1044626" y="449684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49614" y="4863387"/>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1044626" y="475455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749614" y="5142332"/>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1044626" y="503350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Connector 49"/>
          <p:cNvCxnSpPr/>
          <p:nvPr/>
        </p:nvCxnSpPr>
        <p:spPr>
          <a:xfrm>
            <a:off x="749614" y="5427735"/>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1044626" y="5318905"/>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p:cNvCxnSpPr/>
          <p:nvPr/>
        </p:nvCxnSpPr>
        <p:spPr>
          <a:xfrm>
            <a:off x="749614" y="5690424"/>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53" name="Oval 52"/>
          <p:cNvSpPr/>
          <p:nvPr/>
        </p:nvSpPr>
        <p:spPr>
          <a:xfrm>
            <a:off x="1044626" y="5581594"/>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443986" y="4501214"/>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443986" y="4780159"/>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443986" y="5037349"/>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443986" y="5312536"/>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1437626" y="5588423"/>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extBox 102"/>
          <p:cNvSpPr txBox="1"/>
          <p:nvPr/>
        </p:nvSpPr>
        <p:spPr>
          <a:xfrm>
            <a:off x="2169687" y="2478852"/>
            <a:ext cx="332844" cy="830997"/>
          </a:xfrm>
          <a:prstGeom prst="rect">
            <a:avLst/>
          </a:prstGeom>
          <a:noFill/>
        </p:spPr>
        <p:txBody>
          <a:bodyPr wrap="none" rtlCol="0">
            <a:spAutoFit/>
          </a:bodyPr>
          <a:lstStyle/>
          <a:p>
            <a:r>
              <a:rPr lang="en-US" sz="1600" dirty="0" smtClean="0"/>
              <a:t>A</a:t>
            </a:r>
          </a:p>
          <a:p>
            <a:r>
              <a:rPr lang="en-US" sz="1600" dirty="0" smtClean="0"/>
              <a:t>B</a:t>
            </a:r>
          </a:p>
          <a:p>
            <a:r>
              <a:rPr lang="en-US" sz="1600" dirty="0"/>
              <a:t>C</a:t>
            </a:r>
          </a:p>
        </p:txBody>
      </p:sp>
      <p:sp>
        <p:nvSpPr>
          <p:cNvPr id="61" name="TextBox 60"/>
          <p:cNvSpPr txBox="1"/>
          <p:nvPr/>
        </p:nvSpPr>
        <p:spPr>
          <a:xfrm>
            <a:off x="2142069" y="4423068"/>
            <a:ext cx="332844" cy="830997"/>
          </a:xfrm>
          <a:prstGeom prst="rect">
            <a:avLst/>
          </a:prstGeom>
          <a:noFill/>
        </p:spPr>
        <p:txBody>
          <a:bodyPr wrap="none" rtlCol="0">
            <a:spAutoFit/>
          </a:bodyPr>
          <a:lstStyle/>
          <a:p>
            <a:r>
              <a:rPr lang="en-US" sz="1600" dirty="0"/>
              <a:t>D</a:t>
            </a:r>
            <a:endParaRPr lang="en-US" sz="1600" dirty="0" smtClean="0"/>
          </a:p>
          <a:p>
            <a:r>
              <a:rPr lang="en-US" sz="1600" dirty="0"/>
              <a:t>E</a:t>
            </a:r>
            <a:endParaRPr lang="en-US" sz="1600" dirty="0" smtClean="0"/>
          </a:p>
          <a:p>
            <a:r>
              <a:rPr lang="en-US" sz="1600" dirty="0" smtClean="0"/>
              <a:t>F</a:t>
            </a:r>
            <a:endParaRPr lang="en-US" sz="1600" dirty="0"/>
          </a:p>
        </p:txBody>
      </p:sp>
      <p:sp>
        <p:nvSpPr>
          <p:cNvPr id="2" name="Rounded Rectangle 1"/>
          <p:cNvSpPr/>
          <p:nvPr/>
        </p:nvSpPr>
        <p:spPr>
          <a:xfrm>
            <a:off x="624880" y="2425929"/>
            <a:ext cx="1534829" cy="830997"/>
          </a:xfrm>
          <a:prstGeom prst="round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634858" y="4423697"/>
            <a:ext cx="1534829" cy="830997"/>
          </a:xfrm>
          <a:prstGeom prst="round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3172841" y="2942668"/>
            <a:ext cx="5355202" cy="400110"/>
          </a:xfrm>
          <a:prstGeom prst="rect">
            <a:avLst/>
          </a:prstGeom>
        </p:spPr>
        <p:txBody>
          <a:bodyPr wrap="square">
            <a:spAutoFit/>
          </a:bodyPr>
          <a:lstStyle/>
          <a:p>
            <a:pPr lvl="0">
              <a:buClr>
                <a:schemeClr val="dk1"/>
              </a:buClr>
              <a:buSzPct val="25000"/>
            </a:pPr>
            <a:r>
              <a:rPr lang="en-US" sz="2000" i="1" dirty="0">
                <a:solidFill>
                  <a:schemeClr val="dk1"/>
                </a:solidFill>
              </a:rPr>
              <a:t>F</a:t>
            </a:r>
            <a:r>
              <a:rPr lang="en-US" sz="2000" i="1" baseline="-25000" dirty="0">
                <a:solidFill>
                  <a:schemeClr val="dk1"/>
                </a:solidFill>
              </a:rPr>
              <a:t>ST</a:t>
            </a:r>
            <a:r>
              <a:rPr lang="en-US" sz="2000" dirty="0">
                <a:solidFill>
                  <a:schemeClr val="dk1"/>
                </a:solidFill>
              </a:rPr>
              <a:t> = </a:t>
            </a:r>
            <a:r>
              <a:rPr lang="en-US" sz="2000" dirty="0" smtClean="0">
                <a:solidFill>
                  <a:schemeClr val="dk1"/>
                </a:solidFill>
              </a:rPr>
              <a:t>1 – (H</a:t>
            </a:r>
            <a:r>
              <a:rPr lang="en-US" sz="2000" baseline="-25000" dirty="0">
                <a:solidFill>
                  <a:schemeClr val="dk1"/>
                </a:solidFill>
              </a:rPr>
              <a:t>W</a:t>
            </a:r>
            <a:r>
              <a:rPr lang="en-US" sz="2000" dirty="0" smtClean="0">
                <a:solidFill>
                  <a:schemeClr val="dk1"/>
                </a:solidFill>
              </a:rPr>
              <a:t> / H</a:t>
            </a:r>
            <a:r>
              <a:rPr lang="en-US" sz="2000" baseline="-25000" dirty="0">
                <a:solidFill>
                  <a:schemeClr val="dk1"/>
                </a:solidFill>
              </a:rPr>
              <a:t>B</a:t>
            </a:r>
            <a:r>
              <a:rPr lang="en-US" sz="2000" dirty="0" smtClean="0">
                <a:solidFill>
                  <a:schemeClr val="dk1"/>
                </a:solidFill>
              </a:rPr>
              <a:t>) = 1 – ((2/3)/1) = 1/3 ~ 0.33 </a:t>
            </a:r>
            <a:endParaRPr lang="en-US" sz="2000" dirty="0">
              <a:solidFill>
                <a:schemeClr val="dk1"/>
              </a:solidFill>
            </a:endParaRPr>
          </a:p>
        </p:txBody>
      </p:sp>
    </p:spTree>
    <p:extLst>
      <p:ext uri="{BB962C8B-B14F-4D97-AF65-F5344CB8AC3E}">
        <p14:creationId xmlns:p14="http://schemas.microsoft.com/office/powerpoint/2010/main" val="305184544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96450" y="12"/>
            <a:ext cx="8229600" cy="11430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3600" b="1" u="none" strike="noStrike" cap="none" baseline="0" dirty="0" smtClean="0">
                <a:solidFill>
                  <a:schemeClr val="dk1"/>
                </a:solidFill>
                <a:latin typeface="Arial"/>
                <a:ea typeface="Arial"/>
                <a:cs typeface="Arial"/>
                <a:sym typeface="Arial"/>
                <a:rtl val="0"/>
              </a:rPr>
              <a:t>Haplotype-based </a:t>
            </a:r>
            <a:r>
              <a:rPr lang="en-US" sz="3600" b="1" i="1" u="none" strike="noStrike" cap="none" baseline="0" dirty="0" smtClean="0">
                <a:solidFill>
                  <a:schemeClr val="dk1"/>
                </a:solidFill>
                <a:latin typeface="Arial"/>
                <a:ea typeface="Arial"/>
                <a:cs typeface="Arial"/>
                <a:sym typeface="Arial"/>
                <a:rtl val="0"/>
              </a:rPr>
              <a:t>F</a:t>
            </a:r>
            <a:r>
              <a:rPr lang="en-US" sz="3600" b="1" i="1" u="none" strike="noStrike" cap="none" baseline="-25000" dirty="0" smtClean="0">
                <a:solidFill>
                  <a:schemeClr val="dk1"/>
                </a:solidFill>
                <a:latin typeface="Arial"/>
                <a:ea typeface="Arial"/>
                <a:cs typeface="Arial"/>
                <a:sym typeface="Arial"/>
                <a:rtl val="0"/>
              </a:rPr>
              <a:t>ST</a:t>
            </a:r>
            <a:endParaRPr lang="en-US" sz="3600" b="1" i="1" u="none" strike="noStrike" cap="none" baseline="-25000" dirty="0">
              <a:solidFill>
                <a:schemeClr val="dk1"/>
              </a:solidFill>
              <a:latin typeface="Arial"/>
              <a:ea typeface="Arial"/>
              <a:cs typeface="Arial"/>
              <a:sym typeface="Arial"/>
              <a:rtl val="0"/>
            </a:endParaRPr>
          </a:p>
        </p:txBody>
      </p:sp>
      <p:sp>
        <p:nvSpPr>
          <p:cNvPr id="101" name="Shape 101"/>
          <p:cNvSpPr txBox="1">
            <a:spLocks noGrp="1"/>
          </p:cNvSpPr>
          <p:nvPr>
            <p:ph type="body" idx="1"/>
          </p:nvPr>
        </p:nvSpPr>
        <p:spPr>
          <a:xfrm>
            <a:off x="457200" y="1254212"/>
            <a:ext cx="8229600" cy="827445"/>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400" i="1" dirty="0" smtClean="0">
                <a:solidFill>
                  <a:schemeClr val="dk1"/>
                </a:solidFill>
              </a:rPr>
              <a:t>F</a:t>
            </a:r>
            <a:r>
              <a:rPr lang="en-US" sz="2400" i="1" baseline="-25000" dirty="0" smtClean="0">
                <a:solidFill>
                  <a:schemeClr val="dk1"/>
                </a:solidFill>
              </a:rPr>
              <a:t>ST</a:t>
            </a:r>
            <a:r>
              <a:rPr lang="en-US" sz="2400" dirty="0" smtClean="0">
                <a:solidFill>
                  <a:schemeClr val="dk1"/>
                </a:solidFill>
              </a:rPr>
              <a:t> based on haplotype differentiation between populations</a:t>
            </a:r>
          </a:p>
        </p:txBody>
      </p:sp>
      <p:sp>
        <p:nvSpPr>
          <p:cNvPr id="4" name="Rectangle 3"/>
          <p:cNvSpPr/>
          <p:nvPr/>
        </p:nvSpPr>
        <p:spPr>
          <a:xfrm>
            <a:off x="607240" y="2315963"/>
            <a:ext cx="1597727" cy="1529456"/>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749614" y="2618597"/>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1044626" y="250976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749614" y="2876307"/>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1044626" y="2767477"/>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749614" y="3155252"/>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1044626" y="3046422"/>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749614" y="3440655"/>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1044626" y="3331825"/>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749614" y="3703344"/>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1044626" y="3594514"/>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443986" y="2514134"/>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443986" y="2793079"/>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1443986" y="3050269"/>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443986" y="3325456"/>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1437626" y="3601343"/>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607240" y="4303043"/>
            <a:ext cx="1597727" cy="1529456"/>
          </a:xfrm>
          <a:prstGeom prst="rect">
            <a:avLst/>
          </a:prstGeom>
          <a:solidFill>
            <a:srgbClr val="FF66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p:cNvCxnSpPr/>
          <p:nvPr/>
        </p:nvCxnSpPr>
        <p:spPr>
          <a:xfrm>
            <a:off x="749614" y="4605677"/>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45" name="Oval 44"/>
          <p:cNvSpPr/>
          <p:nvPr/>
        </p:nvSpPr>
        <p:spPr>
          <a:xfrm>
            <a:off x="1044626" y="449684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49614" y="4863387"/>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1044626" y="475455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749614" y="5142332"/>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1044626" y="503350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Connector 49"/>
          <p:cNvCxnSpPr/>
          <p:nvPr/>
        </p:nvCxnSpPr>
        <p:spPr>
          <a:xfrm>
            <a:off x="749614" y="5427735"/>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1044626" y="5318905"/>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p:cNvCxnSpPr/>
          <p:nvPr/>
        </p:nvCxnSpPr>
        <p:spPr>
          <a:xfrm>
            <a:off x="749614" y="5690424"/>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53" name="Oval 52"/>
          <p:cNvSpPr/>
          <p:nvPr/>
        </p:nvSpPr>
        <p:spPr>
          <a:xfrm>
            <a:off x="1044626" y="5581594"/>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443986" y="4501214"/>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443986" y="4780159"/>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443986" y="5037349"/>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443986" y="5312536"/>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1437626" y="5588423"/>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extBox 102"/>
          <p:cNvSpPr txBox="1"/>
          <p:nvPr/>
        </p:nvSpPr>
        <p:spPr>
          <a:xfrm>
            <a:off x="2169687" y="2478852"/>
            <a:ext cx="332844" cy="830997"/>
          </a:xfrm>
          <a:prstGeom prst="rect">
            <a:avLst/>
          </a:prstGeom>
          <a:noFill/>
        </p:spPr>
        <p:txBody>
          <a:bodyPr wrap="none" rtlCol="0">
            <a:spAutoFit/>
          </a:bodyPr>
          <a:lstStyle/>
          <a:p>
            <a:r>
              <a:rPr lang="en-US" sz="1600" dirty="0" smtClean="0"/>
              <a:t>A</a:t>
            </a:r>
          </a:p>
          <a:p>
            <a:r>
              <a:rPr lang="en-US" sz="1600" dirty="0" smtClean="0"/>
              <a:t>B</a:t>
            </a:r>
          </a:p>
          <a:p>
            <a:r>
              <a:rPr lang="en-US" sz="1600" dirty="0"/>
              <a:t>C</a:t>
            </a:r>
          </a:p>
        </p:txBody>
      </p:sp>
      <p:sp>
        <p:nvSpPr>
          <p:cNvPr id="61" name="TextBox 60"/>
          <p:cNvSpPr txBox="1"/>
          <p:nvPr/>
        </p:nvSpPr>
        <p:spPr>
          <a:xfrm>
            <a:off x="2142069" y="4423068"/>
            <a:ext cx="332844" cy="830997"/>
          </a:xfrm>
          <a:prstGeom prst="rect">
            <a:avLst/>
          </a:prstGeom>
          <a:noFill/>
        </p:spPr>
        <p:txBody>
          <a:bodyPr wrap="none" rtlCol="0">
            <a:spAutoFit/>
          </a:bodyPr>
          <a:lstStyle/>
          <a:p>
            <a:r>
              <a:rPr lang="en-US" sz="1600" dirty="0"/>
              <a:t>D</a:t>
            </a:r>
            <a:endParaRPr lang="en-US" sz="1600" dirty="0" smtClean="0"/>
          </a:p>
          <a:p>
            <a:r>
              <a:rPr lang="en-US" sz="1600" dirty="0"/>
              <a:t>E</a:t>
            </a:r>
            <a:endParaRPr lang="en-US" sz="1600" dirty="0" smtClean="0"/>
          </a:p>
          <a:p>
            <a:r>
              <a:rPr lang="en-US" sz="1600" dirty="0" smtClean="0"/>
              <a:t>F</a:t>
            </a:r>
            <a:endParaRPr lang="en-US" sz="1600" dirty="0"/>
          </a:p>
        </p:txBody>
      </p:sp>
      <p:sp>
        <p:nvSpPr>
          <p:cNvPr id="2" name="Rounded Rectangle 1"/>
          <p:cNvSpPr/>
          <p:nvPr/>
        </p:nvSpPr>
        <p:spPr>
          <a:xfrm>
            <a:off x="624880" y="2748490"/>
            <a:ext cx="1534829" cy="782409"/>
          </a:xfrm>
          <a:prstGeom prst="round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634858" y="4423697"/>
            <a:ext cx="1534829" cy="830997"/>
          </a:xfrm>
          <a:prstGeom prst="round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3172841" y="2942668"/>
            <a:ext cx="5355202" cy="400110"/>
          </a:xfrm>
          <a:prstGeom prst="rect">
            <a:avLst/>
          </a:prstGeom>
        </p:spPr>
        <p:txBody>
          <a:bodyPr wrap="square">
            <a:spAutoFit/>
          </a:bodyPr>
          <a:lstStyle/>
          <a:p>
            <a:pPr lvl="0">
              <a:buClr>
                <a:schemeClr val="dk1"/>
              </a:buClr>
              <a:buSzPct val="25000"/>
            </a:pPr>
            <a:r>
              <a:rPr lang="en-US" sz="2000" i="1" dirty="0">
                <a:solidFill>
                  <a:schemeClr val="dk1"/>
                </a:solidFill>
              </a:rPr>
              <a:t>F</a:t>
            </a:r>
            <a:r>
              <a:rPr lang="en-US" sz="2000" i="1" baseline="-25000" dirty="0">
                <a:solidFill>
                  <a:schemeClr val="dk1"/>
                </a:solidFill>
              </a:rPr>
              <a:t>ST</a:t>
            </a:r>
            <a:r>
              <a:rPr lang="en-US" sz="2000" dirty="0">
                <a:solidFill>
                  <a:schemeClr val="dk1"/>
                </a:solidFill>
              </a:rPr>
              <a:t> = </a:t>
            </a:r>
            <a:r>
              <a:rPr lang="en-US" sz="2000" dirty="0" smtClean="0">
                <a:solidFill>
                  <a:schemeClr val="dk1"/>
                </a:solidFill>
              </a:rPr>
              <a:t>1 – (H</a:t>
            </a:r>
            <a:r>
              <a:rPr lang="en-US" sz="2000" baseline="-25000" dirty="0">
                <a:solidFill>
                  <a:schemeClr val="dk1"/>
                </a:solidFill>
              </a:rPr>
              <a:t>W</a:t>
            </a:r>
            <a:r>
              <a:rPr lang="en-US" sz="2000" dirty="0" smtClean="0">
                <a:solidFill>
                  <a:schemeClr val="dk1"/>
                </a:solidFill>
              </a:rPr>
              <a:t> / H</a:t>
            </a:r>
            <a:r>
              <a:rPr lang="en-US" sz="2000" baseline="-25000" dirty="0">
                <a:solidFill>
                  <a:schemeClr val="dk1"/>
                </a:solidFill>
              </a:rPr>
              <a:t>B</a:t>
            </a:r>
            <a:r>
              <a:rPr lang="en-US" sz="2000" dirty="0" smtClean="0">
                <a:solidFill>
                  <a:schemeClr val="dk1"/>
                </a:solidFill>
              </a:rPr>
              <a:t>) = 1 – ((2/3)/1) = 1/3 ~ 0.33 </a:t>
            </a:r>
            <a:endParaRPr lang="en-US" sz="2000" dirty="0">
              <a:solidFill>
                <a:schemeClr val="dk1"/>
              </a:solidFill>
            </a:endParaRPr>
          </a:p>
        </p:txBody>
      </p:sp>
      <p:sp>
        <p:nvSpPr>
          <p:cNvPr id="60" name="Rectangle 59"/>
          <p:cNvSpPr/>
          <p:nvPr/>
        </p:nvSpPr>
        <p:spPr>
          <a:xfrm>
            <a:off x="3172841" y="4735936"/>
            <a:ext cx="5355202" cy="400110"/>
          </a:xfrm>
          <a:prstGeom prst="rect">
            <a:avLst/>
          </a:prstGeom>
        </p:spPr>
        <p:txBody>
          <a:bodyPr wrap="square">
            <a:spAutoFit/>
          </a:bodyPr>
          <a:lstStyle/>
          <a:p>
            <a:pPr lvl="0">
              <a:buClr>
                <a:schemeClr val="dk1"/>
              </a:buClr>
              <a:buSzPct val="25000"/>
            </a:pPr>
            <a:r>
              <a:rPr lang="en-US" sz="2000" i="1" dirty="0">
                <a:solidFill>
                  <a:schemeClr val="dk1"/>
                </a:solidFill>
              </a:rPr>
              <a:t>F</a:t>
            </a:r>
            <a:r>
              <a:rPr lang="en-US" sz="2000" i="1" baseline="-25000" dirty="0">
                <a:solidFill>
                  <a:schemeClr val="dk1"/>
                </a:solidFill>
              </a:rPr>
              <a:t>ST</a:t>
            </a:r>
            <a:r>
              <a:rPr lang="en-US" sz="2000" dirty="0">
                <a:solidFill>
                  <a:schemeClr val="dk1"/>
                </a:solidFill>
              </a:rPr>
              <a:t> = </a:t>
            </a:r>
            <a:r>
              <a:rPr lang="en-US" sz="2000" dirty="0" smtClean="0">
                <a:solidFill>
                  <a:schemeClr val="dk1"/>
                </a:solidFill>
              </a:rPr>
              <a:t>1 – (?/?) = ? </a:t>
            </a:r>
            <a:endParaRPr lang="en-US" sz="2000" dirty="0">
              <a:solidFill>
                <a:schemeClr val="dk1"/>
              </a:solidFill>
            </a:endParaRPr>
          </a:p>
        </p:txBody>
      </p:sp>
    </p:spTree>
    <p:extLst>
      <p:ext uri="{BB962C8B-B14F-4D97-AF65-F5344CB8AC3E}">
        <p14:creationId xmlns:p14="http://schemas.microsoft.com/office/powerpoint/2010/main" val="77321416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96450" y="12"/>
            <a:ext cx="8229600" cy="11430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3600" b="1" u="none" strike="noStrike" cap="none" baseline="0" dirty="0" smtClean="0">
                <a:solidFill>
                  <a:schemeClr val="dk1"/>
                </a:solidFill>
                <a:latin typeface="Arial"/>
                <a:ea typeface="Arial"/>
                <a:cs typeface="Arial"/>
                <a:sym typeface="Arial"/>
                <a:rtl val="0"/>
              </a:rPr>
              <a:t>Haplotype-based </a:t>
            </a:r>
            <a:r>
              <a:rPr lang="en-US" sz="3600" b="1" i="1" u="none" strike="noStrike" cap="none" baseline="0" dirty="0" smtClean="0">
                <a:solidFill>
                  <a:schemeClr val="dk1"/>
                </a:solidFill>
                <a:latin typeface="Arial"/>
                <a:ea typeface="Arial"/>
                <a:cs typeface="Arial"/>
                <a:sym typeface="Arial"/>
                <a:rtl val="0"/>
              </a:rPr>
              <a:t>F</a:t>
            </a:r>
            <a:r>
              <a:rPr lang="en-US" sz="3600" b="1" i="1" u="none" strike="noStrike" cap="none" baseline="-25000" dirty="0" smtClean="0">
                <a:solidFill>
                  <a:schemeClr val="dk1"/>
                </a:solidFill>
                <a:latin typeface="Arial"/>
                <a:ea typeface="Arial"/>
                <a:cs typeface="Arial"/>
                <a:sym typeface="Arial"/>
                <a:rtl val="0"/>
              </a:rPr>
              <a:t>ST</a:t>
            </a:r>
            <a:endParaRPr lang="en-US" sz="3600" b="1" i="1" u="none" strike="noStrike" cap="none" baseline="-25000" dirty="0">
              <a:solidFill>
                <a:schemeClr val="dk1"/>
              </a:solidFill>
              <a:latin typeface="Arial"/>
              <a:ea typeface="Arial"/>
              <a:cs typeface="Arial"/>
              <a:sym typeface="Arial"/>
              <a:rtl val="0"/>
            </a:endParaRPr>
          </a:p>
        </p:txBody>
      </p:sp>
      <p:sp>
        <p:nvSpPr>
          <p:cNvPr id="101" name="Shape 101"/>
          <p:cNvSpPr txBox="1">
            <a:spLocks noGrp="1"/>
          </p:cNvSpPr>
          <p:nvPr>
            <p:ph type="body" idx="1"/>
          </p:nvPr>
        </p:nvSpPr>
        <p:spPr>
          <a:xfrm>
            <a:off x="457200" y="1254212"/>
            <a:ext cx="8229600" cy="827445"/>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2400" i="1" dirty="0" smtClean="0">
                <a:solidFill>
                  <a:schemeClr val="dk1"/>
                </a:solidFill>
              </a:rPr>
              <a:t>F</a:t>
            </a:r>
            <a:r>
              <a:rPr lang="en-US" sz="2400" i="1" baseline="-25000" dirty="0" smtClean="0">
                <a:solidFill>
                  <a:schemeClr val="dk1"/>
                </a:solidFill>
              </a:rPr>
              <a:t>ST</a:t>
            </a:r>
            <a:r>
              <a:rPr lang="en-US" sz="2400" dirty="0" smtClean="0">
                <a:solidFill>
                  <a:schemeClr val="dk1"/>
                </a:solidFill>
              </a:rPr>
              <a:t> based on haplotype differentiation between populations</a:t>
            </a:r>
          </a:p>
        </p:txBody>
      </p:sp>
      <p:sp>
        <p:nvSpPr>
          <p:cNvPr id="4" name="Rectangle 3"/>
          <p:cNvSpPr/>
          <p:nvPr/>
        </p:nvSpPr>
        <p:spPr>
          <a:xfrm>
            <a:off x="607240" y="2315963"/>
            <a:ext cx="1597727" cy="1529456"/>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Connector 5"/>
          <p:cNvCxnSpPr/>
          <p:nvPr/>
        </p:nvCxnSpPr>
        <p:spPr>
          <a:xfrm>
            <a:off x="749614" y="2618597"/>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1044626" y="250976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749614" y="2876307"/>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Oval 8"/>
          <p:cNvSpPr/>
          <p:nvPr/>
        </p:nvSpPr>
        <p:spPr>
          <a:xfrm>
            <a:off x="1044626" y="2767477"/>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749614" y="3155252"/>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11" name="Oval 10"/>
          <p:cNvSpPr/>
          <p:nvPr/>
        </p:nvSpPr>
        <p:spPr>
          <a:xfrm>
            <a:off x="1044626" y="3046422"/>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749614" y="3440655"/>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1044626" y="3331825"/>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749614" y="3703344"/>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1044626" y="3594514"/>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443986" y="2514134"/>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443986" y="2793079"/>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1443986" y="3050269"/>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443986" y="3325456"/>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1437626" y="3601343"/>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607240" y="4303043"/>
            <a:ext cx="1597727" cy="1529456"/>
          </a:xfrm>
          <a:prstGeom prst="rect">
            <a:avLst/>
          </a:prstGeom>
          <a:solidFill>
            <a:srgbClr val="FF66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4" name="Straight Connector 43"/>
          <p:cNvCxnSpPr/>
          <p:nvPr/>
        </p:nvCxnSpPr>
        <p:spPr>
          <a:xfrm>
            <a:off x="749614" y="4605677"/>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45" name="Oval 44"/>
          <p:cNvSpPr/>
          <p:nvPr/>
        </p:nvSpPr>
        <p:spPr>
          <a:xfrm>
            <a:off x="1044626" y="449684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749614" y="4863387"/>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47" name="Oval 46"/>
          <p:cNvSpPr/>
          <p:nvPr/>
        </p:nvSpPr>
        <p:spPr>
          <a:xfrm>
            <a:off x="1044626" y="475455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749614" y="5142332"/>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1044626" y="503350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0" name="Straight Connector 49"/>
          <p:cNvCxnSpPr/>
          <p:nvPr/>
        </p:nvCxnSpPr>
        <p:spPr>
          <a:xfrm>
            <a:off x="749614" y="5427735"/>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51" name="Oval 50"/>
          <p:cNvSpPr/>
          <p:nvPr/>
        </p:nvSpPr>
        <p:spPr>
          <a:xfrm>
            <a:off x="1044626" y="5318905"/>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2" name="Straight Connector 51"/>
          <p:cNvCxnSpPr/>
          <p:nvPr/>
        </p:nvCxnSpPr>
        <p:spPr>
          <a:xfrm>
            <a:off x="749614" y="5690424"/>
            <a:ext cx="1296596" cy="0"/>
          </a:xfrm>
          <a:prstGeom prst="line">
            <a:avLst/>
          </a:prstGeom>
        </p:spPr>
        <p:style>
          <a:lnRef idx="2">
            <a:schemeClr val="accent1"/>
          </a:lnRef>
          <a:fillRef idx="0">
            <a:schemeClr val="accent1"/>
          </a:fillRef>
          <a:effectRef idx="1">
            <a:schemeClr val="accent1"/>
          </a:effectRef>
          <a:fontRef idx="minor">
            <a:schemeClr val="tx1"/>
          </a:fontRef>
        </p:style>
      </p:cxnSp>
      <p:sp>
        <p:nvSpPr>
          <p:cNvPr id="53" name="Oval 52"/>
          <p:cNvSpPr/>
          <p:nvPr/>
        </p:nvSpPr>
        <p:spPr>
          <a:xfrm>
            <a:off x="1044626" y="5581594"/>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1443986" y="4501214"/>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443986" y="4780159"/>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443986" y="5037349"/>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1443986" y="5312536"/>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1437626" y="5588423"/>
            <a:ext cx="205084" cy="181434"/>
          </a:xfrm>
          <a:prstGeom prst="ellipse">
            <a:avLst/>
          </a:prstGeom>
          <a:solidFill>
            <a:srgbClr val="0000FF"/>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TextBox 102"/>
          <p:cNvSpPr txBox="1"/>
          <p:nvPr/>
        </p:nvSpPr>
        <p:spPr>
          <a:xfrm>
            <a:off x="2169687" y="2478852"/>
            <a:ext cx="332844" cy="830997"/>
          </a:xfrm>
          <a:prstGeom prst="rect">
            <a:avLst/>
          </a:prstGeom>
          <a:noFill/>
        </p:spPr>
        <p:txBody>
          <a:bodyPr wrap="none" rtlCol="0">
            <a:spAutoFit/>
          </a:bodyPr>
          <a:lstStyle/>
          <a:p>
            <a:r>
              <a:rPr lang="en-US" sz="1600" dirty="0" smtClean="0"/>
              <a:t>A</a:t>
            </a:r>
          </a:p>
          <a:p>
            <a:r>
              <a:rPr lang="en-US" sz="1600" dirty="0" smtClean="0"/>
              <a:t>B</a:t>
            </a:r>
          </a:p>
          <a:p>
            <a:r>
              <a:rPr lang="en-US" sz="1600" dirty="0"/>
              <a:t>C</a:t>
            </a:r>
          </a:p>
        </p:txBody>
      </p:sp>
      <p:sp>
        <p:nvSpPr>
          <p:cNvPr id="61" name="TextBox 60"/>
          <p:cNvSpPr txBox="1"/>
          <p:nvPr/>
        </p:nvSpPr>
        <p:spPr>
          <a:xfrm>
            <a:off x="2142069" y="4423068"/>
            <a:ext cx="332844" cy="830997"/>
          </a:xfrm>
          <a:prstGeom prst="rect">
            <a:avLst/>
          </a:prstGeom>
          <a:noFill/>
        </p:spPr>
        <p:txBody>
          <a:bodyPr wrap="none" rtlCol="0">
            <a:spAutoFit/>
          </a:bodyPr>
          <a:lstStyle/>
          <a:p>
            <a:r>
              <a:rPr lang="en-US" sz="1600" dirty="0"/>
              <a:t>D</a:t>
            </a:r>
            <a:endParaRPr lang="en-US" sz="1600" dirty="0" smtClean="0"/>
          </a:p>
          <a:p>
            <a:r>
              <a:rPr lang="en-US" sz="1600" dirty="0"/>
              <a:t>E</a:t>
            </a:r>
            <a:endParaRPr lang="en-US" sz="1600" dirty="0" smtClean="0"/>
          </a:p>
          <a:p>
            <a:r>
              <a:rPr lang="en-US" sz="1600" dirty="0" smtClean="0"/>
              <a:t>F</a:t>
            </a:r>
            <a:endParaRPr lang="en-US" sz="1600" dirty="0"/>
          </a:p>
        </p:txBody>
      </p:sp>
      <p:sp>
        <p:nvSpPr>
          <p:cNvPr id="2" name="Rounded Rectangle 1"/>
          <p:cNvSpPr/>
          <p:nvPr/>
        </p:nvSpPr>
        <p:spPr>
          <a:xfrm>
            <a:off x="624880" y="2748490"/>
            <a:ext cx="1534829" cy="782409"/>
          </a:xfrm>
          <a:prstGeom prst="round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ounded Rectangle 58"/>
          <p:cNvSpPr/>
          <p:nvPr/>
        </p:nvSpPr>
        <p:spPr>
          <a:xfrm>
            <a:off x="634858" y="4423697"/>
            <a:ext cx="1534829" cy="830997"/>
          </a:xfrm>
          <a:prstGeom prst="round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ectangle 2"/>
          <p:cNvSpPr/>
          <p:nvPr/>
        </p:nvSpPr>
        <p:spPr>
          <a:xfrm>
            <a:off x="3172841" y="2942668"/>
            <a:ext cx="5355202" cy="400110"/>
          </a:xfrm>
          <a:prstGeom prst="rect">
            <a:avLst/>
          </a:prstGeom>
        </p:spPr>
        <p:txBody>
          <a:bodyPr wrap="square">
            <a:spAutoFit/>
          </a:bodyPr>
          <a:lstStyle/>
          <a:p>
            <a:pPr lvl="0">
              <a:buClr>
                <a:schemeClr val="dk1"/>
              </a:buClr>
              <a:buSzPct val="25000"/>
            </a:pPr>
            <a:r>
              <a:rPr lang="en-US" sz="2000" i="1" dirty="0">
                <a:solidFill>
                  <a:schemeClr val="dk1"/>
                </a:solidFill>
              </a:rPr>
              <a:t>F</a:t>
            </a:r>
            <a:r>
              <a:rPr lang="en-US" sz="2000" i="1" baseline="-25000" dirty="0">
                <a:solidFill>
                  <a:schemeClr val="dk1"/>
                </a:solidFill>
              </a:rPr>
              <a:t>ST</a:t>
            </a:r>
            <a:r>
              <a:rPr lang="en-US" sz="2000" dirty="0">
                <a:solidFill>
                  <a:schemeClr val="dk1"/>
                </a:solidFill>
              </a:rPr>
              <a:t> = </a:t>
            </a:r>
            <a:r>
              <a:rPr lang="en-US" sz="2000" dirty="0" smtClean="0">
                <a:solidFill>
                  <a:schemeClr val="dk1"/>
                </a:solidFill>
              </a:rPr>
              <a:t>1 – (H</a:t>
            </a:r>
            <a:r>
              <a:rPr lang="en-US" sz="2000" baseline="-25000" dirty="0">
                <a:solidFill>
                  <a:schemeClr val="dk1"/>
                </a:solidFill>
              </a:rPr>
              <a:t>W</a:t>
            </a:r>
            <a:r>
              <a:rPr lang="en-US" sz="2000" dirty="0" smtClean="0">
                <a:solidFill>
                  <a:schemeClr val="dk1"/>
                </a:solidFill>
              </a:rPr>
              <a:t> / H</a:t>
            </a:r>
            <a:r>
              <a:rPr lang="en-US" sz="2000" baseline="-25000" dirty="0">
                <a:solidFill>
                  <a:schemeClr val="dk1"/>
                </a:solidFill>
              </a:rPr>
              <a:t>B</a:t>
            </a:r>
            <a:r>
              <a:rPr lang="en-US" sz="2000" dirty="0" smtClean="0">
                <a:solidFill>
                  <a:schemeClr val="dk1"/>
                </a:solidFill>
              </a:rPr>
              <a:t>) = 1 – ((2/3)/1) = 1/3 ~ 0.33 </a:t>
            </a:r>
            <a:endParaRPr lang="en-US" sz="2000" dirty="0">
              <a:solidFill>
                <a:schemeClr val="dk1"/>
              </a:solidFill>
            </a:endParaRPr>
          </a:p>
        </p:txBody>
      </p:sp>
      <p:sp>
        <p:nvSpPr>
          <p:cNvPr id="60" name="Rectangle 59"/>
          <p:cNvSpPr/>
          <p:nvPr/>
        </p:nvSpPr>
        <p:spPr>
          <a:xfrm>
            <a:off x="3172841" y="4735936"/>
            <a:ext cx="5355202" cy="400110"/>
          </a:xfrm>
          <a:prstGeom prst="rect">
            <a:avLst/>
          </a:prstGeom>
        </p:spPr>
        <p:txBody>
          <a:bodyPr wrap="square">
            <a:spAutoFit/>
          </a:bodyPr>
          <a:lstStyle/>
          <a:p>
            <a:pPr lvl="0">
              <a:buClr>
                <a:schemeClr val="dk1"/>
              </a:buClr>
              <a:buSzPct val="25000"/>
            </a:pPr>
            <a:r>
              <a:rPr lang="en-US" sz="2000" i="1" dirty="0">
                <a:solidFill>
                  <a:schemeClr val="dk1"/>
                </a:solidFill>
              </a:rPr>
              <a:t>F</a:t>
            </a:r>
            <a:r>
              <a:rPr lang="en-US" sz="2000" i="1" baseline="-25000" dirty="0">
                <a:solidFill>
                  <a:schemeClr val="dk1"/>
                </a:solidFill>
              </a:rPr>
              <a:t>ST</a:t>
            </a:r>
            <a:r>
              <a:rPr lang="en-US" sz="2000" dirty="0">
                <a:solidFill>
                  <a:schemeClr val="dk1"/>
                </a:solidFill>
              </a:rPr>
              <a:t> </a:t>
            </a:r>
            <a:r>
              <a:rPr lang="en-US" sz="2000" dirty="0" smtClean="0">
                <a:solidFill>
                  <a:schemeClr val="dk1"/>
                </a:solidFill>
              </a:rPr>
              <a:t>= 0.75 </a:t>
            </a:r>
            <a:endParaRPr lang="en-US" sz="2000" dirty="0">
              <a:solidFill>
                <a:schemeClr val="dk1"/>
              </a:solidFill>
            </a:endParaRPr>
          </a:p>
        </p:txBody>
      </p:sp>
      <p:sp>
        <p:nvSpPr>
          <p:cNvPr id="5" name="TextBox 4"/>
          <p:cNvSpPr txBox="1"/>
          <p:nvPr/>
        </p:nvSpPr>
        <p:spPr>
          <a:xfrm>
            <a:off x="3216118" y="6034408"/>
            <a:ext cx="2339816" cy="369332"/>
          </a:xfrm>
          <a:prstGeom prst="rect">
            <a:avLst/>
          </a:prstGeom>
          <a:noFill/>
        </p:spPr>
        <p:txBody>
          <a:bodyPr wrap="none" rtlCol="0">
            <a:spAutoFit/>
          </a:bodyPr>
          <a:lstStyle/>
          <a:p>
            <a:r>
              <a:rPr lang="en-US" sz="1800" dirty="0" smtClean="0"/>
              <a:t>Sample size matters!</a:t>
            </a:r>
            <a:endParaRPr lang="en-US" sz="1800" dirty="0"/>
          </a:p>
        </p:txBody>
      </p:sp>
    </p:spTree>
    <p:extLst>
      <p:ext uri="{BB962C8B-B14F-4D97-AF65-F5344CB8AC3E}">
        <p14:creationId xmlns:p14="http://schemas.microsoft.com/office/powerpoint/2010/main" val="194713790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141" name="Rectangle 140"/>
          <p:cNvSpPr/>
          <p:nvPr/>
        </p:nvSpPr>
        <p:spPr>
          <a:xfrm>
            <a:off x="5470592" y="2067633"/>
            <a:ext cx="1105647" cy="1529456"/>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a:off x="3704547" y="2062956"/>
            <a:ext cx="1105647" cy="1529456"/>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1976285" y="2062956"/>
            <a:ext cx="1105647" cy="1529456"/>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1979275" y="3639675"/>
            <a:ext cx="1105647" cy="1529456"/>
          </a:xfrm>
          <a:prstGeom prst="rect">
            <a:avLst/>
          </a:prstGeom>
          <a:solidFill>
            <a:srgbClr val="FF00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328706" y="2003191"/>
            <a:ext cx="1105647" cy="3257177"/>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3" name="Shape 373"/>
          <p:cNvSpPr txBox="1">
            <a:spLocks noGrp="1"/>
          </p:cNvSpPr>
          <p:nvPr>
            <p:ph type="title"/>
          </p:nvPr>
        </p:nvSpPr>
        <p:spPr>
          <a:xfrm>
            <a:off x="457200" y="0"/>
            <a:ext cx="8229600" cy="1143000"/>
          </a:xfrm>
          <a:prstGeom prst="rect">
            <a:avLst/>
          </a:prstGeom>
          <a:noFill/>
          <a:ln>
            <a:noFill/>
          </a:ln>
        </p:spPr>
        <p:txBody>
          <a:bodyPr lIns="91425" tIns="91425" rIns="91425" bIns="91425" anchor="ctr" anchorCtr="0">
            <a:noAutofit/>
          </a:bodyPr>
          <a:lstStyle/>
          <a:p>
            <a:pPr lvl="0">
              <a:buSzPct val="25000"/>
            </a:pPr>
            <a:r>
              <a:rPr lang="en-US" sz="3600" b="1" dirty="0">
                <a:solidFill>
                  <a:schemeClr val="dk1"/>
                </a:solidFill>
              </a:rPr>
              <a:t>Allele frequency differentiation</a:t>
            </a:r>
            <a:endParaRPr lang="en-US" sz="3600" b="1" i="0" u="none" strike="noStrike" cap="none" baseline="-25000" dirty="0">
              <a:solidFill>
                <a:schemeClr val="dk1"/>
              </a:solidFill>
              <a:latin typeface="Arial"/>
              <a:ea typeface="Arial"/>
              <a:cs typeface="Arial"/>
              <a:sym typeface="Arial"/>
              <a:rtl val="0"/>
            </a:endParaRPr>
          </a:p>
        </p:txBody>
      </p:sp>
      <p:cxnSp>
        <p:nvCxnSpPr>
          <p:cNvPr id="9" name="Straight Connector 8"/>
          <p:cNvCxnSpPr/>
          <p:nvPr/>
        </p:nvCxnSpPr>
        <p:spPr>
          <a:xfrm flipV="1">
            <a:off x="457200" y="2369649"/>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752212" y="226646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V="1">
            <a:off x="457200" y="2627359"/>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752212" y="252417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V="1">
            <a:off x="457200" y="2906304"/>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52212" y="2803122"/>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V="1">
            <a:off x="457200" y="319170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52212" y="308852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p:nvPr/>
        </p:nvCxnSpPr>
        <p:spPr>
          <a:xfrm flipV="1">
            <a:off x="457200" y="3454396"/>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52212" y="3351214"/>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V="1">
            <a:off x="457200" y="3768496"/>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52212" y="366531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V="1">
            <a:off x="457200" y="4026206"/>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752212" y="3923024"/>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V="1">
            <a:off x="457200" y="4305151"/>
            <a:ext cx="832129" cy="5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457200" y="4590554"/>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752212" y="4487372"/>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flipV="1">
            <a:off x="457200" y="4853243"/>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752212" y="475006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p:cNvCxnSpPr/>
          <p:nvPr/>
        </p:nvCxnSpPr>
        <p:spPr>
          <a:xfrm flipV="1">
            <a:off x="2118659" y="2359942"/>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2413671" y="225676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p:cNvCxnSpPr/>
          <p:nvPr/>
        </p:nvCxnSpPr>
        <p:spPr>
          <a:xfrm flipV="1">
            <a:off x="2118659" y="2617652"/>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2413671" y="251447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Connector 57"/>
          <p:cNvCxnSpPr/>
          <p:nvPr/>
        </p:nvCxnSpPr>
        <p:spPr>
          <a:xfrm flipV="1">
            <a:off x="2118659" y="289659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59" name="Oval 58"/>
          <p:cNvSpPr/>
          <p:nvPr/>
        </p:nvSpPr>
        <p:spPr>
          <a:xfrm>
            <a:off x="2413671" y="279341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Connector 59"/>
          <p:cNvCxnSpPr/>
          <p:nvPr/>
        </p:nvCxnSpPr>
        <p:spPr>
          <a:xfrm flipV="1">
            <a:off x="2118659" y="318200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61" name="Oval 60"/>
          <p:cNvSpPr/>
          <p:nvPr/>
        </p:nvSpPr>
        <p:spPr>
          <a:xfrm>
            <a:off x="2413671" y="307881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p:cNvCxnSpPr/>
          <p:nvPr/>
        </p:nvCxnSpPr>
        <p:spPr>
          <a:xfrm flipV="1">
            <a:off x="2118659" y="3444689"/>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63" name="Oval 62"/>
          <p:cNvSpPr/>
          <p:nvPr/>
        </p:nvSpPr>
        <p:spPr>
          <a:xfrm>
            <a:off x="2413671" y="334150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Connector 63"/>
          <p:cNvCxnSpPr/>
          <p:nvPr/>
        </p:nvCxnSpPr>
        <p:spPr>
          <a:xfrm flipV="1">
            <a:off x="2118659" y="3758789"/>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65" name="Oval 64"/>
          <p:cNvSpPr/>
          <p:nvPr/>
        </p:nvSpPr>
        <p:spPr>
          <a:xfrm>
            <a:off x="2413671" y="365560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Connector 65"/>
          <p:cNvCxnSpPr/>
          <p:nvPr/>
        </p:nvCxnSpPr>
        <p:spPr>
          <a:xfrm flipV="1">
            <a:off x="2118659" y="4016499"/>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67" name="Oval 66"/>
          <p:cNvSpPr/>
          <p:nvPr/>
        </p:nvSpPr>
        <p:spPr>
          <a:xfrm>
            <a:off x="2413671" y="391331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Connector 67"/>
          <p:cNvCxnSpPr/>
          <p:nvPr/>
        </p:nvCxnSpPr>
        <p:spPr>
          <a:xfrm flipV="1">
            <a:off x="2118659" y="4295444"/>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69" name="Oval 68"/>
          <p:cNvSpPr/>
          <p:nvPr/>
        </p:nvSpPr>
        <p:spPr>
          <a:xfrm>
            <a:off x="2413671" y="4192262"/>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0" name="Straight Connector 69"/>
          <p:cNvCxnSpPr/>
          <p:nvPr/>
        </p:nvCxnSpPr>
        <p:spPr>
          <a:xfrm flipV="1">
            <a:off x="2118659" y="458084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71" name="Oval 70"/>
          <p:cNvSpPr/>
          <p:nvPr/>
        </p:nvSpPr>
        <p:spPr>
          <a:xfrm>
            <a:off x="2413671" y="447766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p:cNvCxnSpPr/>
          <p:nvPr/>
        </p:nvCxnSpPr>
        <p:spPr>
          <a:xfrm flipV="1">
            <a:off x="2118659" y="4843536"/>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73" name="Oval 72"/>
          <p:cNvSpPr/>
          <p:nvPr/>
        </p:nvSpPr>
        <p:spPr>
          <a:xfrm>
            <a:off x="2413671" y="4740354"/>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p:cNvSpPr/>
          <p:nvPr/>
        </p:nvSpPr>
        <p:spPr>
          <a:xfrm>
            <a:off x="3707537" y="3639675"/>
            <a:ext cx="1105647" cy="1529456"/>
          </a:xfrm>
          <a:prstGeom prst="rect">
            <a:avLst/>
          </a:prstGeom>
          <a:solidFill>
            <a:srgbClr val="FF00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9" name="Straight Connector 98"/>
          <p:cNvCxnSpPr/>
          <p:nvPr/>
        </p:nvCxnSpPr>
        <p:spPr>
          <a:xfrm flipV="1">
            <a:off x="3846921" y="2359942"/>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00" name="Oval 99"/>
          <p:cNvSpPr/>
          <p:nvPr/>
        </p:nvSpPr>
        <p:spPr>
          <a:xfrm>
            <a:off x="4141933" y="225676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1" name="Straight Connector 100"/>
          <p:cNvCxnSpPr/>
          <p:nvPr/>
        </p:nvCxnSpPr>
        <p:spPr>
          <a:xfrm flipV="1">
            <a:off x="3846921" y="2617652"/>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02" name="Oval 101"/>
          <p:cNvSpPr/>
          <p:nvPr/>
        </p:nvSpPr>
        <p:spPr>
          <a:xfrm>
            <a:off x="4141933" y="251447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3" name="Straight Connector 102"/>
          <p:cNvCxnSpPr/>
          <p:nvPr/>
        </p:nvCxnSpPr>
        <p:spPr>
          <a:xfrm flipV="1">
            <a:off x="3846921" y="289659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04" name="Oval 103"/>
          <p:cNvSpPr/>
          <p:nvPr/>
        </p:nvSpPr>
        <p:spPr>
          <a:xfrm>
            <a:off x="4141933" y="279341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5" name="Straight Connector 104"/>
          <p:cNvCxnSpPr/>
          <p:nvPr/>
        </p:nvCxnSpPr>
        <p:spPr>
          <a:xfrm flipV="1">
            <a:off x="3846921" y="318200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06" name="Oval 105"/>
          <p:cNvSpPr/>
          <p:nvPr/>
        </p:nvSpPr>
        <p:spPr>
          <a:xfrm>
            <a:off x="4141933" y="307881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7" name="Straight Connector 106"/>
          <p:cNvCxnSpPr/>
          <p:nvPr/>
        </p:nvCxnSpPr>
        <p:spPr>
          <a:xfrm flipV="1">
            <a:off x="3846921" y="3444689"/>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08" name="Oval 107"/>
          <p:cNvSpPr/>
          <p:nvPr/>
        </p:nvSpPr>
        <p:spPr>
          <a:xfrm>
            <a:off x="4141933" y="334150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9" name="Straight Connector 108"/>
          <p:cNvCxnSpPr/>
          <p:nvPr/>
        </p:nvCxnSpPr>
        <p:spPr>
          <a:xfrm flipV="1">
            <a:off x="3846921" y="3758789"/>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10" name="Oval 109"/>
          <p:cNvSpPr/>
          <p:nvPr/>
        </p:nvSpPr>
        <p:spPr>
          <a:xfrm>
            <a:off x="4141933" y="365560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1" name="Straight Connector 110"/>
          <p:cNvCxnSpPr/>
          <p:nvPr/>
        </p:nvCxnSpPr>
        <p:spPr>
          <a:xfrm flipV="1">
            <a:off x="3846921" y="4016499"/>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12" name="Oval 111"/>
          <p:cNvSpPr/>
          <p:nvPr/>
        </p:nvSpPr>
        <p:spPr>
          <a:xfrm>
            <a:off x="4141933" y="391331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3" name="Straight Connector 112"/>
          <p:cNvCxnSpPr/>
          <p:nvPr/>
        </p:nvCxnSpPr>
        <p:spPr>
          <a:xfrm flipV="1">
            <a:off x="3846921" y="4295444"/>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14" name="Oval 113"/>
          <p:cNvSpPr/>
          <p:nvPr/>
        </p:nvSpPr>
        <p:spPr>
          <a:xfrm>
            <a:off x="4141933" y="4192262"/>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p:cNvCxnSpPr/>
          <p:nvPr/>
        </p:nvCxnSpPr>
        <p:spPr>
          <a:xfrm flipV="1">
            <a:off x="3846921" y="458084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16" name="Oval 115"/>
          <p:cNvSpPr/>
          <p:nvPr/>
        </p:nvSpPr>
        <p:spPr>
          <a:xfrm>
            <a:off x="4141933" y="447766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p:cNvCxnSpPr/>
          <p:nvPr/>
        </p:nvCxnSpPr>
        <p:spPr>
          <a:xfrm flipV="1">
            <a:off x="3846921" y="4843536"/>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18" name="Oval 117"/>
          <p:cNvSpPr/>
          <p:nvPr/>
        </p:nvSpPr>
        <p:spPr>
          <a:xfrm>
            <a:off x="4141933" y="4740354"/>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p:cNvSpPr/>
          <p:nvPr/>
        </p:nvSpPr>
        <p:spPr>
          <a:xfrm>
            <a:off x="5473582" y="3644352"/>
            <a:ext cx="1105647" cy="1529456"/>
          </a:xfrm>
          <a:prstGeom prst="rect">
            <a:avLst/>
          </a:prstGeom>
          <a:solidFill>
            <a:srgbClr val="FF00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1" name="Straight Connector 120"/>
          <p:cNvCxnSpPr/>
          <p:nvPr/>
        </p:nvCxnSpPr>
        <p:spPr>
          <a:xfrm flipV="1">
            <a:off x="5612966" y="2364619"/>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22" name="Oval 121"/>
          <p:cNvSpPr/>
          <p:nvPr/>
        </p:nvSpPr>
        <p:spPr>
          <a:xfrm>
            <a:off x="5907978" y="226143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3" name="Straight Connector 122"/>
          <p:cNvCxnSpPr/>
          <p:nvPr/>
        </p:nvCxnSpPr>
        <p:spPr>
          <a:xfrm flipV="1">
            <a:off x="5612966" y="2622329"/>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24" name="Oval 123"/>
          <p:cNvSpPr/>
          <p:nvPr/>
        </p:nvSpPr>
        <p:spPr>
          <a:xfrm>
            <a:off x="5907978" y="251914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5" name="Straight Connector 124"/>
          <p:cNvCxnSpPr/>
          <p:nvPr/>
        </p:nvCxnSpPr>
        <p:spPr>
          <a:xfrm flipV="1">
            <a:off x="5612966" y="2901274"/>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26" name="Oval 125"/>
          <p:cNvSpPr/>
          <p:nvPr/>
        </p:nvSpPr>
        <p:spPr>
          <a:xfrm>
            <a:off x="5907978" y="2798092"/>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7" name="Straight Connector 126"/>
          <p:cNvCxnSpPr/>
          <p:nvPr/>
        </p:nvCxnSpPr>
        <p:spPr>
          <a:xfrm flipV="1">
            <a:off x="5612966" y="318667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28" name="Oval 127"/>
          <p:cNvSpPr/>
          <p:nvPr/>
        </p:nvSpPr>
        <p:spPr>
          <a:xfrm>
            <a:off x="5907978" y="308349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p:cNvCxnSpPr/>
          <p:nvPr/>
        </p:nvCxnSpPr>
        <p:spPr>
          <a:xfrm flipV="1">
            <a:off x="5612966" y="3449366"/>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30" name="Oval 129"/>
          <p:cNvSpPr/>
          <p:nvPr/>
        </p:nvSpPr>
        <p:spPr>
          <a:xfrm>
            <a:off x="5907978" y="3346184"/>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1" name="Straight Connector 130"/>
          <p:cNvCxnSpPr/>
          <p:nvPr/>
        </p:nvCxnSpPr>
        <p:spPr>
          <a:xfrm flipV="1">
            <a:off x="5612966" y="3763466"/>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32" name="Oval 131"/>
          <p:cNvSpPr/>
          <p:nvPr/>
        </p:nvSpPr>
        <p:spPr>
          <a:xfrm>
            <a:off x="5907978" y="366028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3" name="Straight Connector 132"/>
          <p:cNvCxnSpPr/>
          <p:nvPr/>
        </p:nvCxnSpPr>
        <p:spPr>
          <a:xfrm flipV="1">
            <a:off x="5612966" y="4021176"/>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907978" y="391799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5" name="Straight Connector 134"/>
          <p:cNvCxnSpPr/>
          <p:nvPr/>
        </p:nvCxnSpPr>
        <p:spPr>
          <a:xfrm flipV="1">
            <a:off x="5612966" y="4300121"/>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36" name="Oval 135"/>
          <p:cNvSpPr/>
          <p:nvPr/>
        </p:nvSpPr>
        <p:spPr>
          <a:xfrm>
            <a:off x="5907978" y="4196939"/>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7" name="Straight Connector 136"/>
          <p:cNvCxnSpPr/>
          <p:nvPr/>
        </p:nvCxnSpPr>
        <p:spPr>
          <a:xfrm flipV="1">
            <a:off x="5612966" y="4585524"/>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38" name="Oval 137"/>
          <p:cNvSpPr/>
          <p:nvPr/>
        </p:nvSpPr>
        <p:spPr>
          <a:xfrm>
            <a:off x="5907978" y="4482342"/>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9" name="Straight Connector 138"/>
          <p:cNvCxnSpPr/>
          <p:nvPr/>
        </p:nvCxnSpPr>
        <p:spPr>
          <a:xfrm flipV="1">
            <a:off x="5612966" y="4848213"/>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40" name="Oval 139"/>
          <p:cNvSpPr/>
          <p:nvPr/>
        </p:nvSpPr>
        <p:spPr>
          <a:xfrm>
            <a:off x="5907978" y="474503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752212" y="4220082"/>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ight Brace 1"/>
          <p:cNvSpPr/>
          <p:nvPr/>
        </p:nvSpPr>
        <p:spPr>
          <a:xfrm>
            <a:off x="6843060" y="2062956"/>
            <a:ext cx="627529" cy="310617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7575177" y="3351214"/>
            <a:ext cx="1454244" cy="523220"/>
          </a:xfrm>
          <a:prstGeom prst="rect">
            <a:avLst/>
          </a:prstGeom>
          <a:noFill/>
        </p:spPr>
        <p:txBody>
          <a:bodyPr wrap="none" rtlCol="0">
            <a:spAutoFit/>
          </a:bodyPr>
          <a:lstStyle/>
          <a:p>
            <a:r>
              <a:rPr lang="en-US" dirty="0" smtClean="0"/>
              <a:t>Difference in</a:t>
            </a:r>
          </a:p>
          <a:p>
            <a:r>
              <a:rPr lang="en-US" dirty="0"/>
              <a:t>a</a:t>
            </a:r>
            <a:r>
              <a:rPr lang="en-US" dirty="0" smtClean="0"/>
              <a:t>llele frequency</a:t>
            </a:r>
            <a:endParaRPr lang="en-US" dirty="0"/>
          </a:p>
        </p:txBody>
      </p:sp>
      <p:sp>
        <p:nvSpPr>
          <p:cNvPr id="3" name="TextBox 2"/>
          <p:cNvSpPr txBox="1"/>
          <p:nvPr/>
        </p:nvSpPr>
        <p:spPr>
          <a:xfrm>
            <a:off x="3081932" y="1143000"/>
            <a:ext cx="2864686" cy="400110"/>
          </a:xfrm>
          <a:prstGeom prst="rect">
            <a:avLst/>
          </a:prstGeom>
          <a:noFill/>
        </p:spPr>
        <p:txBody>
          <a:bodyPr wrap="none" rtlCol="0">
            <a:spAutoFit/>
          </a:bodyPr>
          <a:lstStyle/>
          <a:p>
            <a:r>
              <a:rPr lang="en-US" sz="2000" dirty="0" smtClean="0"/>
              <a:t>From standing variation</a:t>
            </a:r>
            <a:endParaRPr lang="en-US" sz="2000" dirty="0"/>
          </a:p>
        </p:txBody>
      </p:sp>
      <p:cxnSp>
        <p:nvCxnSpPr>
          <p:cNvPr id="7" name="Straight Arrow Connector 6"/>
          <p:cNvCxnSpPr/>
          <p:nvPr/>
        </p:nvCxnSpPr>
        <p:spPr>
          <a:xfrm>
            <a:off x="328706" y="5768659"/>
            <a:ext cx="676246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79991" y="5796064"/>
            <a:ext cx="754609" cy="400110"/>
          </a:xfrm>
          <a:prstGeom prst="rect">
            <a:avLst/>
          </a:prstGeom>
          <a:noFill/>
        </p:spPr>
        <p:txBody>
          <a:bodyPr wrap="none" rtlCol="0">
            <a:spAutoFit/>
          </a:bodyPr>
          <a:lstStyle/>
          <a:p>
            <a:r>
              <a:rPr lang="en-US" sz="2000" dirty="0" smtClean="0"/>
              <a:t>Time</a:t>
            </a:r>
            <a:endParaRPr lang="en-US" sz="2000" dirty="0"/>
          </a:p>
        </p:txBody>
      </p:sp>
    </p:spTree>
    <p:extLst>
      <p:ext uri="{BB962C8B-B14F-4D97-AF65-F5344CB8AC3E}">
        <p14:creationId xmlns:p14="http://schemas.microsoft.com/office/powerpoint/2010/main" val="242620622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141" name="Rectangle 140"/>
          <p:cNvSpPr/>
          <p:nvPr/>
        </p:nvSpPr>
        <p:spPr>
          <a:xfrm>
            <a:off x="5470592" y="2057910"/>
            <a:ext cx="1105647" cy="1529456"/>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9" name="Rectangle 118"/>
          <p:cNvSpPr/>
          <p:nvPr/>
        </p:nvSpPr>
        <p:spPr>
          <a:xfrm>
            <a:off x="3704547" y="2068174"/>
            <a:ext cx="1105647" cy="1529456"/>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1976285" y="2083115"/>
            <a:ext cx="1105647" cy="1529456"/>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1979275" y="4003477"/>
            <a:ext cx="1105647" cy="1529456"/>
          </a:xfrm>
          <a:prstGeom prst="rect">
            <a:avLst/>
          </a:prstGeom>
          <a:solidFill>
            <a:srgbClr val="FF00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328706" y="2232524"/>
            <a:ext cx="1105647" cy="3257177"/>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3" name="Shape 373"/>
          <p:cNvSpPr txBox="1">
            <a:spLocks noGrp="1"/>
          </p:cNvSpPr>
          <p:nvPr>
            <p:ph type="title"/>
          </p:nvPr>
        </p:nvSpPr>
        <p:spPr>
          <a:xfrm>
            <a:off x="457200" y="0"/>
            <a:ext cx="8229600" cy="1143000"/>
          </a:xfrm>
          <a:prstGeom prst="rect">
            <a:avLst/>
          </a:prstGeom>
          <a:noFill/>
          <a:ln>
            <a:noFill/>
          </a:ln>
        </p:spPr>
        <p:txBody>
          <a:bodyPr lIns="91425" tIns="91425" rIns="91425" bIns="91425" anchor="ctr" anchorCtr="0">
            <a:noAutofit/>
          </a:bodyPr>
          <a:lstStyle/>
          <a:p>
            <a:pPr lvl="0">
              <a:buSzPct val="25000"/>
            </a:pPr>
            <a:r>
              <a:rPr lang="en-US" sz="3600" b="1" dirty="0">
                <a:solidFill>
                  <a:schemeClr val="dk1"/>
                </a:solidFill>
              </a:rPr>
              <a:t>Allele frequency differentiation</a:t>
            </a:r>
            <a:endParaRPr lang="en-US" sz="3600" b="1" i="0" u="none" strike="noStrike" cap="none" baseline="-25000" dirty="0">
              <a:solidFill>
                <a:schemeClr val="dk1"/>
              </a:solidFill>
              <a:latin typeface="Arial"/>
              <a:ea typeface="Arial"/>
              <a:cs typeface="Arial"/>
              <a:sym typeface="Arial"/>
              <a:rtl val="0"/>
            </a:endParaRPr>
          </a:p>
        </p:txBody>
      </p:sp>
      <p:cxnSp>
        <p:nvCxnSpPr>
          <p:cNvPr id="9" name="Straight Connector 8"/>
          <p:cNvCxnSpPr/>
          <p:nvPr/>
        </p:nvCxnSpPr>
        <p:spPr>
          <a:xfrm flipV="1">
            <a:off x="457200" y="2598982"/>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752212" y="249580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V="1">
            <a:off x="457200" y="2856692"/>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752212" y="275351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V="1">
            <a:off x="457200" y="313563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52212" y="303245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V="1">
            <a:off x="457200" y="342104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52212" y="331785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p:nvPr/>
        </p:nvCxnSpPr>
        <p:spPr>
          <a:xfrm flipV="1">
            <a:off x="457200" y="3683729"/>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52212" y="358054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V="1">
            <a:off x="457200" y="3997829"/>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52212" y="389464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V="1">
            <a:off x="457200" y="4255539"/>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752212" y="415235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V="1">
            <a:off x="457200" y="4534484"/>
            <a:ext cx="832129" cy="5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457200" y="481988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752212" y="471670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flipV="1">
            <a:off x="457200" y="5082576"/>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752212" y="4979394"/>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 name="Straight Connector 53"/>
          <p:cNvCxnSpPr/>
          <p:nvPr/>
        </p:nvCxnSpPr>
        <p:spPr>
          <a:xfrm flipV="1">
            <a:off x="2118659" y="2380101"/>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55" name="Oval 54"/>
          <p:cNvSpPr/>
          <p:nvPr/>
        </p:nvSpPr>
        <p:spPr>
          <a:xfrm>
            <a:off x="2413671" y="2276919"/>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6" name="Straight Connector 55"/>
          <p:cNvCxnSpPr/>
          <p:nvPr/>
        </p:nvCxnSpPr>
        <p:spPr>
          <a:xfrm flipV="1">
            <a:off x="2118659" y="2637811"/>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57" name="Oval 56"/>
          <p:cNvSpPr/>
          <p:nvPr/>
        </p:nvSpPr>
        <p:spPr>
          <a:xfrm>
            <a:off x="2413671" y="253462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8" name="Straight Connector 57"/>
          <p:cNvCxnSpPr/>
          <p:nvPr/>
        </p:nvCxnSpPr>
        <p:spPr>
          <a:xfrm flipV="1">
            <a:off x="2118659" y="2916756"/>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59" name="Oval 58"/>
          <p:cNvSpPr/>
          <p:nvPr/>
        </p:nvSpPr>
        <p:spPr>
          <a:xfrm>
            <a:off x="2413671" y="2813574"/>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0" name="Straight Connector 59"/>
          <p:cNvCxnSpPr/>
          <p:nvPr/>
        </p:nvCxnSpPr>
        <p:spPr>
          <a:xfrm flipV="1">
            <a:off x="2118659" y="3202159"/>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61" name="Oval 60"/>
          <p:cNvSpPr/>
          <p:nvPr/>
        </p:nvSpPr>
        <p:spPr>
          <a:xfrm>
            <a:off x="2413671" y="309897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2" name="Straight Connector 61"/>
          <p:cNvCxnSpPr/>
          <p:nvPr/>
        </p:nvCxnSpPr>
        <p:spPr>
          <a:xfrm flipV="1">
            <a:off x="2118659" y="3464848"/>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63" name="Oval 62"/>
          <p:cNvSpPr/>
          <p:nvPr/>
        </p:nvSpPr>
        <p:spPr>
          <a:xfrm>
            <a:off x="2413671" y="3361666"/>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Connector 63"/>
          <p:cNvCxnSpPr/>
          <p:nvPr/>
        </p:nvCxnSpPr>
        <p:spPr>
          <a:xfrm flipV="1">
            <a:off x="2118659" y="4122591"/>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65" name="Oval 64"/>
          <p:cNvSpPr/>
          <p:nvPr/>
        </p:nvSpPr>
        <p:spPr>
          <a:xfrm>
            <a:off x="2413671" y="4019409"/>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Connector 65"/>
          <p:cNvCxnSpPr/>
          <p:nvPr/>
        </p:nvCxnSpPr>
        <p:spPr>
          <a:xfrm flipV="1">
            <a:off x="2118659" y="4380301"/>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67" name="Oval 66"/>
          <p:cNvSpPr/>
          <p:nvPr/>
        </p:nvSpPr>
        <p:spPr>
          <a:xfrm>
            <a:off x="2413671" y="427711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8" name="Straight Connector 67"/>
          <p:cNvCxnSpPr/>
          <p:nvPr/>
        </p:nvCxnSpPr>
        <p:spPr>
          <a:xfrm flipV="1">
            <a:off x="2118659" y="4659246"/>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69" name="Oval 68"/>
          <p:cNvSpPr/>
          <p:nvPr/>
        </p:nvSpPr>
        <p:spPr>
          <a:xfrm>
            <a:off x="2413671" y="4556064"/>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0" name="Straight Connector 69"/>
          <p:cNvCxnSpPr/>
          <p:nvPr/>
        </p:nvCxnSpPr>
        <p:spPr>
          <a:xfrm flipV="1">
            <a:off x="2118659" y="4944649"/>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71" name="Oval 70"/>
          <p:cNvSpPr/>
          <p:nvPr/>
        </p:nvSpPr>
        <p:spPr>
          <a:xfrm>
            <a:off x="2413671" y="484146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p:cNvCxnSpPr/>
          <p:nvPr/>
        </p:nvCxnSpPr>
        <p:spPr>
          <a:xfrm flipV="1">
            <a:off x="2118659" y="5207338"/>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73" name="Oval 72"/>
          <p:cNvSpPr/>
          <p:nvPr/>
        </p:nvSpPr>
        <p:spPr>
          <a:xfrm>
            <a:off x="2413671" y="5104156"/>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ectangle 97"/>
          <p:cNvSpPr/>
          <p:nvPr/>
        </p:nvSpPr>
        <p:spPr>
          <a:xfrm>
            <a:off x="3707537" y="4033359"/>
            <a:ext cx="1105647" cy="1529456"/>
          </a:xfrm>
          <a:prstGeom prst="rect">
            <a:avLst/>
          </a:prstGeom>
          <a:solidFill>
            <a:srgbClr val="FF00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9" name="Straight Connector 98"/>
          <p:cNvCxnSpPr/>
          <p:nvPr/>
        </p:nvCxnSpPr>
        <p:spPr>
          <a:xfrm flipV="1">
            <a:off x="3846921" y="236516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00" name="Oval 99"/>
          <p:cNvSpPr/>
          <p:nvPr/>
        </p:nvSpPr>
        <p:spPr>
          <a:xfrm>
            <a:off x="4141933" y="226197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1" name="Straight Connector 100"/>
          <p:cNvCxnSpPr/>
          <p:nvPr/>
        </p:nvCxnSpPr>
        <p:spPr>
          <a:xfrm flipV="1">
            <a:off x="3846921" y="262287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02" name="Oval 101"/>
          <p:cNvSpPr/>
          <p:nvPr/>
        </p:nvSpPr>
        <p:spPr>
          <a:xfrm>
            <a:off x="4141933" y="251968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3" name="Straight Connector 102"/>
          <p:cNvCxnSpPr/>
          <p:nvPr/>
        </p:nvCxnSpPr>
        <p:spPr>
          <a:xfrm flipV="1">
            <a:off x="3846921" y="2901815"/>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04" name="Oval 103"/>
          <p:cNvSpPr/>
          <p:nvPr/>
        </p:nvSpPr>
        <p:spPr>
          <a:xfrm>
            <a:off x="4141933" y="279863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5" name="Straight Connector 104"/>
          <p:cNvCxnSpPr/>
          <p:nvPr/>
        </p:nvCxnSpPr>
        <p:spPr>
          <a:xfrm flipV="1">
            <a:off x="3846921" y="3187218"/>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06" name="Oval 105"/>
          <p:cNvSpPr/>
          <p:nvPr/>
        </p:nvSpPr>
        <p:spPr>
          <a:xfrm>
            <a:off x="4141933" y="3084036"/>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7" name="Straight Connector 106"/>
          <p:cNvCxnSpPr/>
          <p:nvPr/>
        </p:nvCxnSpPr>
        <p:spPr>
          <a:xfrm flipV="1">
            <a:off x="3846921" y="344990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08" name="Oval 107"/>
          <p:cNvSpPr/>
          <p:nvPr/>
        </p:nvSpPr>
        <p:spPr>
          <a:xfrm>
            <a:off x="4141933" y="334672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9" name="Straight Connector 108"/>
          <p:cNvCxnSpPr/>
          <p:nvPr/>
        </p:nvCxnSpPr>
        <p:spPr>
          <a:xfrm flipV="1">
            <a:off x="3846921" y="4152473"/>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10" name="Oval 109"/>
          <p:cNvSpPr/>
          <p:nvPr/>
        </p:nvSpPr>
        <p:spPr>
          <a:xfrm>
            <a:off x="4141933" y="404929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1" name="Straight Connector 110"/>
          <p:cNvCxnSpPr/>
          <p:nvPr/>
        </p:nvCxnSpPr>
        <p:spPr>
          <a:xfrm flipV="1">
            <a:off x="3846921" y="4410183"/>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12" name="Oval 111"/>
          <p:cNvSpPr/>
          <p:nvPr/>
        </p:nvSpPr>
        <p:spPr>
          <a:xfrm>
            <a:off x="4141933" y="430700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3" name="Straight Connector 112"/>
          <p:cNvCxnSpPr/>
          <p:nvPr/>
        </p:nvCxnSpPr>
        <p:spPr>
          <a:xfrm flipV="1">
            <a:off x="3846921" y="4689128"/>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14" name="Oval 113"/>
          <p:cNvSpPr/>
          <p:nvPr/>
        </p:nvSpPr>
        <p:spPr>
          <a:xfrm>
            <a:off x="4141933" y="4585946"/>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5" name="Straight Connector 114"/>
          <p:cNvCxnSpPr/>
          <p:nvPr/>
        </p:nvCxnSpPr>
        <p:spPr>
          <a:xfrm flipV="1">
            <a:off x="3846921" y="4974531"/>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16" name="Oval 115"/>
          <p:cNvSpPr/>
          <p:nvPr/>
        </p:nvSpPr>
        <p:spPr>
          <a:xfrm>
            <a:off x="4141933" y="487134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7" name="Straight Connector 116"/>
          <p:cNvCxnSpPr/>
          <p:nvPr/>
        </p:nvCxnSpPr>
        <p:spPr>
          <a:xfrm flipV="1">
            <a:off x="3846921" y="523722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18" name="Oval 117"/>
          <p:cNvSpPr/>
          <p:nvPr/>
        </p:nvSpPr>
        <p:spPr>
          <a:xfrm>
            <a:off x="4141933" y="513403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p:cNvSpPr/>
          <p:nvPr/>
        </p:nvSpPr>
        <p:spPr>
          <a:xfrm>
            <a:off x="5473582" y="4082859"/>
            <a:ext cx="1105647" cy="1529456"/>
          </a:xfrm>
          <a:prstGeom prst="rect">
            <a:avLst/>
          </a:prstGeom>
          <a:solidFill>
            <a:srgbClr val="FF00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1" name="Straight Connector 120"/>
          <p:cNvCxnSpPr/>
          <p:nvPr/>
        </p:nvCxnSpPr>
        <p:spPr>
          <a:xfrm flipV="1">
            <a:off x="5612966" y="2354896"/>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22" name="Oval 121"/>
          <p:cNvSpPr/>
          <p:nvPr/>
        </p:nvSpPr>
        <p:spPr>
          <a:xfrm>
            <a:off x="5907978" y="225171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3" name="Straight Connector 122"/>
          <p:cNvCxnSpPr/>
          <p:nvPr/>
        </p:nvCxnSpPr>
        <p:spPr>
          <a:xfrm flipV="1">
            <a:off x="5612966" y="2612606"/>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24" name="Oval 123"/>
          <p:cNvSpPr/>
          <p:nvPr/>
        </p:nvSpPr>
        <p:spPr>
          <a:xfrm>
            <a:off x="5907978" y="250942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5" name="Straight Connector 124"/>
          <p:cNvCxnSpPr/>
          <p:nvPr/>
        </p:nvCxnSpPr>
        <p:spPr>
          <a:xfrm flipV="1">
            <a:off x="5612966" y="2891551"/>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26" name="Oval 125"/>
          <p:cNvSpPr/>
          <p:nvPr/>
        </p:nvSpPr>
        <p:spPr>
          <a:xfrm>
            <a:off x="5907978" y="278836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7" name="Straight Connector 126"/>
          <p:cNvCxnSpPr/>
          <p:nvPr/>
        </p:nvCxnSpPr>
        <p:spPr>
          <a:xfrm flipV="1">
            <a:off x="5612966" y="3176954"/>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28" name="Oval 127"/>
          <p:cNvSpPr/>
          <p:nvPr/>
        </p:nvSpPr>
        <p:spPr>
          <a:xfrm>
            <a:off x="5907978" y="3073772"/>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p:cNvCxnSpPr/>
          <p:nvPr/>
        </p:nvCxnSpPr>
        <p:spPr>
          <a:xfrm flipV="1">
            <a:off x="5612966" y="3439643"/>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30" name="Oval 129"/>
          <p:cNvSpPr/>
          <p:nvPr/>
        </p:nvSpPr>
        <p:spPr>
          <a:xfrm>
            <a:off x="5907978" y="333646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1" name="Straight Connector 130"/>
          <p:cNvCxnSpPr/>
          <p:nvPr/>
        </p:nvCxnSpPr>
        <p:spPr>
          <a:xfrm flipV="1">
            <a:off x="5612966" y="4201973"/>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32" name="Oval 131"/>
          <p:cNvSpPr/>
          <p:nvPr/>
        </p:nvSpPr>
        <p:spPr>
          <a:xfrm>
            <a:off x="5907978" y="409879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3" name="Straight Connector 132"/>
          <p:cNvCxnSpPr/>
          <p:nvPr/>
        </p:nvCxnSpPr>
        <p:spPr>
          <a:xfrm flipV="1">
            <a:off x="5612966" y="4459683"/>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907978" y="435650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5" name="Straight Connector 134"/>
          <p:cNvCxnSpPr/>
          <p:nvPr/>
        </p:nvCxnSpPr>
        <p:spPr>
          <a:xfrm flipV="1">
            <a:off x="5612966" y="4738628"/>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36" name="Oval 135"/>
          <p:cNvSpPr/>
          <p:nvPr/>
        </p:nvSpPr>
        <p:spPr>
          <a:xfrm>
            <a:off x="5907978" y="463544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7" name="Straight Connector 136"/>
          <p:cNvCxnSpPr/>
          <p:nvPr/>
        </p:nvCxnSpPr>
        <p:spPr>
          <a:xfrm flipV="1">
            <a:off x="5612966" y="5024031"/>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38" name="Oval 137"/>
          <p:cNvSpPr/>
          <p:nvPr/>
        </p:nvSpPr>
        <p:spPr>
          <a:xfrm>
            <a:off x="5907978" y="4920849"/>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9" name="Straight Connector 138"/>
          <p:cNvCxnSpPr/>
          <p:nvPr/>
        </p:nvCxnSpPr>
        <p:spPr>
          <a:xfrm flipV="1">
            <a:off x="5612966" y="528672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40" name="Oval 139"/>
          <p:cNvSpPr/>
          <p:nvPr/>
        </p:nvSpPr>
        <p:spPr>
          <a:xfrm>
            <a:off x="5907978" y="518353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752212" y="444941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ight Brace 1"/>
          <p:cNvSpPr/>
          <p:nvPr/>
        </p:nvSpPr>
        <p:spPr>
          <a:xfrm>
            <a:off x="6843060" y="2292289"/>
            <a:ext cx="627529" cy="310617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7575177" y="3580547"/>
            <a:ext cx="1454244" cy="523220"/>
          </a:xfrm>
          <a:prstGeom prst="rect">
            <a:avLst/>
          </a:prstGeom>
          <a:noFill/>
        </p:spPr>
        <p:txBody>
          <a:bodyPr wrap="none" rtlCol="0">
            <a:spAutoFit/>
          </a:bodyPr>
          <a:lstStyle/>
          <a:p>
            <a:r>
              <a:rPr lang="en-US" dirty="0" smtClean="0"/>
              <a:t>Difference in</a:t>
            </a:r>
          </a:p>
          <a:p>
            <a:r>
              <a:rPr lang="en-US" dirty="0"/>
              <a:t>a</a:t>
            </a:r>
            <a:r>
              <a:rPr lang="en-US" dirty="0" smtClean="0"/>
              <a:t>llele frequency</a:t>
            </a:r>
            <a:endParaRPr lang="en-US" dirty="0"/>
          </a:p>
        </p:txBody>
      </p:sp>
      <p:cxnSp>
        <p:nvCxnSpPr>
          <p:cNvPr id="6" name="Straight Arrow Connector 5"/>
          <p:cNvCxnSpPr/>
          <p:nvPr/>
        </p:nvCxnSpPr>
        <p:spPr>
          <a:xfrm>
            <a:off x="5871881" y="3683729"/>
            <a:ext cx="0" cy="314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6170707" y="3672335"/>
            <a:ext cx="0" cy="282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a:off x="4097110" y="3655252"/>
            <a:ext cx="0" cy="314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p:nvPr/>
        </p:nvCxnSpPr>
        <p:spPr>
          <a:xfrm flipV="1">
            <a:off x="4395936" y="3643858"/>
            <a:ext cx="0" cy="282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3" name="Straight Arrow Connector 142"/>
          <p:cNvCxnSpPr/>
          <p:nvPr/>
        </p:nvCxnSpPr>
        <p:spPr>
          <a:xfrm>
            <a:off x="2309084" y="3672335"/>
            <a:ext cx="0" cy="314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4" name="Straight Arrow Connector 143"/>
          <p:cNvCxnSpPr/>
          <p:nvPr/>
        </p:nvCxnSpPr>
        <p:spPr>
          <a:xfrm flipV="1">
            <a:off x="2607910" y="3660941"/>
            <a:ext cx="0" cy="282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3435149" y="1215892"/>
            <a:ext cx="1823736" cy="400110"/>
          </a:xfrm>
          <a:prstGeom prst="rect">
            <a:avLst/>
          </a:prstGeom>
          <a:noFill/>
        </p:spPr>
        <p:txBody>
          <a:bodyPr wrap="none" rtlCol="0">
            <a:spAutoFit/>
          </a:bodyPr>
          <a:lstStyle/>
          <a:p>
            <a:r>
              <a:rPr lang="en-US" sz="2000" dirty="0" smtClean="0"/>
              <a:t>With migration</a:t>
            </a:r>
            <a:endParaRPr lang="en-US" sz="2000" dirty="0"/>
          </a:p>
        </p:txBody>
      </p:sp>
      <p:cxnSp>
        <p:nvCxnSpPr>
          <p:cNvPr id="145" name="Straight Arrow Connector 144"/>
          <p:cNvCxnSpPr/>
          <p:nvPr/>
        </p:nvCxnSpPr>
        <p:spPr>
          <a:xfrm>
            <a:off x="328706" y="5768659"/>
            <a:ext cx="676246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6" name="TextBox 145"/>
          <p:cNvSpPr txBox="1"/>
          <p:nvPr/>
        </p:nvSpPr>
        <p:spPr>
          <a:xfrm>
            <a:off x="579991" y="5796064"/>
            <a:ext cx="754609" cy="400110"/>
          </a:xfrm>
          <a:prstGeom prst="rect">
            <a:avLst/>
          </a:prstGeom>
          <a:noFill/>
        </p:spPr>
        <p:txBody>
          <a:bodyPr wrap="none" rtlCol="0">
            <a:spAutoFit/>
          </a:bodyPr>
          <a:lstStyle/>
          <a:p>
            <a:r>
              <a:rPr lang="en-US" sz="2000" dirty="0" smtClean="0"/>
              <a:t>Time</a:t>
            </a:r>
            <a:endParaRPr lang="en-US" sz="2000" dirty="0"/>
          </a:p>
        </p:txBody>
      </p:sp>
    </p:spTree>
    <p:extLst>
      <p:ext uri="{BB962C8B-B14F-4D97-AF65-F5344CB8AC3E}">
        <p14:creationId xmlns:p14="http://schemas.microsoft.com/office/powerpoint/2010/main" val="216846081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457200" y="12"/>
            <a:ext cx="8229600" cy="1143000"/>
          </a:xfrm>
          <a:prstGeom prst="rect">
            <a:avLst/>
          </a:prstGeom>
          <a:noFill/>
          <a:ln>
            <a:noFill/>
          </a:ln>
        </p:spPr>
        <p:txBody>
          <a:bodyPr lIns="91425" tIns="91425" rIns="91425" bIns="91425" anchor="b" anchorCtr="0">
            <a:noAutofit/>
          </a:bodyPr>
          <a:lstStyle/>
          <a:p>
            <a:pPr marL="0" marR="0" lvl="0" indent="0" algn="ctr" rtl="0">
              <a:lnSpc>
                <a:spcPct val="100000"/>
              </a:lnSpc>
              <a:spcBef>
                <a:spcPts val="0"/>
              </a:spcBef>
              <a:spcAft>
                <a:spcPts val="0"/>
              </a:spcAft>
              <a:buClr>
                <a:schemeClr val="dk1"/>
              </a:buClr>
              <a:buSzPct val="25000"/>
              <a:buFont typeface="Arial"/>
              <a:buNone/>
            </a:pPr>
            <a:r>
              <a:rPr lang="en-US" sz="3600" b="1">
                <a:solidFill>
                  <a:schemeClr val="dk1"/>
                </a:solidFill>
              </a:rPr>
              <a:t>Migration rates</a:t>
            </a:r>
          </a:p>
        </p:txBody>
      </p:sp>
      <p:sp>
        <p:nvSpPr>
          <p:cNvPr id="161" name="Shape 161"/>
          <p:cNvSpPr txBox="1">
            <a:spLocks noGrp="1"/>
          </p:cNvSpPr>
          <p:nvPr>
            <p:ph type="body" idx="1"/>
          </p:nvPr>
        </p:nvSpPr>
        <p:spPr>
          <a:xfrm>
            <a:off x="457200" y="1346975"/>
            <a:ext cx="8229600" cy="49677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800">
                <a:solidFill>
                  <a:schemeClr val="dk1"/>
                </a:solidFill>
              </a:rPr>
              <a:t>Two populations may be separated but occasionally </a:t>
            </a:r>
            <a:r>
              <a:rPr lang="en-US" sz="1800" b="1">
                <a:solidFill>
                  <a:schemeClr val="dk1"/>
                </a:solidFill>
              </a:rPr>
              <a:t>migrants</a:t>
            </a:r>
            <a:r>
              <a:rPr lang="en-US" sz="1800">
                <a:solidFill>
                  <a:schemeClr val="dk1"/>
                </a:solidFill>
              </a:rPr>
              <a:t> may move and exchange genetic material.</a:t>
            </a:r>
          </a:p>
        </p:txBody>
      </p:sp>
      <p:sp>
        <p:nvSpPr>
          <p:cNvPr id="162" name="Shape 162"/>
          <p:cNvSpPr/>
          <p:nvPr/>
        </p:nvSpPr>
        <p:spPr>
          <a:xfrm>
            <a:off x="626775" y="2902625"/>
            <a:ext cx="1464899" cy="2668500"/>
          </a:xfrm>
          <a:prstGeom prst="ellipse">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3" name="Shape 163"/>
          <p:cNvSpPr/>
          <p:nvPr/>
        </p:nvSpPr>
        <p:spPr>
          <a:xfrm>
            <a:off x="2898375" y="2902625"/>
            <a:ext cx="1464899" cy="2668500"/>
          </a:xfrm>
          <a:prstGeom prst="ellipse">
            <a:avLst/>
          </a:prstGeom>
          <a:no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4" name="Shape 164"/>
          <p:cNvSpPr/>
          <p:nvPr/>
        </p:nvSpPr>
        <p:spPr>
          <a:xfrm>
            <a:off x="1292625" y="3437675"/>
            <a:ext cx="196199" cy="176699"/>
          </a:xfrm>
          <a:prstGeom prst="ellipse">
            <a:avLst/>
          </a:prstGeom>
          <a:solidFill>
            <a:srgbClr val="CCCCCC"/>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5" name="Shape 165"/>
          <p:cNvSpPr/>
          <p:nvPr/>
        </p:nvSpPr>
        <p:spPr>
          <a:xfrm>
            <a:off x="1572575" y="3914500"/>
            <a:ext cx="196199" cy="176699"/>
          </a:xfrm>
          <a:prstGeom prst="ellipse">
            <a:avLst/>
          </a:prstGeom>
          <a:solidFill>
            <a:srgbClr val="CCCCCC"/>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6" name="Shape 166"/>
          <p:cNvSpPr/>
          <p:nvPr/>
        </p:nvSpPr>
        <p:spPr>
          <a:xfrm>
            <a:off x="1051275" y="3988425"/>
            <a:ext cx="196199" cy="176699"/>
          </a:xfrm>
          <a:prstGeom prst="ellipse">
            <a:avLst/>
          </a:prstGeom>
          <a:solidFill>
            <a:srgbClr val="CCCCCC"/>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7" name="Shape 167"/>
          <p:cNvSpPr/>
          <p:nvPr/>
        </p:nvSpPr>
        <p:spPr>
          <a:xfrm>
            <a:off x="1096425" y="4891900"/>
            <a:ext cx="196199" cy="176699"/>
          </a:xfrm>
          <a:prstGeom prst="ellipse">
            <a:avLst/>
          </a:prstGeom>
          <a:solidFill>
            <a:srgbClr val="CCCCCC"/>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8" name="Shape 168"/>
          <p:cNvSpPr/>
          <p:nvPr/>
        </p:nvSpPr>
        <p:spPr>
          <a:xfrm>
            <a:off x="3477250" y="3346200"/>
            <a:ext cx="196199" cy="176699"/>
          </a:xfrm>
          <a:prstGeom prst="ellipse">
            <a:avLst/>
          </a:prstGeom>
          <a:solidFill>
            <a:srgbClr val="000000"/>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69" name="Shape 169"/>
          <p:cNvSpPr/>
          <p:nvPr/>
        </p:nvSpPr>
        <p:spPr>
          <a:xfrm>
            <a:off x="3285675" y="3914500"/>
            <a:ext cx="196199" cy="176699"/>
          </a:xfrm>
          <a:prstGeom prst="ellipse">
            <a:avLst/>
          </a:prstGeom>
          <a:solidFill>
            <a:srgbClr val="000000"/>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70" name="Shape 170"/>
          <p:cNvSpPr/>
          <p:nvPr/>
        </p:nvSpPr>
        <p:spPr>
          <a:xfrm>
            <a:off x="3830900" y="3914500"/>
            <a:ext cx="196199" cy="176699"/>
          </a:xfrm>
          <a:prstGeom prst="ellipse">
            <a:avLst/>
          </a:prstGeom>
          <a:solidFill>
            <a:srgbClr val="000000"/>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71" name="Shape 171"/>
          <p:cNvSpPr/>
          <p:nvPr/>
        </p:nvSpPr>
        <p:spPr>
          <a:xfrm>
            <a:off x="3629600" y="4832175"/>
            <a:ext cx="196199" cy="176699"/>
          </a:xfrm>
          <a:prstGeom prst="ellipse">
            <a:avLst/>
          </a:prstGeom>
          <a:solidFill>
            <a:srgbClr val="000000"/>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172" name="Shape 172"/>
          <p:cNvCxnSpPr/>
          <p:nvPr/>
        </p:nvCxnSpPr>
        <p:spPr>
          <a:xfrm>
            <a:off x="2522275" y="2674200"/>
            <a:ext cx="9899" cy="3002099"/>
          </a:xfrm>
          <a:prstGeom prst="straightConnector1">
            <a:avLst/>
          </a:prstGeom>
          <a:noFill/>
          <a:ln w="19050" cap="flat">
            <a:solidFill>
              <a:schemeClr val="dk2"/>
            </a:solidFill>
            <a:prstDash val="dash"/>
            <a:round/>
            <a:headEnd type="none" w="lg" len="lg"/>
            <a:tailEnd type="none" w="lg" len="lg"/>
          </a:ln>
        </p:spPr>
      </p:cxnSp>
      <p:sp>
        <p:nvSpPr>
          <p:cNvPr id="173" name="Shape 173"/>
          <p:cNvSpPr/>
          <p:nvPr/>
        </p:nvSpPr>
        <p:spPr>
          <a:xfrm>
            <a:off x="1376375" y="4548425"/>
            <a:ext cx="196199" cy="176699"/>
          </a:xfrm>
          <a:prstGeom prst="ellipse">
            <a:avLst/>
          </a:prstGeom>
          <a:solidFill>
            <a:srgbClr val="000000"/>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74" name="Shape 174"/>
          <p:cNvSpPr/>
          <p:nvPr/>
        </p:nvSpPr>
        <p:spPr>
          <a:xfrm>
            <a:off x="3352400" y="4482800"/>
            <a:ext cx="196199" cy="176699"/>
          </a:xfrm>
          <a:prstGeom prst="ellipse">
            <a:avLst/>
          </a:prstGeom>
          <a:solidFill>
            <a:srgbClr val="CCCCCC"/>
          </a:solidFill>
          <a:ln w="19050" cap="flat">
            <a:solidFill>
              <a:schemeClr val="dk2"/>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175" name="Shape 175"/>
          <p:cNvCxnSpPr>
            <a:stCxn id="162" idx="6"/>
            <a:endCxn id="163" idx="2"/>
          </p:cNvCxnSpPr>
          <p:nvPr/>
        </p:nvCxnSpPr>
        <p:spPr>
          <a:xfrm>
            <a:off x="2091674" y="4236875"/>
            <a:ext cx="806700" cy="0"/>
          </a:xfrm>
          <a:prstGeom prst="straightConnector1">
            <a:avLst/>
          </a:prstGeom>
          <a:noFill/>
          <a:ln w="19050" cap="flat">
            <a:solidFill>
              <a:srgbClr val="FF0000"/>
            </a:solidFill>
            <a:prstDash val="solid"/>
            <a:round/>
            <a:headEnd type="none" w="lg" len="lg"/>
            <a:tailEnd type="triangle" w="lg" len="lg"/>
          </a:ln>
        </p:spPr>
      </p:cxnSp>
      <p:cxnSp>
        <p:nvCxnSpPr>
          <p:cNvPr id="176" name="Shape 176"/>
          <p:cNvCxnSpPr/>
          <p:nvPr/>
        </p:nvCxnSpPr>
        <p:spPr>
          <a:xfrm rot="10800000">
            <a:off x="2091674" y="4482800"/>
            <a:ext cx="806700" cy="0"/>
          </a:xfrm>
          <a:prstGeom prst="straightConnector1">
            <a:avLst/>
          </a:prstGeom>
          <a:noFill/>
          <a:ln w="19050" cap="flat">
            <a:solidFill>
              <a:srgbClr val="FF0000"/>
            </a:solidFill>
            <a:prstDash val="solid"/>
            <a:round/>
            <a:headEnd type="none" w="lg" len="lg"/>
            <a:tailEnd type="triangle" w="lg" len="lg"/>
          </a:ln>
        </p:spPr>
      </p:cxnSp>
      <p:sp>
        <p:nvSpPr>
          <p:cNvPr id="177" name="Shape 177"/>
          <p:cNvSpPr txBox="1"/>
          <p:nvPr/>
        </p:nvSpPr>
        <p:spPr>
          <a:xfrm>
            <a:off x="540750" y="5795375"/>
            <a:ext cx="3885299" cy="957000"/>
          </a:xfrm>
          <a:prstGeom prst="rect">
            <a:avLst/>
          </a:prstGeom>
          <a:noFill/>
          <a:ln>
            <a:noFill/>
          </a:ln>
        </p:spPr>
        <p:txBody>
          <a:bodyPr lIns="91425" tIns="91425" rIns="91425" bIns="91425" anchor="t" anchorCtr="0">
            <a:noAutofit/>
          </a:bodyPr>
          <a:lstStyle/>
          <a:p>
            <a:pPr lvl="0" rtl="0">
              <a:spcBef>
                <a:spcPts val="0"/>
              </a:spcBef>
              <a:buNone/>
            </a:pPr>
            <a:r>
              <a:rPr lang="en-US" i="1"/>
              <a:t>m</a:t>
            </a:r>
            <a:r>
              <a:rPr lang="en-US"/>
              <a:t> = probability that an individual from one population is replaced with an individual from the other (per individual, per generation)</a:t>
            </a:r>
          </a:p>
        </p:txBody>
      </p:sp>
      <p:sp>
        <p:nvSpPr>
          <p:cNvPr id="178" name="Shape 178"/>
          <p:cNvSpPr txBox="1"/>
          <p:nvPr/>
        </p:nvSpPr>
        <p:spPr>
          <a:xfrm>
            <a:off x="2237625" y="3912225"/>
            <a:ext cx="667199" cy="294299"/>
          </a:xfrm>
          <a:prstGeom prst="rect">
            <a:avLst/>
          </a:prstGeom>
          <a:noFill/>
          <a:ln>
            <a:noFill/>
          </a:ln>
        </p:spPr>
        <p:txBody>
          <a:bodyPr lIns="91425" tIns="91425" rIns="91425" bIns="91425" anchor="t" anchorCtr="0">
            <a:noAutofit/>
          </a:bodyPr>
          <a:lstStyle/>
          <a:p>
            <a:pPr lvl="0" rtl="0">
              <a:spcBef>
                <a:spcPts val="0"/>
              </a:spcBef>
              <a:buNone/>
            </a:pPr>
            <a:r>
              <a:rPr lang="en-US" i="1"/>
              <a:t>m</a:t>
            </a:r>
          </a:p>
        </p:txBody>
      </p:sp>
      <p:cxnSp>
        <p:nvCxnSpPr>
          <p:cNvPr id="179" name="Shape 179"/>
          <p:cNvCxnSpPr/>
          <p:nvPr/>
        </p:nvCxnSpPr>
        <p:spPr>
          <a:xfrm>
            <a:off x="5640925" y="2612050"/>
            <a:ext cx="9899" cy="2953199"/>
          </a:xfrm>
          <a:prstGeom prst="straightConnector1">
            <a:avLst/>
          </a:prstGeom>
          <a:noFill/>
          <a:ln w="19050" cap="flat">
            <a:solidFill>
              <a:schemeClr val="dk2"/>
            </a:solidFill>
            <a:prstDash val="solid"/>
            <a:round/>
            <a:headEnd type="none" w="lg" len="lg"/>
            <a:tailEnd type="none" w="lg" len="lg"/>
          </a:ln>
        </p:spPr>
      </p:cxnSp>
      <p:sp>
        <p:nvSpPr>
          <p:cNvPr id="180" name="Shape 180"/>
          <p:cNvSpPr txBox="1"/>
          <p:nvPr/>
        </p:nvSpPr>
        <p:spPr>
          <a:xfrm>
            <a:off x="5073525" y="3871425"/>
            <a:ext cx="500400" cy="408599"/>
          </a:xfrm>
          <a:prstGeom prst="rect">
            <a:avLst/>
          </a:prstGeom>
          <a:noFill/>
          <a:ln>
            <a:noFill/>
          </a:ln>
        </p:spPr>
        <p:txBody>
          <a:bodyPr lIns="91425" tIns="91425" rIns="91425" bIns="91425" anchor="t" anchorCtr="0">
            <a:noAutofit/>
          </a:bodyPr>
          <a:lstStyle/>
          <a:p>
            <a:pPr lvl="0" rtl="0">
              <a:spcBef>
                <a:spcPts val="0"/>
              </a:spcBef>
              <a:buNone/>
            </a:pPr>
            <a:r>
              <a:rPr lang="en-US"/>
              <a:t>F</a:t>
            </a:r>
            <a:r>
              <a:rPr lang="en-US" baseline="-25000"/>
              <a:t>ST</a:t>
            </a:r>
          </a:p>
        </p:txBody>
      </p:sp>
      <p:sp>
        <p:nvSpPr>
          <p:cNvPr id="181" name="Shape 181"/>
          <p:cNvSpPr txBox="1"/>
          <p:nvPr/>
        </p:nvSpPr>
        <p:spPr>
          <a:xfrm>
            <a:off x="5406450" y="5297950"/>
            <a:ext cx="344099" cy="343500"/>
          </a:xfrm>
          <a:prstGeom prst="rect">
            <a:avLst/>
          </a:prstGeom>
          <a:noFill/>
          <a:ln>
            <a:noFill/>
          </a:ln>
        </p:spPr>
        <p:txBody>
          <a:bodyPr lIns="91425" tIns="91425" rIns="91425" bIns="91425" anchor="t" anchorCtr="0">
            <a:noAutofit/>
          </a:bodyPr>
          <a:lstStyle/>
          <a:p>
            <a:pPr lvl="0" rtl="0">
              <a:spcBef>
                <a:spcPts val="0"/>
              </a:spcBef>
              <a:buNone/>
            </a:pPr>
            <a:r>
              <a:rPr lang="en-US"/>
              <a:t>0</a:t>
            </a:r>
          </a:p>
        </p:txBody>
      </p:sp>
      <p:sp>
        <p:nvSpPr>
          <p:cNvPr id="182" name="Shape 182"/>
          <p:cNvSpPr txBox="1"/>
          <p:nvPr/>
        </p:nvSpPr>
        <p:spPr>
          <a:xfrm>
            <a:off x="5373025" y="2612050"/>
            <a:ext cx="344099" cy="343500"/>
          </a:xfrm>
          <a:prstGeom prst="rect">
            <a:avLst/>
          </a:prstGeom>
          <a:noFill/>
          <a:ln>
            <a:noFill/>
          </a:ln>
        </p:spPr>
        <p:txBody>
          <a:bodyPr lIns="91425" tIns="91425" rIns="91425" bIns="91425" anchor="t" anchorCtr="0">
            <a:noAutofit/>
          </a:bodyPr>
          <a:lstStyle/>
          <a:p>
            <a:pPr lvl="0" rtl="0">
              <a:spcBef>
                <a:spcPts val="0"/>
              </a:spcBef>
              <a:buNone/>
            </a:pPr>
            <a:r>
              <a:rPr lang="en-US"/>
              <a:t>1</a:t>
            </a:r>
          </a:p>
        </p:txBody>
      </p:sp>
      <p:sp>
        <p:nvSpPr>
          <p:cNvPr id="183" name="Shape 183"/>
          <p:cNvSpPr txBox="1"/>
          <p:nvPr/>
        </p:nvSpPr>
        <p:spPr>
          <a:xfrm>
            <a:off x="6854025" y="5641450"/>
            <a:ext cx="344099" cy="294299"/>
          </a:xfrm>
          <a:prstGeom prst="rect">
            <a:avLst/>
          </a:prstGeom>
          <a:noFill/>
          <a:ln>
            <a:noFill/>
          </a:ln>
        </p:spPr>
        <p:txBody>
          <a:bodyPr lIns="91425" tIns="91425" rIns="91425" bIns="91425" anchor="ctr" anchorCtr="0">
            <a:noAutofit/>
          </a:bodyPr>
          <a:lstStyle/>
          <a:p>
            <a:pPr lvl="0" rtl="0">
              <a:spcBef>
                <a:spcPts val="0"/>
              </a:spcBef>
              <a:buNone/>
            </a:pPr>
            <a:r>
              <a:rPr lang="en-US" i="1">
                <a:solidFill>
                  <a:schemeClr val="dk1"/>
                </a:solidFill>
              </a:rPr>
              <a:t>m</a:t>
            </a:r>
          </a:p>
        </p:txBody>
      </p:sp>
      <p:cxnSp>
        <p:nvCxnSpPr>
          <p:cNvPr id="184" name="Shape 184"/>
          <p:cNvCxnSpPr/>
          <p:nvPr/>
        </p:nvCxnSpPr>
        <p:spPr>
          <a:xfrm>
            <a:off x="5654700" y="5565250"/>
            <a:ext cx="2830799" cy="41399"/>
          </a:xfrm>
          <a:prstGeom prst="straightConnector1">
            <a:avLst/>
          </a:prstGeom>
          <a:noFill/>
          <a:ln w="19050" cap="flat">
            <a:solidFill>
              <a:schemeClr val="dk2"/>
            </a:solidFill>
            <a:prstDash val="solid"/>
            <a:round/>
            <a:headEnd type="none" w="lg" len="lg"/>
            <a:tailEnd type="triangle" w="lg" len="lg"/>
          </a:ln>
        </p:spPr>
      </p:cxnSp>
      <p:sp>
        <p:nvSpPr>
          <p:cNvPr id="185" name="Shape 185"/>
          <p:cNvSpPr/>
          <p:nvPr/>
        </p:nvSpPr>
        <p:spPr>
          <a:xfrm>
            <a:off x="5760300" y="2621875"/>
            <a:ext cx="2472400" cy="2904100"/>
          </a:xfrm>
          <a:custGeom>
            <a:avLst/>
            <a:gdLst/>
            <a:ahLst/>
            <a:cxnLst/>
            <a:rect l="0" t="0" r="0" b="0"/>
            <a:pathLst>
              <a:path w="98896" h="116164" extrusionOk="0">
                <a:moveTo>
                  <a:pt x="0" y="0"/>
                </a:moveTo>
                <a:cubicBezTo>
                  <a:pt x="784" y="9680"/>
                  <a:pt x="2616" y="43692"/>
                  <a:pt x="4709" y="58082"/>
                </a:cubicBezTo>
                <a:cubicBezTo>
                  <a:pt x="6802" y="72471"/>
                  <a:pt x="8764" y="79143"/>
                  <a:pt x="12558" y="86338"/>
                </a:cubicBezTo>
                <a:cubicBezTo>
                  <a:pt x="16351" y="93532"/>
                  <a:pt x="20014" y="97195"/>
                  <a:pt x="27471" y="101251"/>
                </a:cubicBezTo>
                <a:cubicBezTo>
                  <a:pt x="34927" y="105306"/>
                  <a:pt x="45392" y="108184"/>
                  <a:pt x="57297" y="110670"/>
                </a:cubicBezTo>
                <a:cubicBezTo>
                  <a:pt x="69201" y="113155"/>
                  <a:pt x="91962" y="115248"/>
                  <a:pt x="98896" y="116164"/>
                </a:cubicBezTo>
              </a:path>
            </a:pathLst>
          </a:custGeom>
          <a:noFill/>
          <a:ln w="19050" cap="flat">
            <a:solidFill>
              <a:srgbClr val="FF0000"/>
            </a:solidFill>
            <a:prstDash val="solid"/>
            <a:round/>
            <a:headEnd type="none" w="lg" len="lg"/>
            <a:tailEnd type="none" w="lg" len="lg"/>
          </a:ln>
        </p:spPr>
      </p:sp>
    </p:spTree>
    <p:extLst>
      <p:ext uri="{BB962C8B-B14F-4D97-AF65-F5344CB8AC3E}">
        <p14:creationId xmlns:p14="http://schemas.microsoft.com/office/powerpoint/2010/main" val="2489839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141" name="Rectangle 140"/>
          <p:cNvSpPr/>
          <p:nvPr/>
        </p:nvSpPr>
        <p:spPr>
          <a:xfrm>
            <a:off x="5470592" y="2057910"/>
            <a:ext cx="1105647" cy="1529456"/>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328706" y="2232524"/>
            <a:ext cx="1105647" cy="3257177"/>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3" name="Shape 373"/>
          <p:cNvSpPr txBox="1">
            <a:spLocks noGrp="1"/>
          </p:cNvSpPr>
          <p:nvPr>
            <p:ph type="title"/>
          </p:nvPr>
        </p:nvSpPr>
        <p:spPr>
          <a:xfrm>
            <a:off x="457200" y="0"/>
            <a:ext cx="8229600" cy="1143000"/>
          </a:xfrm>
          <a:prstGeom prst="rect">
            <a:avLst/>
          </a:prstGeom>
          <a:noFill/>
          <a:ln>
            <a:noFill/>
          </a:ln>
        </p:spPr>
        <p:txBody>
          <a:bodyPr lIns="91425" tIns="91425" rIns="91425" bIns="91425" anchor="ctr" anchorCtr="0">
            <a:noAutofit/>
          </a:bodyPr>
          <a:lstStyle/>
          <a:p>
            <a:pPr lvl="0">
              <a:buSzPct val="25000"/>
            </a:pPr>
            <a:r>
              <a:rPr lang="en-US" sz="3600" b="1" dirty="0">
                <a:solidFill>
                  <a:schemeClr val="dk1"/>
                </a:solidFill>
              </a:rPr>
              <a:t>Allele frequency differentiation</a:t>
            </a:r>
            <a:endParaRPr lang="en-US" sz="3600" b="1" i="0" u="none" strike="noStrike" cap="none" baseline="-25000" dirty="0">
              <a:solidFill>
                <a:schemeClr val="dk1"/>
              </a:solidFill>
              <a:latin typeface="Arial"/>
              <a:ea typeface="Arial"/>
              <a:cs typeface="Arial"/>
              <a:sym typeface="Arial"/>
              <a:rtl val="0"/>
            </a:endParaRPr>
          </a:p>
        </p:txBody>
      </p:sp>
      <p:cxnSp>
        <p:nvCxnSpPr>
          <p:cNvPr id="9" name="Straight Connector 8"/>
          <p:cNvCxnSpPr/>
          <p:nvPr/>
        </p:nvCxnSpPr>
        <p:spPr>
          <a:xfrm flipV="1">
            <a:off x="457200" y="2598982"/>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0" name="Oval 9"/>
          <p:cNvSpPr/>
          <p:nvPr/>
        </p:nvSpPr>
        <p:spPr>
          <a:xfrm>
            <a:off x="752212" y="249580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V="1">
            <a:off x="457200" y="2856692"/>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752212" y="275351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V="1">
            <a:off x="457200" y="313563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752212" y="303245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V="1">
            <a:off x="457200" y="342104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752212" y="331785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p:nvPr/>
        </p:nvCxnSpPr>
        <p:spPr>
          <a:xfrm flipV="1">
            <a:off x="457200" y="3683729"/>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752212" y="358054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V="1">
            <a:off x="457200" y="3997829"/>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1" name="Oval 20"/>
          <p:cNvSpPr/>
          <p:nvPr/>
        </p:nvSpPr>
        <p:spPr>
          <a:xfrm>
            <a:off x="752212" y="389464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V="1">
            <a:off x="457200" y="4255539"/>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752212" y="415235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V="1">
            <a:off x="457200" y="4534484"/>
            <a:ext cx="832129" cy="5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V="1">
            <a:off x="457200" y="481988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7" name="Oval 26"/>
          <p:cNvSpPr/>
          <p:nvPr/>
        </p:nvSpPr>
        <p:spPr>
          <a:xfrm>
            <a:off x="752212" y="471670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flipV="1">
            <a:off x="457200" y="5082576"/>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752212" y="4979394"/>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Rectangle 119"/>
          <p:cNvSpPr/>
          <p:nvPr/>
        </p:nvSpPr>
        <p:spPr>
          <a:xfrm>
            <a:off x="5473582" y="4082859"/>
            <a:ext cx="1105647" cy="1529456"/>
          </a:xfrm>
          <a:prstGeom prst="rect">
            <a:avLst/>
          </a:prstGeom>
          <a:solidFill>
            <a:srgbClr val="FF0000">
              <a:alpha val="20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1" name="Straight Connector 120"/>
          <p:cNvCxnSpPr/>
          <p:nvPr/>
        </p:nvCxnSpPr>
        <p:spPr>
          <a:xfrm flipV="1">
            <a:off x="5612966" y="2354896"/>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22" name="Oval 121"/>
          <p:cNvSpPr/>
          <p:nvPr/>
        </p:nvSpPr>
        <p:spPr>
          <a:xfrm>
            <a:off x="5907978" y="225171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3" name="Straight Connector 122"/>
          <p:cNvCxnSpPr/>
          <p:nvPr/>
        </p:nvCxnSpPr>
        <p:spPr>
          <a:xfrm flipV="1">
            <a:off x="5612966" y="2612606"/>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24" name="Oval 123"/>
          <p:cNvSpPr/>
          <p:nvPr/>
        </p:nvSpPr>
        <p:spPr>
          <a:xfrm>
            <a:off x="5907978" y="2509424"/>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5" name="Straight Connector 124"/>
          <p:cNvCxnSpPr/>
          <p:nvPr/>
        </p:nvCxnSpPr>
        <p:spPr>
          <a:xfrm flipV="1">
            <a:off x="5612966" y="2891551"/>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26" name="Oval 125"/>
          <p:cNvSpPr/>
          <p:nvPr/>
        </p:nvSpPr>
        <p:spPr>
          <a:xfrm>
            <a:off x="5907978" y="278836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7" name="Straight Connector 126"/>
          <p:cNvCxnSpPr/>
          <p:nvPr/>
        </p:nvCxnSpPr>
        <p:spPr>
          <a:xfrm flipV="1">
            <a:off x="5612966" y="3176954"/>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28" name="Oval 127"/>
          <p:cNvSpPr/>
          <p:nvPr/>
        </p:nvSpPr>
        <p:spPr>
          <a:xfrm>
            <a:off x="5907978" y="3073772"/>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9" name="Straight Connector 128"/>
          <p:cNvCxnSpPr/>
          <p:nvPr/>
        </p:nvCxnSpPr>
        <p:spPr>
          <a:xfrm flipV="1">
            <a:off x="5612966" y="3439643"/>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30" name="Oval 129"/>
          <p:cNvSpPr/>
          <p:nvPr/>
        </p:nvSpPr>
        <p:spPr>
          <a:xfrm>
            <a:off x="5907978" y="333646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1" name="Straight Connector 130"/>
          <p:cNvCxnSpPr/>
          <p:nvPr/>
        </p:nvCxnSpPr>
        <p:spPr>
          <a:xfrm flipV="1">
            <a:off x="5612966" y="4201973"/>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32" name="Oval 131"/>
          <p:cNvSpPr/>
          <p:nvPr/>
        </p:nvSpPr>
        <p:spPr>
          <a:xfrm>
            <a:off x="5907978" y="409879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3" name="Straight Connector 132"/>
          <p:cNvCxnSpPr/>
          <p:nvPr/>
        </p:nvCxnSpPr>
        <p:spPr>
          <a:xfrm flipV="1">
            <a:off x="5612966" y="4459683"/>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34" name="Oval 133"/>
          <p:cNvSpPr/>
          <p:nvPr/>
        </p:nvSpPr>
        <p:spPr>
          <a:xfrm>
            <a:off x="5907978" y="435650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5" name="Straight Connector 134"/>
          <p:cNvCxnSpPr/>
          <p:nvPr/>
        </p:nvCxnSpPr>
        <p:spPr>
          <a:xfrm flipV="1">
            <a:off x="5612966" y="4738628"/>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36" name="Oval 135"/>
          <p:cNvSpPr/>
          <p:nvPr/>
        </p:nvSpPr>
        <p:spPr>
          <a:xfrm>
            <a:off x="5907978" y="463544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7" name="Straight Connector 136"/>
          <p:cNvCxnSpPr/>
          <p:nvPr/>
        </p:nvCxnSpPr>
        <p:spPr>
          <a:xfrm flipV="1">
            <a:off x="5612966" y="5024031"/>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38" name="Oval 137"/>
          <p:cNvSpPr/>
          <p:nvPr/>
        </p:nvSpPr>
        <p:spPr>
          <a:xfrm>
            <a:off x="5907978" y="492084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9" name="Straight Connector 138"/>
          <p:cNvCxnSpPr/>
          <p:nvPr/>
        </p:nvCxnSpPr>
        <p:spPr>
          <a:xfrm flipV="1">
            <a:off x="5612966" y="528672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40" name="Oval 139"/>
          <p:cNvSpPr/>
          <p:nvPr/>
        </p:nvSpPr>
        <p:spPr>
          <a:xfrm>
            <a:off x="5907978" y="518353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2" name="Oval 141"/>
          <p:cNvSpPr/>
          <p:nvPr/>
        </p:nvSpPr>
        <p:spPr>
          <a:xfrm>
            <a:off x="752212" y="444941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ight Brace 1"/>
          <p:cNvSpPr/>
          <p:nvPr/>
        </p:nvSpPr>
        <p:spPr>
          <a:xfrm>
            <a:off x="6843060" y="2292289"/>
            <a:ext cx="627529" cy="310617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7575177" y="3580547"/>
            <a:ext cx="1454244" cy="523220"/>
          </a:xfrm>
          <a:prstGeom prst="rect">
            <a:avLst/>
          </a:prstGeom>
          <a:noFill/>
        </p:spPr>
        <p:txBody>
          <a:bodyPr wrap="none" rtlCol="0">
            <a:spAutoFit/>
          </a:bodyPr>
          <a:lstStyle/>
          <a:p>
            <a:r>
              <a:rPr lang="en-US" dirty="0" smtClean="0"/>
              <a:t>Difference in</a:t>
            </a:r>
          </a:p>
          <a:p>
            <a:r>
              <a:rPr lang="en-US" dirty="0"/>
              <a:t>a</a:t>
            </a:r>
            <a:r>
              <a:rPr lang="en-US" dirty="0" smtClean="0"/>
              <a:t>llele frequency</a:t>
            </a:r>
            <a:endParaRPr lang="en-US" dirty="0"/>
          </a:p>
        </p:txBody>
      </p:sp>
      <p:cxnSp>
        <p:nvCxnSpPr>
          <p:cNvPr id="6" name="Straight Arrow Connector 5"/>
          <p:cNvCxnSpPr/>
          <p:nvPr/>
        </p:nvCxnSpPr>
        <p:spPr>
          <a:xfrm>
            <a:off x="5871881" y="3683729"/>
            <a:ext cx="0" cy="314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6170707" y="3672335"/>
            <a:ext cx="0" cy="28207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5" name="Rectangle 144"/>
          <p:cNvSpPr/>
          <p:nvPr/>
        </p:nvSpPr>
        <p:spPr>
          <a:xfrm>
            <a:off x="1990165" y="2235697"/>
            <a:ext cx="1105647" cy="3257177"/>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6" name="Straight Connector 145"/>
          <p:cNvCxnSpPr/>
          <p:nvPr/>
        </p:nvCxnSpPr>
        <p:spPr>
          <a:xfrm flipV="1">
            <a:off x="2118659" y="2602155"/>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47" name="Oval 146"/>
          <p:cNvSpPr/>
          <p:nvPr/>
        </p:nvSpPr>
        <p:spPr>
          <a:xfrm>
            <a:off x="2413671" y="2498973"/>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8" name="Straight Connector 147"/>
          <p:cNvCxnSpPr/>
          <p:nvPr/>
        </p:nvCxnSpPr>
        <p:spPr>
          <a:xfrm flipV="1">
            <a:off x="2118659" y="2859865"/>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49" name="Oval 148"/>
          <p:cNvSpPr/>
          <p:nvPr/>
        </p:nvSpPr>
        <p:spPr>
          <a:xfrm>
            <a:off x="2413671" y="275668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0" name="Straight Connector 149"/>
          <p:cNvCxnSpPr/>
          <p:nvPr/>
        </p:nvCxnSpPr>
        <p:spPr>
          <a:xfrm flipV="1">
            <a:off x="2118659" y="313881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51" name="Oval 150"/>
          <p:cNvSpPr/>
          <p:nvPr/>
        </p:nvSpPr>
        <p:spPr>
          <a:xfrm>
            <a:off x="2413671" y="303562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2" name="Straight Connector 151"/>
          <p:cNvCxnSpPr/>
          <p:nvPr/>
        </p:nvCxnSpPr>
        <p:spPr>
          <a:xfrm flipV="1">
            <a:off x="2118659" y="3424213"/>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53" name="Oval 152"/>
          <p:cNvSpPr/>
          <p:nvPr/>
        </p:nvSpPr>
        <p:spPr>
          <a:xfrm>
            <a:off x="2413671" y="332103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4" name="Straight Connector 153"/>
          <p:cNvCxnSpPr/>
          <p:nvPr/>
        </p:nvCxnSpPr>
        <p:spPr>
          <a:xfrm flipV="1">
            <a:off x="2118659" y="3686902"/>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55" name="Oval 154"/>
          <p:cNvSpPr/>
          <p:nvPr/>
        </p:nvSpPr>
        <p:spPr>
          <a:xfrm>
            <a:off x="2413671" y="358372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6" name="Straight Connector 155"/>
          <p:cNvCxnSpPr/>
          <p:nvPr/>
        </p:nvCxnSpPr>
        <p:spPr>
          <a:xfrm flipV="1">
            <a:off x="2118659" y="4001002"/>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57" name="Oval 156"/>
          <p:cNvSpPr/>
          <p:nvPr/>
        </p:nvSpPr>
        <p:spPr>
          <a:xfrm>
            <a:off x="2413671" y="389782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8" name="Straight Connector 157"/>
          <p:cNvCxnSpPr/>
          <p:nvPr/>
        </p:nvCxnSpPr>
        <p:spPr>
          <a:xfrm flipV="1">
            <a:off x="2118659" y="4258712"/>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59" name="Oval 158"/>
          <p:cNvSpPr/>
          <p:nvPr/>
        </p:nvSpPr>
        <p:spPr>
          <a:xfrm>
            <a:off x="2413671" y="415553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0" name="Straight Connector 159"/>
          <p:cNvCxnSpPr/>
          <p:nvPr/>
        </p:nvCxnSpPr>
        <p:spPr>
          <a:xfrm flipV="1">
            <a:off x="2118659" y="4537657"/>
            <a:ext cx="832129" cy="5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2118659" y="482306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62" name="Oval 161"/>
          <p:cNvSpPr/>
          <p:nvPr/>
        </p:nvSpPr>
        <p:spPr>
          <a:xfrm>
            <a:off x="2413671" y="471987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3" name="Straight Connector 162"/>
          <p:cNvCxnSpPr/>
          <p:nvPr/>
        </p:nvCxnSpPr>
        <p:spPr>
          <a:xfrm flipV="1">
            <a:off x="2118659" y="5085749"/>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64" name="Oval 163"/>
          <p:cNvSpPr/>
          <p:nvPr/>
        </p:nvSpPr>
        <p:spPr>
          <a:xfrm>
            <a:off x="2413671" y="498256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5" name="Oval 164"/>
          <p:cNvSpPr/>
          <p:nvPr/>
        </p:nvSpPr>
        <p:spPr>
          <a:xfrm>
            <a:off x="2413671" y="445258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6" name="Rectangle 165"/>
          <p:cNvSpPr/>
          <p:nvPr/>
        </p:nvSpPr>
        <p:spPr>
          <a:xfrm>
            <a:off x="3618753" y="2251714"/>
            <a:ext cx="1105647" cy="3257177"/>
          </a:xfrm>
          <a:prstGeom prst="rect">
            <a:avLst/>
          </a:prstGeom>
          <a:solidFill>
            <a:schemeClr val="bg1">
              <a:lumMod val="50000"/>
              <a:alpha val="2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7" name="Straight Connector 166"/>
          <p:cNvCxnSpPr/>
          <p:nvPr/>
        </p:nvCxnSpPr>
        <p:spPr>
          <a:xfrm flipV="1">
            <a:off x="3747247" y="2618172"/>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68" name="Oval 167"/>
          <p:cNvSpPr/>
          <p:nvPr/>
        </p:nvSpPr>
        <p:spPr>
          <a:xfrm>
            <a:off x="4042259" y="251499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9" name="Straight Connector 168"/>
          <p:cNvCxnSpPr/>
          <p:nvPr/>
        </p:nvCxnSpPr>
        <p:spPr>
          <a:xfrm flipV="1">
            <a:off x="3747247" y="2875882"/>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70" name="Oval 169"/>
          <p:cNvSpPr/>
          <p:nvPr/>
        </p:nvSpPr>
        <p:spPr>
          <a:xfrm>
            <a:off x="4042259" y="277270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1" name="Straight Connector 170"/>
          <p:cNvCxnSpPr/>
          <p:nvPr/>
        </p:nvCxnSpPr>
        <p:spPr>
          <a:xfrm flipV="1">
            <a:off x="3747247" y="315482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72" name="Oval 171"/>
          <p:cNvSpPr/>
          <p:nvPr/>
        </p:nvSpPr>
        <p:spPr>
          <a:xfrm>
            <a:off x="4042259" y="305164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3" name="Straight Connector 172"/>
          <p:cNvCxnSpPr/>
          <p:nvPr/>
        </p:nvCxnSpPr>
        <p:spPr>
          <a:xfrm flipV="1">
            <a:off x="3747247" y="3440230"/>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74" name="Oval 173"/>
          <p:cNvSpPr/>
          <p:nvPr/>
        </p:nvSpPr>
        <p:spPr>
          <a:xfrm>
            <a:off x="4042259" y="333704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5" name="Straight Connector 174"/>
          <p:cNvCxnSpPr/>
          <p:nvPr/>
        </p:nvCxnSpPr>
        <p:spPr>
          <a:xfrm flipV="1">
            <a:off x="3747247" y="3702919"/>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76" name="Oval 175"/>
          <p:cNvSpPr/>
          <p:nvPr/>
        </p:nvSpPr>
        <p:spPr>
          <a:xfrm>
            <a:off x="4042259" y="359973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7" name="Straight Connector 176"/>
          <p:cNvCxnSpPr/>
          <p:nvPr/>
        </p:nvCxnSpPr>
        <p:spPr>
          <a:xfrm flipV="1">
            <a:off x="3747247" y="4017019"/>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78" name="Oval 177"/>
          <p:cNvSpPr/>
          <p:nvPr/>
        </p:nvSpPr>
        <p:spPr>
          <a:xfrm>
            <a:off x="4042259" y="391383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9" name="Straight Connector 178"/>
          <p:cNvCxnSpPr/>
          <p:nvPr/>
        </p:nvCxnSpPr>
        <p:spPr>
          <a:xfrm flipV="1">
            <a:off x="3747247" y="4274729"/>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80" name="Oval 179"/>
          <p:cNvSpPr/>
          <p:nvPr/>
        </p:nvSpPr>
        <p:spPr>
          <a:xfrm>
            <a:off x="4042259" y="417154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1" name="Straight Connector 180"/>
          <p:cNvCxnSpPr/>
          <p:nvPr/>
        </p:nvCxnSpPr>
        <p:spPr>
          <a:xfrm flipV="1">
            <a:off x="3747247" y="4553674"/>
            <a:ext cx="832129" cy="5648"/>
          </a:xfrm>
          <a:prstGeom prst="line">
            <a:avLst/>
          </a:prstGeom>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flipV="1">
            <a:off x="3747247" y="4839077"/>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83" name="Oval 182"/>
          <p:cNvSpPr/>
          <p:nvPr/>
        </p:nvSpPr>
        <p:spPr>
          <a:xfrm>
            <a:off x="4042259" y="473589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4" name="Straight Connector 183"/>
          <p:cNvCxnSpPr/>
          <p:nvPr/>
        </p:nvCxnSpPr>
        <p:spPr>
          <a:xfrm flipV="1">
            <a:off x="3747247" y="5101766"/>
            <a:ext cx="832129" cy="5648"/>
          </a:xfrm>
          <a:prstGeom prst="line">
            <a:avLst/>
          </a:prstGeom>
        </p:spPr>
        <p:style>
          <a:lnRef idx="2">
            <a:schemeClr val="accent1"/>
          </a:lnRef>
          <a:fillRef idx="0">
            <a:schemeClr val="accent1"/>
          </a:fillRef>
          <a:effectRef idx="1">
            <a:schemeClr val="accent1"/>
          </a:effectRef>
          <a:fontRef idx="minor">
            <a:schemeClr val="tx1"/>
          </a:fontRef>
        </p:style>
      </p:cxnSp>
      <p:sp>
        <p:nvSpPr>
          <p:cNvPr id="185" name="Oval 184"/>
          <p:cNvSpPr/>
          <p:nvPr/>
        </p:nvSpPr>
        <p:spPr>
          <a:xfrm>
            <a:off x="4042259" y="4998584"/>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6" name="Oval 185"/>
          <p:cNvSpPr/>
          <p:nvPr/>
        </p:nvSpPr>
        <p:spPr>
          <a:xfrm>
            <a:off x="4042259" y="446860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TextBox 91"/>
          <p:cNvSpPr txBox="1"/>
          <p:nvPr/>
        </p:nvSpPr>
        <p:spPr>
          <a:xfrm>
            <a:off x="3435149" y="1215892"/>
            <a:ext cx="2807705" cy="400110"/>
          </a:xfrm>
          <a:prstGeom prst="rect">
            <a:avLst/>
          </a:prstGeom>
          <a:noFill/>
        </p:spPr>
        <p:txBody>
          <a:bodyPr wrap="none" rtlCol="0">
            <a:spAutoFit/>
          </a:bodyPr>
          <a:lstStyle/>
          <a:p>
            <a:r>
              <a:rPr lang="en-US" sz="2000" dirty="0" smtClean="0"/>
              <a:t>With recent divergence</a:t>
            </a:r>
            <a:endParaRPr lang="en-US" sz="2000" dirty="0"/>
          </a:p>
        </p:txBody>
      </p:sp>
      <p:cxnSp>
        <p:nvCxnSpPr>
          <p:cNvPr id="93" name="Straight Arrow Connector 92"/>
          <p:cNvCxnSpPr/>
          <p:nvPr/>
        </p:nvCxnSpPr>
        <p:spPr>
          <a:xfrm>
            <a:off x="328706" y="5768659"/>
            <a:ext cx="676246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579991" y="5796064"/>
            <a:ext cx="754609" cy="400110"/>
          </a:xfrm>
          <a:prstGeom prst="rect">
            <a:avLst/>
          </a:prstGeom>
          <a:noFill/>
        </p:spPr>
        <p:txBody>
          <a:bodyPr wrap="none" rtlCol="0">
            <a:spAutoFit/>
          </a:bodyPr>
          <a:lstStyle/>
          <a:p>
            <a:r>
              <a:rPr lang="en-US" sz="2000" dirty="0" smtClean="0"/>
              <a:t>Time</a:t>
            </a:r>
            <a:endParaRPr lang="en-US" sz="2000" dirty="0"/>
          </a:p>
        </p:txBody>
      </p:sp>
    </p:spTree>
    <p:extLst>
      <p:ext uri="{BB962C8B-B14F-4D97-AF65-F5344CB8AC3E}">
        <p14:creationId xmlns:p14="http://schemas.microsoft.com/office/powerpoint/2010/main" val="40102082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Shape 384"/>
          <p:cNvSpPr txBox="1">
            <a:spLocks noGrp="1"/>
          </p:cNvSpPr>
          <p:nvPr>
            <p:ph type="title"/>
          </p:nvPr>
        </p:nvSpPr>
        <p:spPr>
          <a:xfrm>
            <a:off x="457200" y="0"/>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smtClean="0">
                <a:solidFill>
                  <a:schemeClr val="dk1"/>
                </a:solidFill>
                <a:latin typeface="Arial"/>
                <a:ea typeface="Arial"/>
                <a:cs typeface="Arial"/>
                <a:sym typeface="Arial"/>
                <a:rtl val="0"/>
              </a:rPr>
              <a:t>The case of Tibetans</a:t>
            </a:r>
            <a:endParaRPr lang="en-US" sz="3600" b="1" i="0" u="none" strike="noStrike" cap="none" baseline="0" dirty="0">
              <a:solidFill>
                <a:schemeClr val="dk1"/>
              </a:solidFill>
              <a:latin typeface="Arial"/>
              <a:ea typeface="Arial"/>
              <a:cs typeface="Arial"/>
              <a:sym typeface="Arial"/>
              <a:rtl val="0"/>
            </a:endParaRPr>
          </a:p>
        </p:txBody>
      </p:sp>
      <p:pic>
        <p:nvPicPr>
          <p:cNvPr id="9" name="Picture 8" descr="tibe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0905" y="1831005"/>
            <a:ext cx="5722529" cy="4431606"/>
          </a:xfrm>
          <a:prstGeom prst="rect">
            <a:avLst/>
          </a:prstGeom>
        </p:spPr>
      </p:pic>
      <p:sp>
        <p:nvSpPr>
          <p:cNvPr id="11" name="TextBox 10"/>
          <p:cNvSpPr txBox="1"/>
          <p:nvPr/>
        </p:nvSpPr>
        <p:spPr>
          <a:xfrm>
            <a:off x="2760360" y="1270163"/>
            <a:ext cx="3756758" cy="461665"/>
          </a:xfrm>
          <a:prstGeom prst="rect">
            <a:avLst/>
          </a:prstGeom>
          <a:noFill/>
        </p:spPr>
        <p:txBody>
          <a:bodyPr wrap="none" rtlCol="0">
            <a:spAutoFit/>
          </a:bodyPr>
          <a:lstStyle/>
          <a:p>
            <a:r>
              <a:rPr lang="en-US" sz="2400" dirty="0" smtClean="0"/>
              <a:t>Adaptation to high altitude</a:t>
            </a:r>
            <a:endParaRPr lang="en-US" sz="2400" dirty="0"/>
          </a:p>
        </p:txBody>
      </p:sp>
    </p:spTree>
    <p:extLst>
      <p:ext uri="{BB962C8B-B14F-4D97-AF65-F5344CB8AC3E}">
        <p14:creationId xmlns:p14="http://schemas.microsoft.com/office/powerpoint/2010/main" val="269048259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Shape 384"/>
          <p:cNvSpPr txBox="1">
            <a:spLocks noGrp="1"/>
          </p:cNvSpPr>
          <p:nvPr>
            <p:ph type="title"/>
          </p:nvPr>
        </p:nvSpPr>
        <p:spPr>
          <a:xfrm>
            <a:off x="457200" y="0"/>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smtClean="0">
                <a:solidFill>
                  <a:schemeClr val="dk1"/>
                </a:solidFill>
                <a:latin typeface="Arial"/>
                <a:ea typeface="Arial"/>
                <a:cs typeface="Arial"/>
                <a:sym typeface="Arial"/>
                <a:rtl val="0"/>
              </a:rPr>
              <a:t>Selection in Tibetans</a:t>
            </a:r>
            <a:endParaRPr lang="en-US" sz="3600" b="1" i="0" u="none" strike="noStrike" cap="none" baseline="0" dirty="0">
              <a:solidFill>
                <a:schemeClr val="dk1"/>
              </a:solidFill>
              <a:latin typeface="Arial"/>
              <a:ea typeface="Arial"/>
              <a:cs typeface="Arial"/>
              <a:sym typeface="Arial"/>
              <a:rtl val="0"/>
            </a:endParaRPr>
          </a:p>
        </p:txBody>
      </p:sp>
      <p:pic>
        <p:nvPicPr>
          <p:cNvPr id="3" name="Picture 2" descr="tibet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0635" y="1672230"/>
            <a:ext cx="1163118" cy="1748119"/>
          </a:xfrm>
          <a:prstGeom prst="rect">
            <a:avLst/>
          </a:prstGeom>
        </p:spPr>
      </p:pic>
      <p:pic>
        <p:nvPicPr>
          <p:cNvPr id="4" name="Picture 3" descr="wang.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4290" y="1672230"/>
            <a:ext cx="1311089" cy="1748119"/>
          </a:xfrm>
          <a:prstGeom prst="rect">
            <a:avLst/>
          </a:prstGeom>
        </p:spPr>
      </p:pic>
      <p:sp>
        <p:nvSpPr>
          <p:cNvPr id="10" name="TextBox 9"/>
          <p:cNvSpPr txBox="1"/>
          <p:nvPr/>
        </p:nvSpPr>
        <p:spPr>
          <a:xfrm>
            <a:off x="3841134" y="3935938"/>
            <a:ext cx="1179709" cy="400110"/>
          </a:xfrm>
          <a:prstGeom prst="rect">
            <a:avLst/>
          </a:prstGeom>
          <a:noFill/>
        </p:spPr>
        <p:txBody>
          <a:bodyPr wrap="none" rtlCol="0">
            <a:spAutoFit/>
          </a:bodyPr>
          <a:lstStyle/>
          <a:p>
            <a:r>
              <a:rPr lang="en-US" sz="2000" i="1" dirty="0" smtClean="0"/>
              <a:t>F</a:t>
            </a:r>
            <a:r>
              <a:rPr lang="en-US" sz="2000" i="1" baseline="-25000" dirty="0" smtClean="0"/>
              <a:t>ST</a:t>
            </a:r>
            <a:r>
              <a:rPr lang="en-US" sz="2000" dirty="0" smtClean="0"/>
              <a:t>(T-C</a:t>
            </a:r>
            <a:r>
              <a:rPr lang="en-US" sz="2000" dirty="0" smtClean="0"/>
              <a:t>)</a:t>
            </a:r>
            <a:endParaRPr lang="en-US" sz="2000" baseline="-25000" dirty="0"/>
          </a:p>
        </p:txBody>
      </p:sp>
      <p:sp>
        <p:nvSpPr>
          <p:cNvPr id="13" name="TextBox 12"/>
          <p:cNvSpPr txBox="1"/>
          <p:nvPr/>
        </p:nvSpPr>
        <p:spPr>
          <a:xfrm>
            <a:off x="3579419" y="3359546"/>
            <a:ext cx="294334" cy="307777"/>
          </a:xfrm>
          <a:prstGeom prst="rect">
            <a:avLst/>
          </a:prstGeom>
          <a:noFill/>
        </p:spPr>
        <p:txBody>
          <a:bodyPr wrap="none" rtlCol="0">
            <a:spAutoFit/>
          </a:bodyPr>
          <a:lstStyle/>
          <a:p>
            <a:r>
              <a:rPr lang="en-US" dirty="0" smtClean="0"/>
              <a:t>T</a:t>
            </a:r>
            <a:endParaRPr lang="en-US" dirty="0"/>
          </a:p>
        </p:txBody>
      </p:sp>
      <p:sp>
        <p:nvSpPr>
          <p:cNvPr id="17" name="TextBox 16"/>
          <p:cNvSpPr txBox="1"/>
          <p:nvPr/>
        </p:nvSpPr>
        <p:spPr>
          <a:xfrm>
            <a:off x="5106253" y="3385067"/>
            <a:ext cx="314321" cy="307777"/>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218443729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 name="Picture 2" descr="tibet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0635" y="1672230"/>
            <a:ext cx="1163118" cy="1748119"/>
          </a:xfrm>
          <a:prstGeom prst="rect">
            <a:avLst/>
          </a:prstGeom>
        </p:spPr>
      </p:pic>
      <p:pic>
        <p:nvPicPr>
          <p:cNvPr id="4" name="Picture 3" descr="wang.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4290" y="1672230"/>
            <a:ext cx="1311089" cy="1748119"/>
          </a:xfrm>
          <a:prstGeom prst="rect">
            <a:avLst/>
          </a:prstGeom>
        </p:spPr>
      </p:pic>
      <p:cxnSp>
        <p:nvCxnSpPr>
          <p:cNvPr id="6" name="Straight Connector 5"/>
          <p:cNvCxnSpPr>
            <a:endCxn id="5" idx="4"/>
          </p:cNvCxnSpPr>
          <p:nvPr/>
        </p:nvCxnSpPr>
        <p:spPr>
          <a:xfrm>
            <a:off x="3873753" y="3667323"/>
            <a:ext cx="629287" cy="927096"/>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a:endCxn id="5" idx="5"/>
          </p:cNvCxnSpPr>
          <p:nvPr/>
        </p:nvCxnSpPr>
        <p:spPr>
          <a:xfrm flipH="1">
            <a:off x="4574410" y="3667323"/>
            <a:ext cx="653726" cy="903844"/>
          </a:xfrm>
          <a:prstGeom prst="line">
            <a:avLst/>
          </a:prstGeom>
        </p:spPr>
        <p:style>
          <a:lnRef idx="2">
            <a:schemeClr val="accent1"/>
          </a:lnRef>
          <a:fillRef idx="0">
            <a:schemeClr val="accent1"/>
          </a:fillRef>
          <a:effectRef idx="1">
            <a:schemeClr val="accent1"/>
          </a:effectRef>
          <a:fontRef idx="minor">
            <a:schemeClr val="tx1"/>
          </a:fontRef>
        </p:style>
      </p:cxnSp>
      <p:sp>
        <p:nvSpPr>
          <p:cNvPr id="5" name="Oval 4"/>
          <p:cNvSpPr/>
          <p:nvPr/>
        </p:nvSpPr>
        <p:spPr>
          <a:xfrm>
            <a:off x="4402107" y="4435647"/>
            <a:ext cx="201866" cy="1587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332660" y="5276666"/>
            <a:ext cx="2340759" cy="400110"/>
          </a:xfrm>
          <a:prstGeom prst="rect">
            <a:avLst/>
          </a:prstGeom>
          <a:noFill/>
        </p:spPr>
        <p:txBody>
          <a:bodyPr wrap="none" rtlCol="0">
            <a:spAutoFit/>
          </a:bodyPr>
          <a:lstStyle/>
          <a:p>
            <a:r>
              <a:rPr lang="en-US" sz="2000" i="1" dirty="0" smtClean="0"/>
              <a:t>F</a:t>
            </a:r>
            <a:r>
              <a:rPr lang="en-US" sz="2000" i="1" baseline="-25000" dirty="0" smtClean="0"/>
              <a:t>ST</a:t>
            </a:r>
            <a:r>
              <a:rPr lang="en-US" sz="2000" dirty="0" smtClean="0"/>
              <a:t>(T-C)~T(T-A-C)</a:t>
            </a:r>
            <a:endParaRPr lang="en-US" sz="2000" baseline="-25000" dirty="0"/>
          </a:p>
        </p:txBody>
      </p:sp>
      <p:sp>
        <p:nvSpPr>
          <p:cNvPr id="12" name="TextBox 11"/>
          <p:cNvSpPr txBox="1"/>
          <p:nvPr/>
        </p:nvSpPr>
        <p:spPr>
          <a:xfrm>
            <a:off x="3068659" y="3921967"/>
            <a:ext cx="925303" cy="400110"/>
          </a:xfrm>
          <a:prstGeom prst="rect">
            <a:avLst/>
          </a:prstGeom>
          <a:noFill/>
        </p:spPr>
        <p:txBody>
          <a:bodyPr wrap="none" rtlCol="0">
            <a:spAutoFit/>
          </a:bodyPr>
          <a:lstStyle/>
          <a:p>
            <a:r>
              <a:rPr lang="en-US" sz="2000" dirty="0" smtClean="0"/>
              <a:t>T(T-A)</a:t>
            </a:r>
            <a:endParaRPr lang="en-US" sz="2000" dirty="0"/>
          </a:p>
        </p:txBody>
      </p:sp>
      <p:sp>
        <p:nvSpPr>
          <p:cNvPr id="14" name="TextBox 13"/>
          <p:cNvSpPr txBox="1"/>
          <p:nvPr/>
        </p:nvSpPr>
        <p:spPr>
          <a:xfrm>
            <a:off x="5024290" y="4005875"/>
            <a:ext cx="953857" cy="400110"/>
          </a:xfrm>
          <a:prstGeom prst="rect">
            <a:avLst/>
          </a:prstGeom>
          <a:noFill/>
        </p:spPr>
        <p:txBody>
          <a:bodyPr wrap="none" rtlCol="0">
            <a:spAutoFit/>
          </a:bodyPr>
          <a:lstStyle/>
          <a:p>
            <a:r>
              <a:rPr lang="en-US" sz="2000" dirty="0" smtClean="0"/>
              <a:t>T(C-A)</a:t>
            </a:r>
            <a:endParaRPr lang="en-US" sz="2000" dirty="0"/>
          </a:p>
        </p:txBody>
      </p:sp>
      <p:sp>
        <p:nvSpPr>
          <p:cNvPr id="13" name="TextBox 12"/>
          <p:cNvSpPr txBox="1"/>
          <p:nvPr/>
        </p:nvSpPr>
        <p:spPr>
          <a:xfrm>
            <a:off x="3579419" y="3359546"/>
            <a:ext cx="294334" cy="307777"/>
          </a:xfrm>
          <a:prstGeom prst="rect">
            <a:avLst/>
          </a:prstGeom>
          <a:noFill/>
        </p:spPr>
        <p:txBody>
          <a:bodyPr wrap="none" rtlCol="0">
            <a:spAutoFit/>
          </a:bodyPr>
          <a:lstStyle/>
          <a:p>
            <a:r>
              <a:rPr lang="en-US" dirty="0" smtClean="0"/>
              <a:t>T</a:t>
            </a:r>
            <a:endParaRPr lang="en-US" dirty="0"/>
          </a:p>
        </p:txBody>
      </p:sp>
      <p:sp>
        <p:nvSpPr>
          <p:cNvPr id="17" name="TextBox 16"/>
          <p:cNvSpPr txBox="1"/>
          <p:nvPr/>
        </p:nvSpPr>
        <p:spPr>
          <a:xfrm>
            <a:off x="5106253" y="3385067"/>
            <a:ext cx="314321" cy="307777"/>
          </a:xfrm>
          <a:prstGeom prst="rect">
            <a:avLst/>
          </a:prstGeom>
          <a:noFill/>
        </p:spPr>
        <p:txBody>
          <a:bodyPr wrap="none" rtlCol="0">
            <a:spAutoFit/>
          </a:bodyPr>
          <a:lstStyle/>
          <a:p>
            <a:r>
              <a:rPr lang="en-US" dirty="0"/>
              <a:t>C</a:t>
            </a:r>
          </a:p>
        </p:txBody>
      </p:sp>
      <p:sp>
        <p:nvSpPr>
          <p:cNvPr id="15" name="TextBox 14"/>
          <p:cNvSpPr txBox="1"/>
          <p:nvPr/>
        </p:nvSpPr>
        <p:spPr>
          <a:xfrm>
            <a:off x="4330105" y="4664455"/>
            <a:ext cx="304415" cy="307777"/>
          </a:xfrm>
          <a:prstGeom prst="rect">
            <a:avLst/>
          </a:prstGeom>
          <a:noFill/>
        </p:spPr>
        <p:txBody>
          <a:bodyPr wrap="none" rtlCol="0">
            <a:spAutoFit/>
          </a:bodyPr>
          <a:lstStyle/>
          <a:p>
            <a:r>
              <a:rPr lang="en-US" dirty="0" smtClean="0"/>
              <a:t>A</a:t>
            </a:r>
            <a:endParaRPr lang="en-US" dirty="0"/>
          </a:p>
        </p:txBody>
      </p:sp>
      <p:sp>
        <p:nvSpPr>
          <p:cNvPr id="2" name="Title 1"/>
          <p:cNvSpPr>
            <a:spLocks noGrp="1"/>
          </p:cNvSpPr>
          <p:nvPr>
            <p:ph type="title"/>
          </p:nvPr>
        </p:nvSpPr>
        <p:spPr/>
        <p:txBody>
          <a:bodyPr/>
          <a:lstStyle/>
          <a:p>
            <a:endParaRPr lang="en-US"/>
          </a:p>
        </p:txBody>
      </p:sp>
      <p:sp>
        <p:nvSpPr>
          <p:cNvPr id="16" name="Shape 384"/>
          <p:cNvSpPr txBox="1">
            <a:spLocks/>
          </p:cNvSpPr>
          <p:nvPr/>
        </p:nvSpPr>
        <p:spPr>
          <a:xfrm>
            <a:off x="457200" y="0"/>
            <a:ext cx="8229600" cy="1143000"/>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L="0" marR="0" indent="0" algn="ctr" rtl="0">
              <a:lnSpc>
                <a:spcPct val="100000"/>
              </a:lnSpc>
              <a:spcBef>
                <a:spcPts val="0"/>
              </a:spcBef>
              <a:spcAft>
                <a:spcPts val="0"/>
              </a:spcAft>
              <a:buClr>
                <a:schemeClr val="dk1"/>
              </a:buClr>
              <a:buFont typeface="Calibri"/>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Clr>
                <a:schemeClr val="dk1"/>
              </a:buClr>
              <a:buFont typeface="Arial"/>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buClr>
                <a:schemeClr val="dk1"/>
              </a:buClr>
              <a:buFont typeface="Arial"/>
              <a:buNone/>
              <a:defRPr/>
            </a:lvl3pPr>
            <a:lvl4pPr marL="0" marR="0" indent="0" algn="l" rtl="0">
              <a:spcBef>
                <a:spcPts val="0"/>
              </a:spcBef>
              <a:buClr>
                <a:schemeClr val="dk1"/>
              </a:buClr>
              <a:buFont typeface="Arial"/>
              <a:buNone/>
              <a:defRPr/>
            </a:lvl4pPr>
            <a:lvl5pPr marL="0" marR="0" indent="0" algn="l" rtl="0">
              <a:spcBef>
                <a:spcPts val="0"/>
              </a:spcBef>
              <a:buClr>
                <a:schemeClr val="dk1"/>
              </a:buClr>
              <a:buFont typeface="Arial"/>
              <a:buNone/>
              <a:defRPr/>
            </a:lvl5pPr>
            <a:lvl6pPr marL="0" marR="0" indent="0" algn="l" rtl="0">
              <a:spcBef>
                <a:spcPts val="0"/>
              </a:spcBef>
              <a:buClr>
                <a:schemeClr val="dk1"/>
              </a:buClr>
              <a:buFont typeface="Arial"/>
              <a:buNone/>
              <a:defRPr/>
            </a:lvl6pPr>
            <a:lvl7pPr marL="0" marR="0" indent="0" algn="l" rtl="0">
              <a:spcBef>
                <a:spcPts val="0"/>
              </a:spcBef>
              <a:buClr>
                <a:schemeClr val="dk1"/>
              </a:buClr>
              <a:buFont typeface="Arial"/>
              <a:buNone/>
              <a:defRPr/>
            </a:lvl7pPr>
            <a:lvl8pPr marL="0" marR="0" indent="0" algn="l" rtl="0">
              <a:spcBef>
                <a:spcPts val="0"/>
              </a:spcBef>
              <a:buClr>
                <a:schemeClr val="dk1"/>
              </a:buClr>
              <a:buFont typeface="Arial"/>
              <a:buNone/>
              <a:defRPr/>
            </a:lvl8pPr>
            <a:lvl9pPr marL="0" marR="0" indent="0" algn="l" rtl="0">
              <a:spcBef>
                <a:spcPts val="0"/>
              </a:spcBef>
              <a:buClr>
                <a:schemeClr val="dk1"/>
              </a:buClr>
              <a:buFont typeface="Arial"/>
              <a:buNone/>
              <a:defRPr/>
            </a:lvl9pPr>
          </a:lstStyle>
          <a:p>
            <a:pPr>
              <a:buSzPct val="25000"/>
            </a:pPr>
            <a:r>
              <a:rPr lang="en-US" sz="3600" b="1" smtClean="0">
                <a:solidFill>
                  <a:schemeClr val="dk1"/>
                </a:solidFill>
              </a:rPr>
              <a:t>Selection in Tibetans</a:t>
            </a:r>
            <a:endParaRPr lang="en-US" sz="3600" b="1" dirty="0">
              <a:solidFill>
                <a:schemeClr val="dk1"/>
              </a:solidFill>
            </a:endParaRPr>
          </a:p>
        </p:txBody>
      </p:sp>
    </p:spTree>
    <p:extLst>
      <p:ext uri="{BB962C8B-B14F-4D97-AF65-F5344CB8AC3E}">
        <p14:creationId xmlns:p14="http://schemas.microsoft.com/office/powerpoint/2010/main" val="339601321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Shape 42"/>
          <p:cNvSpPr txBox="1">
            <a:spLocks noGrp="1"/>
          </p:cNvSpPr>
          <p:nvPr>
            <p:ph type="title"/>
          </p:nvPr>
        </p:nvSpPr>
        <p:spPr>
          <a:xfrm>
            <a:off x="457200" y="180042"/>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smtClean="0">
                <a:solidFill>
                  <a:schemeClr val="dk1"/>
                </a:solidFill>
                <a:latin typeface="Arial"/>
                <a:ea typeface="Arial"/>
                <a:cs typeface="Arial"/>
                <a:sym typeface="Arial"/>
                <a:rtl val="0"/>
              </a:rPr>
              <a:t>Adaptation &amp; Phenotypes</a:t>
            </a:r>
            <a:endParaRPr lang="en-US" sz="3600" b="1" i="0" u="none" strike="noStrike" cap="none" baseline="0" dirty="0">
              <a:solidFill>
                <a:schemeClr val="dk1"/>
              </a:solidFill>
              <a:latin typeface="Arial"/>
              <a:ea typeface="Arial"/>
              <a:cs typeface="Arial"/>
              <a:sym typeface="Arial"/>
              <a:rtl val="0"/>
            </a:endParaRPr>
          </a:p>
        </p:txBody>
      </p:sp>
      <p:pic>
        <p:nvPicPr>
          <p:cNvPr id="4" name="Picture 3" descr="Screen Shot 2016-02-25 at 2.43.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7977" y="1287782"/>
            <a:ext cx="1539718" cy="2427013"/>
          </a:xfrm>
          <a:prstGeom prst="rect">
            <a:avLst/>
          </a:prstGeom>
        </p:spPr>
      </p:pic>
      <p:pic>
        <p:nvPicPr>
          <p:cNvPr id="5" name="Picture 4" descr="Screen Shot 2015-10-26 at 11.28.37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7680" y="1287782"/>
            <a:ext cx="3199931" cy="2230255"/>
          </a:xfrm>
          <a:prstGeom prst="rect">
            <a:avLst/>
          </a:prstGeom>
        </p:spPr>
      </p:pic>
      <p:pic>
        <p:nvPicPr>
          <p:cNvPr id="6" name="Shape 329"/>
          <p:cNvPicPr preferRelativeResize="0">
            <a:picLocks noChangeAspect="1"/>
          </p:cNvPicPr>
          <p:nvPr/>
        </p:nvPicPr>
        <p:blipFill>
          <a:blip r:embed="rId5">
            <a:alphaModFix/>
          </a:blip>
          <a:stretch>
            <a:fillRect/>
          </a:stretch>
        </p:blipFill>
        <p:spPr>
          <a:xfrm>
            <a:off x="1294624" y="4230192"/>
            <a:ext cx="2306199" cy="2270165"/>
          </a:xfrm>
          <a:prstGeom prst="rect">
            <a:avLst/>
          </a:prstGeom>
          <a:noFill/>
          <a:ln>
            <a:solidFill>
              <a:schemeClr val="tx1"/>
            </a:solidFill>
          </a:ln>
        </p:spPr>
      </p:pic>
      <p:pic>
        <p:nvPicPr>
          <p:cNvPr id="7" name="Shape 330"/>
          <p:cNvPicPr preferRelativeResize="0"/>
          <p:nvPr/>
        </p:nvPicPr>
        <p:blipFill>
          <a:blip r:embed="rId6">
            <a:alphaModFix/>
          </a:blip>
          <a:stretch>
            <a:fillRect/>
          </a:stretch>
        </p:blipFill>
        <p:spPr>
          <a:xfrm>
            <a:off x="4829458" y="4230192"/>
            <a:ext cx="2752725" cy="2066925"/>
          </a:xfrm>
          <a:prstGeom prst="rect">
            <a:avLst/>
          </a:prstGeom>
          <a:noFill/>
          <a:ln>
            <a:solidFill>
              <a:schemeClr val="tx1"/>
            </a:solidFill>
          </a:ln>
        </p:spPr>
      </p:pic>
      <p:pic>
        <p:nvPicPr>
          <p:cNvPr id="2" name="Picture 1" descr="Screen Shot 2016-02-27 at 3.23.44 PM.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1287782"/>
            <a:ext cx="2850777" cy="1530325"/>
          </a:xfrm>
          <a:prstGeom prst="rect">
            <a:avLst/>
          </a:prstGeom>
        </p:spPr>
      </p:pic>
    </p:spTree>
    <p:extLst>
      <p:ext uri="{BB962C8B-B14F-4D97-AF65-F5344CB8AC3E}">
        <p14:creationId xmlns:p14="http://schemas.microsoft.com/office/powerpoint/2010/main" val="218205304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 name="Picture 2" descr="tibet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0635" y="1672230"/>
            <a:ext cx="1163118" cy="1748119"/>
          </a:xfrm>
          <a:prstGeom prst="rect">
            <a:avLst/>
          </a:prstGeom>
        </p:spPr>
      </p:pic>
      <p:pic>
        <p:nvPicPr>
          <p:cNvPr id="4" name="Picture 3" descr="wang.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4290" y="2748331"/>
            <a:ext cx="1311089" cy="1748119"/>
          </a:xfrm>
          <a:prstGeom prst="rect">
            <a:avLst/>
          </a:prstGeom>
        </p:spPr>
      </p:pic>
      <p:cxnSp>
        <p:nvCxnSpPr>
          <p:cNvPr id="6" name="Straight Connector 5"/>
          <p:cNvCxnSpPr>
            <a:endCxn id="5" idx="4"/>
          </p:cNvCxnSpPr>
          <p:nvPr/>
        </p:nvCxnSpPr>
        <p:spPr>
          <a:xfrm>
            <a:off x="3873753" y="3667323"/>
            <a:ext cx="629287" cy="1783781"/>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4490308" y="4743424"/>
            <a:ext cx="737826" cy="654754"/>
          </a:xfrm>
          <a:prstGeom prst="line">
            <a:avLst/>
          </a:prstGeom>
        </p:spPr>
        <p:style>
          <a:lnRef idx="2">
            <a:schemeClr val="accent1"/>
          </a:lnRef>
          <a:fillRef idx="0">
            <a:schemeClr val="accent1"/>
          </a:fillRef>
          <a:effectRef idx="1">
            <a:schemeClr val="accent1"/>
          </a:effectRef>
          <a:fontRef idx="minor">
            <a:schemeClr val="tx1"/>
          </a:fontRef>
        </p:style>
      </p:cxnSp>
      <p:sp>
        <p:nvSpPr>
          <p:cNvPr id="5" name="Oval 4"/>
          <p:cNvSpPr/>
          <p:nvPr/>
        </p:nvSpPr>
        <p:spPr>
          <a:xfrm>
            <a:off x="4402107" y="5292332"/>
            <a:ext cx="201866" cy="1587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231727" y="919300"/>
            <a:ext cx="2340759" cy="400110"/>
          </a:xfrm>
          <a:prstGeom prst="rect">
            <a:avLst/>
          </a:prstGeom>
          <a:noFill/>
        </p:spPr>
        <p:txBody>
          <a:bodyPr wrap="none" rtlCol="0">
            <a:spAutoFit/>
          </a:bodyPr>
          <a:lstStyle/>
          <a:p>
            <a:r>
              <a:rPr lang="en-US" sz="2000" i="1" dirty="0" smtClean="0"/>
              <a:t>F</a:t>
            </a:r>
            <a:r>
              <a:rPr lang="en-US" sz="2000" i="1" baseline="-25000" dirty="0" smtClean="0"/>
              <a:t>ST</a:t>
            </a:r>
            <a:r>
              <a:rPr lang="en-US" sz="2000" dirty="0" smtClean="0"/>
              <a:t>(T-C)~T(T-A-C)</a:t>
            </a:r>
            <a:endParaRPr lang="en-US" sz="2000" baseline="-25000" dirty="0"/>
          </a:p>
        </p:txBody>
      </p:sp>
      <p:sp>
        <p:nvSpPr>
          <p:cNvPr id="12" name="TextBox 11"/>
          <p:cNvSpPr txBox="1"/>
          <p:nvPr/>
        </p:nvSpPr>
        <p:spPr>
          <a:xfrm>
            <a:off x="3068659" y="3921967"/>
            <a:ext cx="925303" cy="400110"/>
          </a:xfrm>
          <a:prstGeom prst="rect">
            <a:avLst/>
          </a:prstGeom>
          <a:noFill/>
        </p:spPr>
        <p:txBody>
          <a:bodyPr wrap="none" rtlCol="0">
            <a:spAutoFit/>
          </a:bodyPr>
          <a:lstStyle/>
          <a:p>
            <a:r>
              <a:rPr lang="en-US" sz="2000" dirty="0" smtClean="0"/>
              <a:t>T(T-A)</a:t>
            </a:r>
            <a:endParaRPr lang="en-US" sz="2000" dirty="0"/>
          </a:p>
        </p:txBody>
      </p:sp>
      <p:sp>
        <p:nvSpPr>
          <p:cNvPr id="14" name="TextBox 13"/>
          <p:cNvSpPr txBox="1"/>
          <p:nvPr/>
        </p:nvSpPr>
        <p:spPr>
          <a:xfrm>
            <a:off x="5024290" y="4998068"/>
            <a:ext cx="953857" cy="400110"/>
          </a:xfrm>
          <a:prstGeom prst="rect">
            <a:avLst/>
          </a:prstGeom>
          <a:noFill/>
        </p:spPr>
        <p:txBody>
          <a:bodyPr wrap="none" rtlCol="0">
            <a:spAutoFit/>
          </a:bodyPr>
          <a:lstStyle/>
          <a:p>
            <a:r>
              <a:rPr lang="en-US" sz="2000" dirty="0" smtClean="0"/>
              <a:t>T(C-A)</a:t>
            </a:r>
            <a:endParaRPr lang="en-US" sz="2000" dirty="0"/>
          </a:p>
        </p:txBody>
      </p:sp>
      <p:sp>
        <p:nvSpPr>
          <p:cNvPr id="13" name="TextBox 12"/>
          <p:cNvSpPr txBox="1"/>
          <p:nvPr/>
        </p:nvSpPr>
        <p:spPr>
          <a:xfrm>
            <a:off x="3579419" y="3359546"/>
            <a:ext cx="294334" cy="307777"/>
          </a:xfrm>
          <a:prstGeom prst="rect">
            <a:avLst/>
          </a:prstGeom>
          <a:noFill/>
        </p:spPr>
        <p:txBody>
          <a:bodyPr wrap="none" rtlCol="0">
            <a:spAutoFit/>
          </a:bodyPr>
          <a:lstStyle/>
          <a:p>
            <a:r>
              <a:rPr lang="en-US" dirty="0" smtClean="0"/>
              <a:t>T</a:t>
            </a:r>
            <a:endParaRPr lang="en-US" dirty="0"/>
          </a:p>
        </p:txBody>
      </p:sp>
      <p:sp>
        <p:nvSpPr>
          <p:cNvPr id="17" name="TextBox 16"/>
          <p:cNvSpPr txBox="1"/>
          <p:nvPr/>
        </p:nvSpPr>
        <p:spPr>
          <a:xfrm>
            <a:off x="5228134" y="4435647"/>
            <a:ext cx="314321" cy="307777"/>
          </a:xfrm>
          <a:prstGeom prst="rect">
            <a:avLst/>
          </a:prstGeom>
          <a:noFill/>
        </p:spPr>
        <p:txBody>
          <a:bodyPr wrap="none" rtlCol="0">
            <a:spAutoFit/>
          </a:bodyPr>
          <a:lstStyle/>
          <a:p>
            <a:r>
              <a:rPr lang="en-US" dirty="0"/>
              <a:t>C</a:t>
            </a:r>
          </a:p>
        </p:txBody>
      </p:sp>
      <p:sp>
        <p:nvSpPr>
          <p:cNvPr id="22" name="TextBox 21"/>
          <p:cNvSpPr txBox="1"/>
          <p:nvPr/>
        </p:nvSpPr>
        <p:spPr>
          <a:xfrm>
            <a:off x="4347745" y="5475941"/>
            <a:ext cx="304415" cy="307777"/>
          </a:xfrm>
          <a:prstGeom prst="rect">
            <a:avLst/>
          </a:prstGeom>
          <a:noFill/>
        </p:spPr>
        <p:txBody>
          <a:bodyPr wrap="none" rtlCol="0">
            <a:spAutoFit/>
          </a:bodyPr>
          <a:lstStyle/>
          <a:p>
            <a:r>
              <a:rPr lang="en-US" dirty="0" smtClean="0"/>
              <a:t>A</a:t>
            </a:r>
            <a:endParaRPr lang="en-US" dirty="0"/>
          </a:p>
        </p:txBody>
      </p:sp>
      <p:sp>
        <p:nvSpPr>
          <p:cNvPr id="2" name="Title 1"/>
          <p:cNvSpPr>
            <a:spLocks noGrp="1"/>
          </p:cNvSpPr>
          <p:nvPr>
            <p:ph type="title"/>
          </p:nvPr>
        </p:nvSpPr>
        <p:spPr/>
        <p:txBody>
          <a:bodyPr/>
          <a:lstStyle/>
          <a:p>
            <a:endParaRPr lang="en-US"/>
          </a:p>
        </p:txBody>
      </p:sp>
      <p:sp>
        <p:nvSpPr>
          <p:cNvPr id="15" name="Shape 384"/>
          <p:cNvSpPr txBox="1">
            <a:spLocks/>
          </p:cNvSpPr>
          <p:nvPr/>
        </p:nvSpPr>
        <p:spPr>
          <a:xfrm>
            <a:off x="457200" y="0"/>
            <a:ext cx="8229600" cy="1143000"/>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L="0" marR="0" indent="0" algn="ctr" rtl="0">
              <a:lnSpc>
                <a:spcPct val="100000"/>
              </a:lnSpc>
              <a:spcBef>
                <a:spcPts val="0"/>
              </a:spcBef>
              <a:spcAft>
                <a:spcPts val="0"/>
              </a:spcAft>
              <a:buClr>
                <a:schemeClr val="dk1"/>
              </a:buClr>
              <a:buFont typeface="Calibri"/>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Clr>
                <a:schemeClr val="dk1"/>
              </a:buClr>
              <a:buFont typeface="Arial"/>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buClr>
                <a:schemeClr val="dk1"/>
              </a:buClr>
              <a:buFont typeface="Arial"/>
              <a:buNone/>
              <a:defRPr/>
            </a:lvl3pPr>
            <a:lvl4pPr marL="0" marR="0" indent="0" algn="l" rtl="0">
              <a:spcBef>
                <a:spcPts val="0"/>
              </a:spcBef>
              <a:buClr>
                <a:schemeClr val="dk1"/>
              </a:buClr>
              <a:buFont typeface="Arial"/>
              <a:buNone/>
              <a:defRPr/>
            </a:lvl4pPr>
            <a:lvl5pPr marL="0" marR="0" indent="0" algn="l" rtl="0">
              <a:spcBef>
                <a:spcPts val="0"/>
              </a:spcBef>
              <a:buClr>
                <a:schemeClr val="dk1"/>
              </a:buClr>
              <a:buFont typeface="Arial"/>
              <a:buNone/>
              <a:defRPr/>
            </a:lvl5pPr>
            <a:lvl6pPr marL="0" marR="0" indent="0" algn="l" rtl="0">
              <a:spcBef>
                <a:spcPts val="0"/>
              </a:spcBef>
              <a:buClr>
                <a:schemeClr val="dk1"/>
              </a:buClr>
              <a:buFont typeface="Arial"/>
              <a:buNone/>
              <a:defRPr/>
            </a:lvl6pPr>
            <a:lvl7pPr marL="0" marR="0" indent="0" algn="l" rtl="0">
              <a:spcBef>
                <a:spcPts val="0"/>
              </a:spcBef>
              <a:buClr>
                <a:schemeClr val="dk1"/>
              </a:buClr>
              <a:buFont typeface="Arial"/>
              <a:buNone/>
              <a:defRPr/>
            </a:lvl7pPr>
            <a:lvl8pPr marL="0" marR="0" indent="0" algn="l" rtl="0">
              <a:spcBef>
                <a:spcPts val="0"/>
              </a:spcBef>
              <a:buClr>
                <a:schemeClr val="dk1"/>
              </a:buClr>
              <a:buFont typeface="Arial"/>
              <a:buNone/>
              <a:defRPr/>
            </a:lvl8pPr>
            <a:lvl9pPr marL="0" marR="0" indent="0" algn="l" rtl="0">
              <a:spcBef>
                <a:spcPts val="0"/>
              </a:spcBef>
              <a:buClr>
                <a:schemeClr val="dk1"/>
              </a:buClr>
              <a:buFont typeface="Arial"/>
              <a:buNone/>
              <a:defRPr/>
            </a:lvl9pPr>
          </a:lstStyle>
          <a:p>
            <a:pPr>
              <a:buSzPct val="25000"/>
            </a:pPr>
            <a:r>
              <a:rPr lang="en-US" sz="3600" b="1" smtClean="0">
                <a:solidFill>
                  <a:schemeClr val="dk1"/>
                </a:solidFill>
              </a:rPr>
              <a:t>Selection in Tibetans</a:t>
            </a:r>
            <a:endParaRPr lang="en-US" sz="3600" b="1" dirty="0">
              <a:solidFill>
                <a:schemeClr val="dk1"/>
              </a:solidFill>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 name="Picture 2" descr="tibet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0844" y="2703085"/>
            <a:ext cx="1163118" cy="1748119"/>
          </a:xfrm>
          <a:prstGeom prst="rect">
            <a:avLst/>
          </a:prstGeom>
        </p:spPr>
      </p:pic>
      <p:pic>
        <p:nvPicPr>
          <p:cNvPr id="4" name="Picture 3" descr="wang.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4290" y="1672230"/>
            <a:ext cx="1311089" cy="1748119"/>
          </a:xfrm>
          <a:prstGeom prst="rect">
            <a:avLst/>
          </a:prstGeom>
        </p:spPr>
      </p:pic>
      <p:cxnSp>
        <p:nvCxnSpPr>
          <p:cNvPr id="6" name="Straight Connector 5"/>
          <p:cNvCxnSpPr>
            <a:endCxn id="5" idx="4"/>
          </p:cNvCxnSpPr>
          <p:nvPr/>
        </p:nvCxnSpPr>
        <p:spPr>
          <a:xfrm>
            <a:off x="3993962" y="4698178"/>
            <a:ext cx="509078" cy="752926"/>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4490308" y="3667323"/>
            <a:ext cx="889813" cy="1730855"/>
          </a:xfrm>
          <a:prstGeom prst="line">
            <a:avLst/>
          </a:prstGeom>
        </p:spPr>
        <p:style>
          <a:lnRef idx="2">
            <a:schemeClr val="accent1"/>
          </a:lnRef>
          <a:fillRef idx="0">
            <a:schemeClr val="accent1"/>
          </a:fillRef>
          <a:effectRef idx="1">
            <a:schemeClr val="accent1"/>
          </a:effectRef>
          <a:fontRef idx="minor">
            <a:schemeClr val="tx1"/>
          </a:fontRef>
        </p:style>
      </p:cxnSp>
      <p:sp>
        <p:nvSpPr>
          <p:cNvPr id="5" name="Oval 4"/>
          <p:cNvSpPr/>
          <p:nvPr/>
        </p:nvSpPr>
        <p:spPr>
          <a:xfrm>
            <a:off x="4402107" y="5292332"/>
            <a:ext cx="201866" cy="1587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231727" y="919300"/>
            <a:ext cx="2340759" cy="400110"/>
          </a:xfrm>
          <a:prstGeom prst="rect">
            <a:avLst/>
          </a:prstGeom>
          <a:noFill/>
        </p:spPr>
        <p:txBody>
          <a:bodyPr wrap="none" rtlCol="0">
            <a:spAutoFit/>
          </a:bodyPr>
          <a:lstStyle/>
          <a:p>
            <a:r>
              <a:rPr lang="en-US" sz="2000" i="1" dirty="0" smtClean="0"/>
              <a:t>F</a:t>
            </a:r>
            <a:r>
              <a:rPr lang="en-US" sz="2000" i="1" baseline="-25000" dirty="0" smtClean="0"/>
              <a:t>ST</a:t>
            </a:r>
            <a:r>
              <a:rPr lang="en-US" sz="2000" dirty="0" smtClean="0"/>
              <a:t>(T-C)~T(T-A-C)</a:t>
            </a:r>
            <a:endParaRPr lang="en-US" sz="2000" baseline="-25000" dirty="0"/>
          </a:p>
        </p:txBody>
      </p:sp>
      <p:sp>
        <p:nvSpPr>
          <p:cNvPr id="12" name="TextBox 11"/>
          <p:cNvSpPr txBox="1"/>
          <p:nvPr/>
        </p:nvSpPr>
        <p:spPr>
          <a:xfrm>
            <a:off x="3068659" y="4698178"/>
            <a:ext cx="925303" cy="400110"/>
          </a:xfrm>
          <a:prstGeom prst="rect">
            <a:avLst/>
          </a:prstGeom>
          <a:noFill/>
        </p:spPr>
        <p:txBody>
          <a:bodyPr wrap="none" rtlCol="0">
            <a:spAutoFit/>
          </a:bodyPr>
          <a:lstStyle/>
          <a:p>
            <a:r>
              <a:rPr lang="en-US" sz="2000" dirty="0" smtClean="0"/>
              <a:t>T(T-A)</a:t>
            </a:r>
            <a:endParaRPr lang="en-US" sz="2000" dirty="0"/>
          </a:p>
        </p:txBody>
      </p:sp>
      <p:sp>
        <p:nvSpPr>
          <p:cNvPr id="14" name="TextBox 13"/>
          <p:cNvSpPr txBox="1"/>
          <p:nvPr/>
        </p:nvSpPr>
        <p:spPr>
          <a:xfrm>
            <a:off x="5222960" y="4122022"/>
            <a:ext cx="953857" cy="400110"/>
          </a:xfrm>
          <a:prstGeom prst="rect">
            <a:avLst/>
          </a:prstGeom>
          <a:noFill/>
        </p:spPr>
        <p:txBody>
          <a:bodyPr wrap="none" rtlCol="0">
            <a:spAutoFit/>
          </a:bodyPr>
          <a:lstStyle/>
          <a:p>
            <a:r>
              <a:rPr lang="en-US" sz="2000" dirty="0" smtClean="0"/>
              <a:t>T(C-A)</a:t>
            </a:r>
            <a:endParaRPr lang="en-US" sz="2000" dirty="0"/>
          </a:p>
        </p:txBody>
      </p:sp>
      <p:sp>
        <p:nvSpPr>
          <p:cNvPr id="13" name="TextBox 12"/>
          <p:cNvSpPr txBox="1"/>
          <p:nvPr/>
        </p:nvSpPr>
        <p:spPr>
          <a:xfrm>
            <a:off x="3699628" y="4390401"/>
            <a:ext cx="294334" cy="307777"/>
          </a:xfrm>
          <a:prstGeom prst="rect">
            <a:avLst/>
          </a:prstGeom>
          <a:noFill/>
        </p:spPr>
        <p:txBody>
          <a:bodyPr wrap="none" rtlCol="0">
            <a:spAutoFit/>
          </a:bodyPr>
          <a:lstStyle/>
          <a:p>
            <a:r>
              <a:rPr lang="en-US" dirty="0" smtClean="0"/>
              <a:t>T</a:t>
            </a:r>
            <a:endParaRPr lang="en-US" dirty="0"/>
          </a:p>
        </p:txBody>
      </p:sp>
      <p:sp>
        <p:nvSpPr>
          <p:cNvPr id="17" name="TextBox 16"/>
          <p:cNvSpPr txBox="1"/>
          <p:nvPr/>
        </p:nvSpPr>
        <p:spPr>
          <a:xfrm>
            <a:off x="5222960" y="3359546"/>
            <a:ext cx="314321" cy="307777"/>
          </a:xfrm>
          <a:prstGeom prst="rect">
            <a:avLst/>
          </a:prstGeom>
          <a:noFill/>
        </p:spPr>
        <p:txBody>
          <a:bodyPr wrap="none" rtlCol="0">
            <a:spAutoFit/>
          </a:bodyPr>
          <a:lstStyle/>
          <a:p>
            <a:r>
              <a:rPr lang="en-US" dirty="0"/>
              <a:t>C</a:t>
            </a:r>
          </a:p>
        </p:txBody>
      </p:sp>
      <p:sp>
        <p:nvSpPr>
          <p:cNvPr id="16" name="TextBox 15"/>
          <p:cNvSpPr txBox="1"/>
          <p:nvPr/>
        </p:nvSpPr>
        <p:spPr>
          <a:xfrm>
            <a:off x="4330105" y="5423018"/>
            <a:ext cx="304415" cy="307777"/>
          </a:xfrm>
          <a:prstGeom prst="rect">
            <a:avLst/>
          </a:prstGeom>
          <a:noFill/>
        </p:spPr>
        <p:txBody>
          <a:bodyPr wrap="none" rtlCol="0">
            <a:spAutoFit/>
          </a:bodyPr>
          <a:lstStyle/>
          <a:p>
            <a:r>
              <a:rPr lang="en-US" dirty="0" smtClean="0"/>
              <a:t>A</a:t>
            </a:r>
            <a:endParaRPr lang="en-US" dirty="0"/>
          </a:p>
        </p:txBody>
      </p:sp>
      <p:sp>
        <p:nvSpPr>
          <p:cNvPr id="2" name="Title 1"/>
          <p:cNvSpPr>
            <a:spLocks noGrp="1"/>
          </p:cNvSpPr>
          <p:nvPr>
            <p:ph type="title"/>
          </p:nvPr>
        </p:nvSpPr>
        <p:spPr/>
        <p:txBody>
          <a:bodyPr/>
          <a:lstStyle/>
          <a:p>
            <a:endParaRPr lang="en-US"/>
          </a:p>
        </p:txBody>
      </p:sp>
      <p:sp>
        <p:nvSpPr>
          <p:cNvPr id="15" name="Shape 384"/>
          <p:cNvSpPr txBox="1">
            <a:spLocks/>
          </p:cNvSpPr>
          <p:nvPr/>
        </p:nvSpPr>
        <p:spPr>
          <a:xfrm>
            <a:off x="457200" y="0"/>
            <a:ext cx="8229600" cy="1143000"/>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L="0" marR="0" indent="0" algn="ctr" rtl="0">
              <a:lnSpc>
                <a:spcPct val="100000"/>
              </a:lnSpc>
              <a:spcBef>
                <a:spcPts val="0"/>
              </a:spcBef>
              <a:spcAft>
                <a:spcPts val="0"/>
              </a:spcAft>
              <a:buClr>
                <a:schemeClr val="dk1"/>
              </a:buClr>
              <a:buFont typeface="Calibri"/>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Clr>
                <a:schemeClr val="dk1"/>
              </a:buClr>
              <a:buFont typeface="Arial"/>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buClr>
                <a:schemeClr val="dk1"/>
              </a:buClr>
              <a:buFont typeface="Arial"/>
              <a:buNone/>
              <a:defRPr/>
            </a:lvl3pPr>
            <a:lvl4pPr marL="0" marR="0" indent="0" algn="l" rtl="0">
              <a:spcBef>
                <a:spcPts val="0"/>
              </a:spcBef>
              <a:buClr>
                <a:schemeClr val="dk1"/>
              </a:buClr>
              <a:buFont typeface="Arial"/>
              <a:buNone/>
              <a:defRPr/>
            </a:lvl4pPr>
            <a:lvl5pPr marL="0" marR="0" indent="0" algn="l" rtl="0">
              <a:spcBef>
                <a:spcPts val="0"/>
              </a:spcBef>
              <a:buClr>
                <a:schemeClr val="dk1"/>
              </a:buClr>
              <a:buFont typeface="Arial"/>
              <a:buNone/>
              <a:defRPr/>
            </a:lvl5pPr>
            <a:lvl6pPr marL="0" marR="0" indent="0" algn="l" rtl="0">
              <a:spcBef>
                <a:spcPts val="0"/>
              </a:spcBef>
              <a:buClr>
                <a:schemeClr val="dk1"/>
              </a:buClr>
              <a:buFont typeface="Arial"/>
              <a:buNone/>
              <a:defRPr/>
            </a:lvl6pPr>
            <a:lvl7pPr marL="0" marR="0" indent="0" algn="l" rtl="0">
              <a:spcBef>
                <a:spcPts val="0"/>
              </a:spcBef>
              <a:buClr>
                <a:schemeClr val="dk1"/>
              </a:buClr>
              <a:buFont typeface="Arial"/>
              <a:buNone/>
              <a:defRPr/>
            </a:lvl7pPr>
            <a:lvl8pPr marL="0" marR="0" indent="0" algn="l" rtl="0">
              <a:spcBef>
                <a:spcPts val="0"/>
              </a:spcBef>
              <a:buClr>
                <a:schemeClr val="dk1"/>
              </a:buClr>
              <a:buFont typeface="Arial"/>
              <a:buNone/>
              <a:defRPr/>
            </a:lvl8pPr>
            <a:lvl9pPr marL="0" marR="0" indent="0" algn="l" rtl="0">
              <a:spcBef>
                <a:spcPts val="0"/>
              </a:spcBef>
              <a:buClr>
                <a:schemeClr val="dk1"/>
              </a:buClr>
              <a:buFont typeface="Arial"/>
              <a:buNone/>
              <a:defRPr/>
            </a:lvl9pPr>
          </a:lstStyle>
          <a:p>
            <a:pPr>
              <a:buSzPct val="25000"/>
            </a:pPr>
            <a:r>
              <a:rPr lang="en-US" sz="3600" b="1" smtClean="0">
                <a:solidFill>
                  <a:schemeClr val="dk1"/>
                </a:solidFill>
              </a:rPr>
              <a:t>Selection in Tibetans</a:t>
            </a:r>
            <a:endParaRPr lang="en-US" sz="3600" b="1" dirty="0">
              <a:solidFill>
                <a:schemeClr val="dk1"/>
              </a:solidFill>
            </a:endParaRPr>
          </a:p>
        </p:txBody>
      </p:sp>
    </p:spTree>
    <p:extLst>
      <p:ext uri="{BB962C8B-B14F-4D97-AF65-F5344CB8AC3E}">
        <p14:creationId xmlns:p14="http://schemas.microsoft.com/office/powerpoint/2010/main" val="269048259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2" name="Picture 1" descr="renzi.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9908" y="5245774"/>
            <a:ext cx="1822784" cy="1404469"/>
          </a:xfrm>
          <a:prstGeom prst="rect">
            <a:avLst/>
          </a:prstGeom>
        </p:spPr>
      </p:pic>
      <p:pic>
        <p:nvPicPr>
          <p:cNvPr id="3" name="Picture 2" descr="tibetan.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10635" y="1090077"/>
            <a:ext cx="1163118" cy="1748119"/>
          </a:xfrm>
          <a:prstGeom prst="rect">
            <a:avLst/>
          </a:prstGeom>
        </p:spPr>
      </p:pic>
      <p:pic>
        <p:nvPicPr>
          <p:cNvPr id="4" name="Picture 3" descr="wang.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4290" y="1090077"/>
            <a:ext cx="1311089" cy="1748119"/>
          </a:xfrm>
          <a:prstGeom prst="rect">
            <a:avLst/>
          </a:prstGeom>
        </p:spPr>
      </p:pic>
      <p:cxnSp>
        <p:nvCxnSpPr>
          <p:cNvPr id="6" name="Straight Connector 5"/>
          <p:cNvCxnSpPr/>
          <p:nvPr/>
        </p:nvCxnSpPr>
        <p:spPr>
          <a:xfrm>
            <a:off x="3873753" y="3085170"/>
            <a:ext cx="616554" cy="654754"/>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4490308" y="3085170"/>
            <a:ext cx="737826" cy="65475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490307" y="3739924"/>
            <a:ext cx="0" cy="1234881"/>
          </a:xfrm>
          <a:prstGeom prst="line">
            <a:avLst/>
          </a:prstGeom>
        </p:spPr>
        <p:style>
          <a:lnRef idx="2">
            <a:schemeClr val="accent1"/>
          </a:lnRef>
          <a:fillRef idx="0">
            <a:schemeClr val="accent1"/>
          </a:fillRef>
          <a:effectRef idx="1">
            <a:schemeClr val="accent1"/>
          </a:effectRef>
          <a:fontRef idx="minor">
            <a:schemeClr val="tx1"/>
          </a:fontRef>
        </p:style>
      </p:cxnSp>
      <p:sp>
        <p:nvSpPr>
          <p:cNvPr id="5" name="Oval 4"/>
          <p:cNvSpPr/>
          <p:nvPr/>
        </p:nvSpPr>
        <p:spPr>
          <a:xfrm>
            <a:off x="4402107" y="3634078"/>
            <a:ext cx="201866" cy="1587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577469" y="1869964"/>
            <a:ext cx="2340759" cy="400110"/>
          </a:xfrm>
          <a:prstGeom prst="rect">
            <a:avLst/>
          </a:prstGeom>
          <a:noFill/>
        </p:spPr>
        <p:txBody>
          <a:bodyPr wrap="none" rtlCol="0">
            <a:spAutoFit/>
          </a:bodyPr>
          <a:lstStyle/>
          <a:p>
            <a:r>
              <a:rPr lang="en-US" sz="2000" i="1" dirty="0" smtClean="0"/>
              <a:t>F</a:t>
            </a:r>
            <a:r>
              <a:rPr lang="en-US" sz="2000" i="1" baseline="-25000" dirty="0" smtClean="0"/>
              <a:t>ST</a:t>
            </a:r>
            <a:r>
              <a:rPr lang="en-US" sz="2000" dirty="0" smtClean="0"/>
              <a:t>(T-C)~T(T-A-C)</a:t>
            </a:r>
            <a:endParaRPr lang="en-US" sz="2000" baseline="-25000" dirty="0"/>
          </a:p>
        </p:txBody>
      </p:sp>
      <p:sp>
        <p:nvSpPr>
          <p:cNvPr id="12" name="TextBox 11"/>
          <p:cNvSpPr txBox="1"/>
          <p:nvPr/>
        </p:nvSpPr>
        <p:spPr>
          <a:xfrm>
            <a:off x="3068659" y="3339814"/>
            <a:ext cx="925303" cy="400110"/>
          </a:xfrm>
          <a:prstGeom prst="rect">
            <a:avLst/>
          </a:prstGeom>
          <a:noFill/>
        </p:spPr>
        <p:txBody>
          <a:bodyPr wrap="none" rtlCol="0">
            <a:spAutoFit/>
          </a:bodyPr>
          <a:lstStyle/>
          <a:p>
            <a:r>
              <a:rPr lang="en-US" sz="2000" dirty="0" smtClean="0"/>
              <a:t>T(T-A)</a:t>
            </a:r>
            <a:endParaRPr lang="en-US" sz="2000" dirty="0"/>
          </a:p>
        </p:txBody>
      </p:sp>
      <p:sp>
        <p:nvSpPr>
          <p:cNvPr id="14" name="TextBox 13"/>
          <p:cNvSpPr txBox="1"/>
          <p:nvPr/>
        </p:nvSpPr>
        <p:spPr>
          <a:xfrm>
            <a:off x="5024290" y="3339814"/>
            <a:ext cx="953857" cy="400110"/>
          </a:xfrm>
          <a:prstGeom prst="rect">
            <a:avLst/>
          </a:prstGeom>
          <a:noFill/>
        </p:spPr>
        <p:txBody>
          <a:bodyPr wrap="none" rtlCol="0">
            <a:spAutoFit/>
          </a:bodyPr>
          <a:lstStyle/>
          <a:p>
            <a:r>
              <a:rPr lang="en-US" sz="2000" dirty="0" smtClean="0"/>
              <a:t>T(C-A)</a:t>
            </a:r>
            <a:endParaRPr lang="en-US" sz="2000" dirty="0"/>
          </a:p>
        </p:txBody>
      </p:sp>
      <p:sp>
        <p:nvSpPr>
          <p:cNvPr id="15" name="TextBox 14"/>
          <p:cNvSpPr txBox="1"/>
          <p:nvPr/>
        </p:nvSpPr>
        <p:spPr>
          <a:xfrm>
            <a:off x="4559142" y="4215501"/>
            <a:ext cx="939705" cy="400110"/>
          </a:xfrm>
          <a:prstGeom prst="rect">
            <a:avLst/>
          </a:prstGeom>
          <a:noFill/>
        </p:spPr>
        <p:txBody>
          <a:bodyPr wrap="none" rtlCol="0">
            <a:spAutoFit/>
          </a:bodyPr>
          <a:lstStyle/>
          <a:p>
            <a:r>
              <a:rPr lang="en-US" sz="2000" dirty="0" smtClean="0"/>
              <a:t>T(E-A)</a:t>
            </a:r>
            <a:endParaRPr lang="en-US" sz="2000" dirty="0"/>
          </a:p>
        </p:txBody>
      </p:sp>
      <p:sp>
        <p:nvSpPr>
          <p:cNvPr id="13" name="TextBox 12"/>
          <p:cNvSpPr txBox="1"/>
          <p:nvPr/>
        </p:nvSpPr>
        <p:spPr>
          <a:xfrm>
            <a:off x="3579419" y="2777393"/>
            <a:ext cx="294334" cy="307777"/>
          </a:xfrm>
          <a:prstGeom prst="rect">
            <a:avLst/>
          </a:prstGeom>
          <a:noFill/>
        </p:spPr>
        <p:txBody>
          <a:bodyPr wrap="none" rtlCol="0">
            <a:spAutoFit/>
          </a:bodyPr>
          <a:lstStyle/>
          <a:p>
            <a:r>
              <a:rPr lang="en-US" dirty="0" smtClean="0"/>
              <a:t>T</a:t>
            </a:r>
            <a:endParaRPr lang="en-US" dirty="0"/>
          </a:p>
        </p:txBody>
      </p:sp>
      <p:sp>
        <p:nvSpPr>
          <p:cNvPr id="17" name="TextBox 16"/>
          <p:cNvSpPr txBox="1"/>
          <p:nvPr/>
        </p:nvSpPr>
        <p:spPr>
          <a:xfrm>
            <a:off x="5228134" y="2777393"/>
            <a:ext cx="314321" cy="307777"/>
          </a:xfrm>
          <a:prstGeom prst="rect">
            <a:avLst/>
          </a:prstGeom>
          <a:noFill/>
        </p:spPr>
        <p:txBody>
          <a:bodyPr wrap="none" rtlCol="0">
            <a:spAutoFit/>
          </a:bodyPr>
          <a:lstStyle/>
          <a:p>
            <a:r>
              <a:rPr lang="en-US" dirty="0"/>
              <a:t>C</a:t>
            </a:r>
          </a:p>
        </p:txBody>
      </p:sp>
      <p:sp>
        <p:nvSpPr>
          <p:cNvPr id="18" name="TextBox 17"/>
          <p:cNvSpPr txBox="1"/>
          <p:nvPr/>
        </p:nvSpPr>
        <p:spPr>
          <a:xfrm>
            <a:off x="4333147" y="4974805"/>
            <a:ext cx="304415" cy="307777"/>
          </a:xfrm>
          <a:prstGeom prst="rect">
            <a:avLst/>
          </a:prstGeom>
          <a:noFill/>
        </p:spPr>
        <p:txBody>
          <a:bodyPr wrap="none" rtlCol="0">
            <a:spAutoFit/>
          </a:bodyPr>
          <a:lstStyle/>
          <a:p>
            <a:r>
              <a:rPr lang="en-US" dirty="0" smtClean="0"/>
              <a:t>E</a:t>
            </a:r>
            <a:endParaRPr lang="en-US" dirty="0"/>
          </a:p>
        </p:txBody>
      </p:sp>
      <p:sp>
        <p:nvSpPr>
          <p:cNvPr id="19" name="TextBox 18"/>
          <p:cNvSpPr txBox="1"/>
          <p:nvPr/>
        </p:nvSpPr>
        <p:spPr>
          <a:xfrm>
            <a:off x="4366827" y="3326301"/>
            <a:ext cx="304415" cy="307777"/>
          </a:xfrm>
          <a:prstGeom prst="rect">
            <a:avLst/>
          </a:prstGeom>
          <a:noFill/>
        </p:spPr>
        <p:txBody>
          <a:bodyPr wrap="none" rtlCol="0">
            <a:spAutoFit/>
          </a:bodyPr>
          <a:lstStyle/>
          <a:p>
            <a:r>
              <a:rPr lang="en-US" dirty="0" smtClean="0"/>
              <a:t>A</a:t>
            </a:r>
            <a:endParaRPr lang="en-US" dirty="0"/>
          </a:p>
        </p:txBody>
      </p:sp>
      <p:sp>
        <p:nvSpPr>
          <p:cNvPr id="7" name="Title 6"/>
          <p:cNvSpPr>
            <a:spLocks noGrp="1"/>
          </p:cNvSpPr>
          <p:nvPr>
            <p:ph type="title"/>
          </p:nvPr>
        </p:nvSpPr>
        <p:spPr/>
        <p:txBody>
          <a:bodyPr/>
          <a:lstStyle/>
          <a:p>
            <a:endParaRPr lang="en-US"/>
          </a:p>
        </p:txBody>
      </p:sp>
      <p:sp>
        <p:nvSpPr>
          <p:cNvPr id="20" name="Shape 384"/>
          <p:cNvSpPr txBox="1">
            <a:spLocks/>
          </p:cNvSpPr>
          <p:nvPr/>
        </p:nvSpPr>
        <p:spPr>
          <a:xfrm>
            <a:off x="457200" y="0"/>
            <a:ext cx="8229600" cy="1143000"/>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L="0" marR="0" indent="0" algn="ctr" rtl="0">
              <a:lnSpc>
                <a:spcPct val="100000"/>
              </a:lnSpc>
              <a:spcBef>
                <a:spcPts val="0"/>
              </a:spcBef>
              <a:spcAft>
                <a:spcPts val="0"/>
              </a:spcAft>
              <a:buClr>
                <a:schemeClr val="dk1"/>
              </a:buClr>
              <a:buFont typeface="Calibri"/>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Clr>
                <a:schemeClr val="dk1"/>
              </a:buClr>
              <a:buFont typeface="Arial"/>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buClr>
                <a:schemeClr val="dk1"/>
              </a:buClr>
              <a:buFont typeface="Arial"/>
              <a:buNone/>
              <a:defRPr/>
            </a:lvl3pPr>
            <a:lvl4pPr marL="0" marR="0" indent="0" algn="l" rtl="0">
              <a:spcBef>
                <a:spcPts val="0"/>
              </a:spcBef>
              <a:buClr>
                <a:schemeClr val="dk1"/>
              </a:buClr>
              <a:buFont typeface="Arial"/>
              <a:buNone/>
              <a:defRPr/>
            </a:lvl4pPr>
            <a:lvl5pPr marL="0" marR="0" indent="0" algn="l" rtl="0">
              <a:spcBef>
                <a:spcPts val="0"/>
              </a:spcBef>
              <a:buClr>
                <a:schemeClr val="dk1"/>
              </a:buClr>
              <a:buFont typeface="Arial"/>
              <a:buNone/>
              <a:defRPr/>
            </a:lvl5pPr>
            <a:lvl6pPr marL="0" marR="0" indent="0" algn="l" rtl="0">
              <a:spcBef>
                <a:spcPts val="0"/>
              </a:spcBef>
              <a:buClr>
                <a:schemeClr val="dk1"/>
              </a:buClr>
              <a:buFont typeface="Arial"/>
              <a:buNone/>
              <a:defRPr/>
            </a:lvl6pPr>
            <a:lvl7pPr marL="0" marR="0" indent="0" algn="l" rtl="0">
              <a:spcBef>
                <a:spcPts val="0"/>
              </a:spcBef>
              <a:buClr>
                <a:schemeClr val="dk1"/>
              </a:buClr>
              <a:buFont typeface="Arial"/>
              <a:buNone/>
              <a:defRPr/>
            </a:lvl7pPr>
            <a:lvl8pPr marL="0" marR="0" indent="0" algn="l" rtl="0">
              <a:spcBef>
                <a:spcPts val="0"/>
              </a:spcBef>
              <a:buClr>
                <a:schemeClr val="dk1"/>
              </a:buClr>
              <a:buFont typeface="Arial"/>
              <a:buNone/>
              <a:defRPr/>
            </a:lvl8pPr>
            <a:lvl9pPr marL="0" marR="0" indent="0" algn="l" rtl="0">
              <a:spcBef>
                <a:spcPts val="0"/>
              </a:spcBef>
              <a:buClr>
                <a:schemeClr val="dk1"/>
              </a:buClr>
              <a:buFont typeface="Arial"/>
              <a:buNone/>
              <a:defRPr/>
            </a:lvl9pPr>
          </a:lstStyle>
          <a:p>
            <a:pPr>
              <a:buSzPct val="25000"/>
            </a:pPr>
            <a:r>
              <a:rPr lang="en-US" sz="3600" b="1" smtClean="0">
                <a:solidFill>
                  <a:schemeClr val="dk1"/>
                </a:solidFill>
              </a:rPr>
              <a:t>Selection in Tibetans</a:t>
            </a:r>
            <a:endParaRPr lang="en-US" sz="3600" b="1" dirty="0">
              <a:solidFill>
                <a:schemeClr val="dk1"/>
              </a:solidFill>
            </a:endParaRPr>
          </a:p>
        </p:txBody>
      </p:sp>
    </p:spTree>
    <p:extLst>
      <p:ext uri="{BB962C8B-B14F-4D97-AF65-F5344CB8AC3E}">
        <p14:creationId xmlns:p14="http://schemas.microsoft.com/office/powerpoint/2010/main" val="108580094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 name="Picture 2" descr="tibeta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0635" y="1090077"/>
            <a:ext cx="1163118" cy="1748119"/>
          </a:xfrm>
          <a:prstGeom prst="rect">
            <a:avLst/>
          </a:prstGeom>
        </p:spPr>
      </p:pic>
      <p:pic>
        <p:nvPicPr>
          <p:cNvPr id="4" name="Picture 3" descr="wang.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4290" y="1090077"/>
            <a:ext cx="1311089" cy="1748119"/>
          </a:xfrm>
          <a:prstGeom prst="rect">
            <a:avLst/>
          </a:prstGeom>
        </p:spPr>
      </p:pic>
      <p:cxnSp>
        <p:nvCxnSpPr>
          <p:cNvPr id="6" name="Straight Connector 5"/>
          <p:cNvCxnSpPr/>
          <p:nvPr/>
        </p:nvCxnSpPr>
        <p:spPr>
          <a:xfrm>
            <a:off x="3873753" y="3085170"/>
            <a:ext cx="616554" cy="654754"/>
          </a:xfrm>
          <a:prstGeom prst="line">
            <a:avLst/>
          </a:prstGeom>
          <a:ln w="76200" cmpd="sng"/>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a:off x="4490308" y="3085170"/>
            <a:ext cx="737826" cy="654754"/>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4490307" y="3739924"/>
            <a:ext cx="0" cy="1234881"/>
          </a:xfrm>
          <a:prstGeom prst="line">
            <a:avLst/>
          </a:prstGeom>
        </p:spPr>
        <p:style>
          <a:lnRef idx="2">
            <a:schemeClr val="accent1"/>
          </a:lnRef>
          <a:fillRef idx="0">
            <a:schemeClr val="accent1"/>
          </a:fillRef>
          <a:effectRef idx="1">
            <a:schemeClr val="accent1"/>
          </a:effectRef>
          <a:fontRef idx="minor">
            <a:schemeClr val="tx1"/>
          </a:fontRef>
        </p:style>
      </p:cxnSp>
      <p:sp>
        <p:nvSpPr>
          <p:cNvPr id="5" name="Oval 4"/>
          <p:cNvSpPr/>
          <p:nvPr/>
        </p:nvSpPr>
        <p:spPr>
          <a:xfrm>
            <a:off x="4402107" y="3634078"/>
            <a:ext cx="201866" cy="1587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978147" y="4034188"/>
            <a:ext cx="3145546" cy="400110"/>
          </a:xfrm>
          <a:prstGeom prst="rect">
            <a:avLst/>
          </a:prstGeom>
          <a:noFill/>
        </p:spPr>
        <p:txBody>
          <a:bodyPr wrap="none" rtlCol="0">
            <a:spAutoFit/>
          </a:bodyPr>
          <a:lstStyle/>
          <a:p>
            <a:r>
              <a:rPr lang="en-US" sz="2000" dirty="0" smtClean="0"/>
              <a:t>T(T-A-C)=-log(1-</a:t>
            </a:r>
            <a:r>
              <a:rPr lang="en-US" sz="2000" i="1" dirty="0"/>
              <a:t>F</a:t>
            </a:r>
            <a:r>
              <a:rPr lang="en-US" sz="2000" i="1" baseline="-25000" dirty="0"/>
              <a:t>ST</a:t>
            </a:r>
            <a:r>
              <a:rPr lang="en-US" sz="2000" dirty="0"/>
              <a:t>(T-C</a:t>
            </a:r>
            <a:r>
              <a:rPr lang="en-US" sz="2000" dirty="0" smtClean="0"/>
              <a:t>))</a:t>
            </a:r>
            <a:endParaRPr lang="en-US" sz="2000" baseline="-25000" dirty="0"/>
          </a:p>
        </p:txBody>
      </p:sp>
      <p:sp>
        <p:nvSpPr>
          <p:cNvPr id="12" name="TextBox 11"/>
          <p:cNvSpPr txBox="1"/>
          <p:nvPr/>
        </p:nvSpPr>
        <p:spPr>
          <a:xfrm>
            <a:off x="3068659" y="3339814"/>
            <a:ext cx="925303" cy="400110"/>
          </a:xfrm>
          <a:prstGeom prst="rect">
            <a:avLst/>
          </a:prstGeom>
          <a:noFill/>
        </p:spPr>
        <p:txBody>
          <a:bodyPr wrap="none" rtlCol="0">
            <a:spAutoFit/>
          </a:bodyPr>
          <a:lstStyle/>
          <a:p>
            <a:r>
              <a:rPr lang="en-US" sz="2000" dirty="0" smtClean="0"/>
              <a:t>T(T-A)</a:t>
            </a:r>
            <a:endParaRPr lang="en-US" sz="2000" dirty="0"/>
          </a:p>
        </p:txBody>
      </p:sp>
      <p:sp>
        <p:nvSpPr>
          <p:cNvPr id="14" name="TextBox 13"/>
          <p:cNvSpPr txBox="1"/>
          <p:nvPr/>
        </p:nvSpPr>
        <p:spPr>
          <a:xfrm>
            <a:off x="5024290" y="3339814"/>
            <a:ext cx="953857" cy="400110"/>
          </a:xfrm>
          <a:prstGeom prst="rect">
            <a:avLst/>
          </a:prstGeom>
          <a:noFill/>
        </p:spPr>
        <p:txBody>
          <a:bodyPr wrap="none" rtlCol="0">
            <a:spAutoFit/>
          </a:bodyPr>
          <a:lstStyle/>
          <a:p>
            <a:r>
              <a:rPr lang="en-US" sz="2000" dirty="0" smtClean="0"/>
              <a:t>T(C-A)</a:t>
            </a:r>
            <a:endParaRPr lang="en-US" sz="2000" dirty="0"/>
          </a:p>
        </p:txBody>
      </p:sp>
      <p:sp>
        <p:nvSpPr>
          <p:cNvPr id="15" name="TextBox 14"/>
          <p:cNvSpPr txBox="1"/>
          <p:nvPr/>
        </p:nvSpPr>
        <p:spPr>
          <a:xfrm>
            <a:off x="4559142" y="4215501"/>
            <a:ext cx="939705" cy="400110"/>
          </a:xfrm>
          <a:prstGeom prst="rect">
            <a:avLst/>
          </a:prstGeom>
          <a:noFill/>
        </p:spPr>
        <p:txBody>
          <a:bodyPr wrap="none" rtlCol="0">
            <a:spAutoFit/>
          </a:bodyPr>
          <a:lstStyle/>
          <a:p>
            <a:r>
              <a:rPr lang="en-US" sz="2000" dirty="0" smtClean="0"/>
              <a:t>T(E-A)</a:t>
            </a:r>
            <a:endParaRPr lang="en-US" sz="2000" dirty="0"/>
          </a:p>
        </p:txBody>
      </p:sp>
      <p:sp>
        <p:nvSpPr>
          <p:cNvPr id="13" name="TextBox 12"/>
          <p:cNvSpPr txBox="1"/>
          <p:nvPr/>
        </p:nvSpPr>
        <p:spPr>
          <a:xfrm>
            <a:off x="3579419" y="2777393"/>
            <a:ext cx="294334" cy="307777"/>
          </a:xfrm>
          <a:prstGeom prst="rect">
            <a:avLst/>
          </a:prstGeom>
          <a:noFill/>
        </p:spPr>
        <p:txBody>
          <a:bodyPr wrap="none" rtlCol="0">
            <a:spAutoFit/>
          </a:bodyPr>
          <a:lstStyle/>
          <a:p>
            <a:r>
              <a:rPr lang="en-US" dirty="0" smtClean="0"/>
              <a:t>T</a:t>
            </a:r>
            <a:endParaRPr lang="en-US" dirty="0"/>
          </a:p>
        </p:txBody>
      </p:sp>
      <p:sp>
        <p:nvSpPr>
          <p:cNvPr id="17" name="TextBox 16"/>
          <p:cNvSpPr txBox="1"/>
          <p:nvPr/>
        </p:nvSpPr>
        <p:spPr>
          <a:xfrm>
            <a:off x="5228134" y="2777393"/>
            <a:ext cx="314321" cy="307777"/>
          </a:xfrm>
          <a:prstGeom prst="rect">
            <a:avLst/>
          </a:prstGeom>
          <a:noFill/>
        </p:spPr>
        <p:txBody>
          <a:bodyPr wrap="none" rtlCol="0">
            <a:spAutoFit/>
          </a:bodyPr>
          <a:lstStyle/>
          <a:p>
            <a:r>
              <a:rPr lang="en-US" dirty="0"/>
              <a:t>C</a:t>
            </a:r>
          </a:p>
        </p:txBody>
      </p:sp>
      <p:sp>
        <p:nvSpPr>
          <p:cNvPr id="18" name="TextBox 17"/>
          <p:cNvSpPr txBox="1"/>
          <p:nvPr/>
        </p:nvSpPr>
        <p:spPr>
          <a:xfrm>
            <a:off x="4333147" y="4974805"/>
            <a:ext cx="304415" cy="307777"/>
          </a:xfrm>
          <a:prstGeom prst="rect">
            <a:avLst/>
          </a:prstGeom>
          <a:noFill/>
        </p:spPr>
        <p:txBody>
          <a:bodyPr wrap="none" rtlCol="0">
            <a:spAutoFit/>
          </a:bodyPr>
          <a:lstStyle/>
          <a:p>
            <a:r>
              <a:rPr lang="en-US" dirty="0" smtClean="0"/>
              <a:t>E</a:t>
            </a:r>
            <a:endParaRPr lang="en-US" dirty="0"/>
          </a:p>
        </p:txBody>
      </p:sp>
      <p:sp>
        <p:nvSpPr>
          <p:cNvPr id="19" name="TextBox 18"/>
          <p:cNvSpPr txBox="1"/>
          <p:nvPr/>
        </p:nvSpPr>
        <p:spPr>
          <a:xfrm>
            <a:off x="4366827" y="3326301"/>
            <a:ext cx="304415" cy="307777"/>
          </a:xfrm>
          <a:prstGeom prst="rect">
            <a:avLst/>
          </a:prstGeom>
          <a:noFill/>
        </p:spPr>
        <p:txBody>
          <a:bodyPr wrap="none" rtlCol="0">
            <a:spAutoFit/>
          </a:bodyPr>
          <a:lstStyle/>
          <a:p>
            <a:r>
              <a:rPr lang="en-US" dirty="0" smtClean="0"/>
              <a:t>A</a:t>
            </a:r>
            <a:endParaRPr lang="en-US" dirty="0"/>
          </a:p>
        </p:txBody>
      </p:sp>
      <p:sp>
        <p:nvSpPr>
          <p:cNvPr id="16" name="TextBox 15"/>
          <p:cNvSpPr txBox="1"/>
          <p:nvPr/>
        </p:nvSpPr>
        <p:spPr>
          <a:xfrm>
            <a:off x="5978147" y="5082527"/>
            <a:ext cx="1067946" cy="400110"/>
          </a:xfrm>
          <a:prstGeom prst="rect">
            <a:avLst/>
          </a:prstGeom>
          <a:noFill/>
        </p:spPr>
        <p:txBody>
          <a:bodyPr wrap="none" rtlCol="0">
            <a:spAutoFit/>
          </a:bodyPr>
          <a:lstStyle/>
          <a:p>
            <a:r>
              <a:rPr lang="en-US" sz="2000" dirty="0" smtClean="0"/>
              <a:t>T(T-A)?</a:t>
            </a:r>
            <a:endParaRPr lang="en-US" sz="2000" dirty="0"/>
          </a:p>
        </p:txBody>
      </p:sp>
      <p:sp>
        <p:nvSpPr>
          <p:cNvPr id="20" name="Title 19"/>
          <p:cNvSpPr>
            <a:spLocks noGrp="1"/>
          </p:cNvSpPr>
          <p:nvPr>
            <p:ph type="title"/>
          </p:nvPr>
        </p:nvSpPr>
        <p:spPr/>
        <p:txBody>
          <a:bodyPr/>
          <a:lstStyle/>
          <a:p>
            <a:endParaRPr lang="en-US"/>
          </a:p>
        </p:txBody>
      </p:sp>
      <p:sp>
        <p:nvSpPr>
          <p:cNvPr id="22" name="Shape 384"/>
          <p:cNvSpPr txBox="1">
            <a:spLocks/>
          </p:cNvSpPr>
          <p:nvPr/>
        </p:nvSpPr>
        <p:spPr>
          <a:xfrm>
            <a:off x="457200" y="0"/>
            <a:ext cx="8229600" cy="1143000"/>
          </a:xfrm>
          <a:prstGeom prst="rect">
            <a:avLst/>
          </a:prstGeom>
          <a:noFill/>
          <a:ln>
            <a:noFill/>
          </a:ln>
        </p:spPr>
        <p:txBody>
          <a:bodyPr lIns="91425" tIns="91425" rIns="91425" bIns="91425" anchor="ctr" anchorCtr="0">
            <a:noAutofit/>
          </a:bodyPr>
          <a:lstStyle>
            <a:defPPr marR="0" algn="l" rtl="0">
              <a:lnSpc>
                <a:spcPct val="100000"/>
              </a:lnSpc>
              <a:spcBef>
                <a:spcPts val="0"/>
              </a:spcBef>
              <a:spcAft>
                <a:spcPts val="0"/>
              </a:spcAft>
            </a:defPPr>
            <a:lvl1pPr marL="0" marR="0" indent="0" algn="ctr" rtl="0">
              <a:lnSpc>
                <a:spcPct val="100000"/>
              </a:lnSpc>
              <a:spcBef>
                <a:spcPts val="0"/>
              </a:spcBef>
              <a:spcAft>
                <a:spcPts val="0"/>
              </a:spcAft>
              <a:buClr>
                <a:schemeClr val="dk1"/>
              </a:buClr>
              <a:buFont typeface="Calibri"/>
              <a:buNone/>
              <a:defRPr sz="140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0"/>
              </a:spcAft>
              <a:buClr>
                <a:schemeClr val="dk1"/>
              </a:buClr>
              <a:buFont typeface="Arial"/>
              <a:buNone/>
              <a:defRPr sz="1400" b="0" i="0" u="none" strike="noStrike" cap="none" baseline="0">
                <a:solidFill>
                  <a:srgbClr val="000000"/>
                </a:solidFill>
                <a:latin typeface="Arial"/>
                <a:ea typeface="Arial"/>
                <a:cs typeface="Arial"/>
                <a:sym typeface="Arial"/>
                <a:rtl val="0"/>
              </a:defRPr>
            </a:lvl2pPr>
            <a:lvl3pPr marL="0" marR="0" indent="0" algn="l" rtl="0">
              <a:spcBef>
                <a:spcPts val="0"/>
              </a:spcBef>
              <a:buClr>
                <a:schemeClr val="dk1"/>
              </a:buClr>
              <a:buFont typeface="Arial"/>
              <a:buNone/>
              <a:defRPr/>
            </a:lvl3pPr>
            <a:lvl4pPr marL="0" marR="0" indent="0" algn="l" rtl="0">
              <a:spcBef>
                <a:spcPts val="0"/>
              </a:spcBef>
              <a:buClr>
                <a:schemeClr val="dk1"/>
              </a:buClr>
              <a:buFont typeface="Arial"/>
              <a:buNone/>
              <a:defRPr/>
            </a:lvl4pPr>
            <a:lvl5pPr marL="0" marR="0" indent="0" algn="l" rtl="0">
              <a:spcBef>
                <a:spcPts val="0"/>
              </a:spcBef>
              <a:buClr>
                <a:schemeClr val="dk1"/>
              </a:buClr>
              <a:buFont typeface="Arial"/>
              <a:buNone/>
              <a:defRPr/>
            </a:lvl5pPr>
            <a:lvl6pPr marL="0" marR="0" indent="0" algn="l" rtl="0">
              <a:spcBef>
                <a:spcPts val="0"/>
              </a:spcBef>
              <a:buClr>
                <a:schemeClr val="dk1"/>
              </a:buClr>
              <a:buFont typeface="Arial"/>
              <a:buNone/>
              <a:defRPr/>
            </a:lvl6pPr>
            <a:lvl7pPr marL="0" marR="0" indent="0" algn="l" rtl="0">
              <a:spcBef>
                <a:spcPts val="0"/>
              </a:spcBef>
              <a:buClr>
                <a:schemeClr val="dk1"/>
              </a:buClr>
              <a:buFont typeface="Arial"/>
              <a:buNone/>
              <a:defRPr/>
            </a:lvl7pPr>
            <a:lvl8pPr marL="0" marR="0" indent="0" algn="l" rtl="0">
              <a:spcBef>
                <a:spcPts val="0"/>
              </a:spcBef>
              <a:buClr>
                <a:schemeClr val="dk1"/>
              </a:buClr>
              <a:buFont typeface="Arial"/>
              <a:buNone/>
              <a:defRPr/>
            </a:lvl8pPr>
            <a:lvl9pPr marL="0" marR="0" indent="0" algn="l" rtl="0">
              <a:spcBef>
                <a:spcPts val="0"/>
              </a:spcBef>
              <a:buClr>
                <a:schemeClr val="dk1"/>
              </a:buClr>
              <a:buFont typeface="Arial"/>
              <a:buNone/>
              <a:defRPr/>
            </a:lvl9pPr>
          </a:lstStyle>
          <a:p>
            <a:pPr>
              <a:buSzPct val="25000"/>
            </a:pPr>
            <a:r>
              <a:rPr lang="en-US" sz="3600" b="1" smtClean="0">
                <a:solidFill>
                  <a:schemeClr val="dk1"/>
                </a:solidFill>
              </a:rPr>
              <a:t>Selection in Tibetans</a:t>
            </a:r>
            <a:endParaRPr lang="en-US" sz="3600" b="1" dirty="0">
              <a:solidFill>
                <a:schemeClr val="dk1"/>
              </a:solidFill>
            </a:endParaRPr>
          </a:p>
        </p:txBody>
      </p:sp>
      <p:pic>
        <p:nvPicPr>
          <p:cNvPr id="2" name="Picture 1" descr="Rasmus-Nielsen.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5578" y="5270871"/>
            <a:ext cx="1551847" cy="1551847"/>
          </a:xfrm>
          <a:prstGeom prst="rect">
            <a:avLst/>
          </a:prstGeom>
        </p:spPr>
      </p:pic>
    </p:spTree>
    <p:extLst>
      <p:ext uri="{BB962C8B-B14F-4D97-AF65-F5344CB8AC3E}">
        <p14:creationId xmlns:p14="http://schemas.microsoft.com/office/powerpoint/2010/main" val="254569509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Shape 406"/>
          <p:cNvSpPr txBox="1">
            <a:spLocks noGrp="1"/>
          </p:cNvSpPr>
          <p:nvPr>
            <p:ph type="title"/>
          </p:nvPr>
        </p:nvSpPr>
        <p:spPr>
          <a:xfrm>
            <a:off x="457200" y="65460"/>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a:solidFill>
                  <a:schemeClr val="dk1"/>
                </a:solidFill>
                <a:latin typeface="Arial"/>
                <a:ea typeface="Arial"/>
                <a:cs typeface="Arial"/>
                <a:sym typeface="Arial"/>
                <a:rtl val="0"/>
              </a:rPr>
              <a:t>Population Branch Statistic</a:t>
            </a:r>
          </a:p>
        </p:txBody>
      </p:sp>
      <p:sp>
        <p:nvSpPr>
          <p:cNvPr id="407" name="Shape 407"/>
          <p:cNvSpPr txBox="1">
            <a:spLocks noGrp="1"/>
          </p:cNvSpPr>
          <p:nvPr>
            <p:ph type="body" idx="1"/>
          </p:nvPr>
        </p:nvSpPr>
        <p:spPr>
          <a:xfrm>
            <a:off x="1607670" y="5848425"/>
            <a:ext cx="6072094" cy="501575"/>
          </a:xfrm>
          <a:prstGeom prst="rect">
            <a:avLst/>
          </a:prstGeom>
          <a:noFill/>
          <a:ln>
            <a:noFill/>
          </a:ln>
        </p:spPr>
        <p:txBody>
          <a:bodyPr lIns="91425" tIns="91425" rIns="91425" bIns="91425" anchor="t" anchorCtr="0">
            <a:noAutofit/>
          </a:bodyPr>
          <a:lstStyle/>
          <a:p>
            <a:pPr marL="342900" marR="0" lvl="0" indent="-139700" algn="l" rtl="0">
              <a:lnSpc>
                <a:spcPct val="100000"/>
              </a:lnSpc>
              <a:spcBef>
                <a:spcPts val="0"/>
              </a:spcBef>
              <a:spcAft>
                <a:spcPts val="0"/>
              </a:spcAft>
              <a:buClr>
                <a:schemeClr val="dk1"/>
              </a:buClr>
              <a:buSzPct val="25000"/>
              <a:buFont typeface="Arial"/>
              <a:buNone/>
            </a:pPr>
            <a:r>
              <a:rPr lang="en-US" sz="1800" b="0" i="0" u="none" strike="noStrike" cap="none" baseline="0" dirty="0">
                <a:solidFill>
                  <a:schemeClr val="dk1"/>
                </a:solidFill>
                <a:latin typeface="Arial"/>
                <a:ea typeface="Arial"/>
                <a:cs typeface="Arial"/>
                <a:sym typeface="Arial"/>
                <a:rtl val="0"/>
              </a:rPr>
              <a:t>Population Branch Statistic (PBS) </a:t>
            </a:r>
            <a:r>
              <a:rPr lang="en-US" sz="1800" b="0" i="0" u="none" strike="noStrike" cap="none" baseline="0" dirty="0" smtClean="0">
                <a:solidFill>
                  <a:schemeClr val="dk1"/>
                </a:solidFill>
                <a:latin typeface="Arial"/>
                <a:ea typeface="Arial"/>
                <a:cs typeface="Arial"/>
                <a:sym typeface="Arial"/>
                <a:rtl val="0"/>
              </a:rPr>
              <a:t>= (T</a:t>
            </a:r>
            <a:r>
              <a:rPr lang="en-US" sz="1800" b="0" i="0" u="none" strike="noStrike" cap="none" baseline="-25000" dirty="0" smtClean="0">
                <a:solidFill>
                  <a:schemeClr val="dk1"/>
                </a:solidFill>
                <a:latin typeface="Arial"/>
                <a:ea typeface="Arial"/>
                <a:cs typeface="Arial"/>
                <a:sym typeface="Arial"/>
                <a:rtl val="0"/>
              </a:rPr>
              <a:t>12</a:t>
            </a:r>
            <a:r>
              <a:rPr lang="en-US" sz="1800" b="0" i="0" u="none" strike="noStrike" cap="none" baseline="0" dirty="0" smtClean="0">
                <a:solidFill>
                  <a:schemeClr val="dk1"/>
                </a:solidFill>
                <a:latin typeface="Arial"/>
                <a:ea typeface="Arial"/>
                <a:cs typeface="Arial"/>
                <a:sym typeface="Arial"/>
                <a:rtl val="0"/>
              </a:rPr>
              <a:t> </a:t>
            </a:r>
            <a:r>
              <a:rPr lang="en-US" sz="1800" b="0" i="0" u="none" strike="noStrike" cap="none" baseline="0" dirty="0">
                <a:solidFill>
                  <a:schemeClr val="dk1"/>
                </a:solidFill>
                <a:latin typeface="Arial"/>
                <a:ea typeface="Arial"/>
                <a:cs typeface="Arial"/>
                <a:sym typeface="Arial"/>
                <a:rtl val="0"/>
              </a:rPr>
              <a:t>+ T</a:t>
            </a:r>
            <a:r>
              <a:rPr lang="en-US" sz="1800" b="0" i="0" u="none" strike="noStrike" cap="none" baseline="-25000" dirty="0">
                <a:solidFill>
                  <a:schemeClr val="dk1"/>
                </a:solidFill>
                <a:latin typeface="Arial"/>
                <a:ea typeface="Arial"/>
                <a:cs typeface="Arial"/>
                <a:sym typeface="Arial"/>
                <a:rtl val="0"/>
              </a:rPr>
              <a:t>13</a:t>
            </a:r>
            <a:r>
              <a:rPr lang="en-US" sz="1800" b="0" i="0" u="none" strike="noStrike" cap="none" baseline="0" dirty="0">
                <a:solidFill>
                  <a:schemeClr val="dk1"/>
                </a:solidFill>
                <a:latin typeface="Arial"/>
                <a:ea typeface="Arial"/>
                <a:cs typeface="Arial"/>
                <a:sym typeface="Arial"/>
                <a:rtl val="0"/>
              </a:rPr>
              <a:t> - </a:t>
            </a:r>
            <a:r>
              <a:rPr lang="en-US" sz="1800" b="0" i="0" u="none" strike="noStrike" cap="none" baseline="0" dirty="0" smtClean="0">
                <a:solidFill>
                  <a:schemeClr val="dk1"/>
                </a:solidFill>
                <a:latin typeface="Arial"/>
                <a:ea typeface="Arial"/>
                <a:cs typeface="Arial"/>
                <a:sym typeface="Arial"/>
                <a:rtl val="0"/>
              </a:rPr>
              <a:t>T</a:t>
            </a:r>
            <a:r>
              <a:rPr lang="en-US" sz="1800" b="0" i="0" u="none" strike="noStrike" cap="none" baseline="-25000" dirty="0" smtClean="0">
                <a:solidFill>
                  <a:schemeClr val="dk1"/>
                </a:solidFill>
                <a:latin typeface="Arial"/>
                <a:ea typeface="Arial"/>
                <a:cs typeface="Arial"/>
                <a:sym typeface="Arial"/>
                <a:rtl val="0"/>
              </a:rPr>
              <a:t>23</a:t>
            </a:r>
            <a:r>
              <a:rPr lang="en-US" sz="1800" b="0" i="0" u="none" strike="noStrike" cap="none" dirty="0" smtClean="0">
                <a:solidFill>
                  <a:schemeClr val="dk1"/>
                </a:solidFill>
                <a:latin typeface="Arial"/>
                <a:ea typeface="Arial"/>
                <a:cs typeface="Arial"/>
                <a:sym typeface="Arial"/>
                <a:rtl val="0"/>
              </a:rPr>
              <a:t>)/2</a:t>
            </a:r>
            <a:endParaRPr lang="en-US" sz="1800" b="0" i="0" u="none" strike="noStrike" cap="none" dirty="0">
              <a:solidFill>
                <a:schemeClr val="dk1"/>
              </a:solidFill>
              <a:latin typeface="Arial"/>
              <a:ea typeface="Arial"/>
              <a:cs typeface="Arial"/>
              <a:sym typeface="Arial"/>
              <a:rtl val="0"/>
            </a:endParaRPr>
          </a:p>
          <a:p>
            <a:pPr marL="342900" marR="0" lvl="0" indent="-139700" algn="l" rtl="0">
              <a:lnSpc>
                <a:spcPct val="100000"/>
              </a:lnSpc>
              <a:spcBef>
                <a:spcPts val="0"/>
              </a:spcBef>
              <a:spcAft>
                <a:spcPts val="0"/>
              </a:spcAft>
              <a:buClr>
                <a:schemeClr val="dk1"/>
              </a:buClr>
              <a:buFont typeface="Arial"/>
              <a:buNone/>
            </a:pPr>
            <a:endParaRPr sz="1800" b="0" i="0" u="none" strike="noStrike" cap="none" baseline="0" dirty="0">
              <a:solidFill>
                <a:schemeClr val="dk1"/>
              </a:solidFill>
              <a:latin typeface="Arial"/>
              <a:ea typeface="Arial"/>
              <a:cs typeface="Arial"/>
              <a:sym typeface="Arial"/>
              <a:rtl val="0"/>
            </a:endParaRPr>
          </a:p>
        </p:txBody>
      </p:sp>
      <p:pic>
        <p:nvPicPr>
          <p:cNvPr id="408" name="Shape 408"/>
          <p:cNvPicPr preferRelativeResize="0"/>
          <p:nvPr/>
        </p:nvPicPr>
        <p:blipFill rotWithShape="1">
          <a:blip r:embed="rId3">
            <a:alphaModFix/>
          </a:blip>
          <a:srcRect/>
          <a:stretch/>
        </p:blipFill>
        <p:spPr>
          <a:xfrm>
            <a:off x="1368975" y="1496525"/>
            <a:ext cx="6705599" cy="4067175"/>
          </a:xfrm>
          <a:prstGeom prst="rect">
            <a:avLst/>
          </a:prstGeom>
          <a:noFill/>
          <a:ln>
            <a:noFill/>
          </a:ln>
        </p:spPr>
      </p:pic>
      <p:sp>
        <p:nvSpPr>
          <p:cNvPr id="409" name="Shape 409"/>
          <p:cNvSpPr txBox="1"/>
          <p:nvPr/>
        </p:nvSpPr>
        <p:spPr>
          <a:xfrm>
            <a:off x="6574598" y="6418675"/>
            <a:ext cx="2336700" cy="307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Yi et al. Science 2010</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Shape 59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a:solidFill>
                  <a:schemeClr val="dk1"/>
                </a:solidFill>
                <a:latin typeface="Arial"/>
                <a:ea typeface="Arial"/>
                <a:cs typeface="Arial"/>
                <a:sym typeface="Arial"/>
                <a:rtl val="0"/>
              </a:rPr>
              <a:t>Adaptation to environments</a:t>
            </a:r>
          </a:p>
        </p:txBody>
      </p:sp>
      <p:sp>
        <p:nvSpPr>
          <p:cNvPr id="600" name="Shape 600"/>
          <p:cNvSpPr txBox="1">
            <a:spLocks noGrp="1"/>
          </p:cNvSpPr>
          <p:nvPr>
            <p:ph type="body" idx="1"/>
          </p:nvPr>
        </p:nvSpPr>
        <p:spPr>
          <a:xfrm>
            <a:off x="457200" y="1600200"/>
            <a:ext cx="8229600" cy="4526100"/>
          </a:xfrm>
          <a:prstGeom prst="rect">
            <a:avLst/>
          </a:prstGeom>
          <a:noFill/>
          <a:ln>
            <a:noFill/>
          </a:ln>
        </p:spPr>
        <p:txBody>
          <a:bodyPr lIns="91425" tIns="91425" rIns="91425" bIns="91425" anchor="t" anchorCtr="0">
            <a:noAutofit/>
          </a:bodyPr>
          <a:lstStyle/>
          <a:p>
            <a:pPr marL="342900" marR="0" lvl="0" indent="-139700" algn="l" rtl="0">
              <a:lnSpc>
                <a:spcPct val="100000"/>
              </a:lnSpc>
              <a:spcBef>
                <a:spcPts val="0"/>
              </a:spcBef>
              <a:spcAft>
                <a:spcPts val="0"/>
              </a:spcAft>
              <a:buClr>
                <a:schemeClr val="dk1"/>
              </a:buClr>
              <a:buSzPct val="25000"/>
              <a:buFont typeface="Arial"/>
              <a:buNone/>
            </a:pPr>
            <a:r>
              <a:rPr lang="en-US" sz="1800" b="0" i="0" u="none" strike="noStrike" cap="none" baseline="0" dirty="0">
                <a:solidFill>
                  <a:schemeClr val="dk1"/>
                </a:solidFill>
                <a:latin typeface="Arial"/>
                <a:ea typeface="Arial"/>
                <a:cs typeface="Arial"/>
                <a:sym typeface="Arial"/>
                <a:rtl val="0"/>
              </a:rPr>
              <a:t>Detect putative loci targeted by natural selection showing extreme or unusual values of statistics based on </a:t>
            </a:r>
            <a:r>
              <a:rPr lang="en-US" sz="1800" b="0" i="0" u="none" strike="noStrike" cap="none" baseline="0" dirty="0" smtClean="0">
                <a:solidFill>
                  <a:schemeClr val="dk1"/>
                </a:solidFill>
                <a:latin typeface="Arial"/>
                <a:ea typeface="Arial"/>
                <a:cs typeface="Arial"/>
                <a:sym typeface="Arial"/>
                <a:rtl val="0"/>
              </a:rPr>
              <a:t>population </a:t>
            </a:r>
            <a:r>
              <a:rPr lang="en-US" sz="1800" b="0" i="0" u="none" strike="noStrike" cap="none" baseline="0" dirty="0">
                <a:solidFill>
                  <a:schemeClr val="dk1"/>
                </a:solidFill>
                <a:latin typeface="Arial"/>
                <a:ea typeface="Arial"/>
                <a:cs typeface="Arial"/>
                <a:sym typeface="Arial"/>
                <a:rtl val="0"/>
              </a:rPr>
              <a:t>genetic differentiation.</a:t>
            </a:r>
          </a:p>
          <a:p>
            <a:pPr marL="342900" marR="0" lvl="0" indent="-139700" algn="l" rtl="0">
              <a:lnSpc>
                <a:spcPct val="100000"/>
              </a:lnSpc>
              <a:spcBef>
                <a:spcPts val="0"/>
              </a:spcBef>
              <a:spcAft>
                <a:spcPts val="0"/>
              </a:spcAft>
              <a:buClr>
                <a:schemeClr val="dk1"/>
              </a:buClr>
              <a:buFont typeface="Arial"/>
              <a:buNone/>
            </a:pPr>
            <a:endParaRPr sz="1000" b="0" i="0" u="none" strike="noStrike" cap="none" baseline="0" dirty="0">
              <a:solidFill>
                <a:schemeClr val="dk1"/>
              </a:solidFill>
              <a:latin typeface="Arial"/>
              <a:ea typeface="Arial"/>
              <a:cs typeface="Arial"/>
              <a:sym typeface="Arial"/>
              <a:rtl val="0"/>
            </a:endParaRPr>
          </a:p>
          <a:p>
            <a:pPr marL="342900" marR="0" lvl="0" indent="-139700" algn="l" rtl="0">
              <a:lnSpc>
                <a:spcPct val="100000"/>
              </a:lnSpc>
              <a:spcBef>
                <a:spcPts val="0"/>
              </a:spcBef>
              <a:spcAft>
                <a:spcPts val="0"/>
              </a:spcAft>
              <a:buClr>
                <a:schemeClr val="dk1"/>
              </a:buClr>
              <a:buSzPct val="25000"/>
              <a:buFont typeface="Arial"/>
              <a:buNone/>
            </a:pPr>
            <a:r>
              <a:rPr lang="en-US" sz="2000" b="0" i="0" u="none" strike="noStrike" cap="none" baseline="0" dirty="0">
                <a:solidFill>
                  <a:schemeClr val="dk1"/>
                </a:solidFill>
                <a:latin typeface="Arial"/>
                <a:ea typeface="Arial"/>
                <a:cs typeface="Arial"/>
                <a:sym typeface="Arial"/>
                <a:rtl val="0"/>
              </a:rPr>
              <a:t>But:</a:t>
            </a:r>
          </a:p>
          <a:p>
            <a:pPr marL="342900" marR="0" lvl="0" indent="-139700" algn="l" rtl="0">
              <a:lnSpc>
                <a:spcPct val="100000"/>
              </a:lnSpc>
              <a:spcBef>
                <a:spcPts val="0"/>
              </a:spcBef>
              <a:spcAft>
                <a:spcPts val="0"/>
              </a:spcAft>
              <a:buClr>
                <a:schemeClr val="dk1"/>
              </a:buClr>
              <a:buFont typeface="Arial"/>
              <a:buNone/>
            </a:pPr>
            <a:endParaRPr sz="2000" b="0" i="0" u="none" strike="noStrike" cap="none" baseline="0" dirty="0">
              <a:solidFill>
                <a:schemeClr val="dk1"/>
              </a:solidFill>
              <a:latin typeface="Arial"/>
              <a:ea typeface="Arial"/>
              <a:cs typeface="Arial"/>
              <a:sym typeface="Arial"/>
              <a:rtl val="0"/>
            </a:endParaRPr>
          </a:p>
          <a:p>
            <a:pPr marL="342900" marR="0" lvl="0" indent="-139700" algn="l" rtl="0">
              <a:lnSpc>
                <a:spcPct val="100000"/>
              </a:lnSpc>
              <a:spcBef>
                <a:spcPts val="0"/>
              </a:spcBef>
              <a:spcAft>
                <a:spcPts val="0"/>
              </a:spcAft>
              <a:buClr>
                <a:schemeClr val="dk1"/>
              </a:buClr>
              <a:buSzPct val="25000"/>
              <a:buFont typeface="Arial"/>
              <a:buNone/>
            </a:pPr>
            <a:r>
              <a:rPr lang="en-US" sz="2000" b="0" i="0" u="none" strike="noStrike" cap="none" baseline="0" dirty="0">
                <a:solidFill>
                  <a:schemeClr val="dk1"/>
                </a:solidFill>
                <a:latin typeface="Arial"/>
                <a:ea typeface="Arial"/>
                <a:cs typeface="Arial"/>
                <a:sym typeface="Arial"/>
                <a:rtl val="0"/>
              </a:rPr>
              <a:t>1) </a:t>
            </a:r>
            <a:r>
              <a:rPr lang="en-US" sz="2000" b="1" i="0" u="none" strike="noStrike" cap="none" baseline="0" dirty="0">
                <a:solidFill>
                  <a:schemeClr val="dk1"/>
                </a:solidFill>
                <a:latin typeface="Arial"/>
                <a:ea typeface="Arial"/>
                <a:cs typeface="Arial"/>
                <a:sym typeface="Arial"/>
                <a:rtl val="0"/>
              </a:rPr>
              <a:t>power</a:t>
            </a:r>
            <a:r>
              <a:rPr lang="en-US" sz="2000" b="0" i="0" u="none" strike="noStrike" cap="none" baseline="0" dirty="0">
                <a:solidFill>
                  <a:schemeClr val="dk1"/>
                </a:solidFill>
                <a:latin typeface="Arial"/>
                <a:ea typeface="Arial"/>
                <a:cs typeface="Arial"/>
                <a:sym typeface="Arial"/>
                <a:rtl val="0"/>
              </a:rPr>
              <a:t> to detect a selective event only if the process is recent or strong enough or the beneficial allele is nearly fixed to leave</a:t>
            </a:r>
          </a:p>
          <a:p>
            <a:pPr marL="342900" marR="0" lvl="0" indent="-139700" algn="l" rtl="0">
              <a:lnSpc>
                <a:spcPct val="100000"/>
              </a:lnSpc>
              <a:spcBef>
                <a:spcPts val="0"/>
              </a:spcBef>
              <a:spcAft>
                <a:spcPts val="0"/>
              </a:spcAft>
              <a:buClr>
                <a:schemeClr val="dk1"/>
              </a:buClr>
              <a:buSzPct val="25000"/>
              <a:buFont typeface="Arial"/>
              <a:buNone/>
            </a:pPr>
            <a:r>
              <a:rPr lang="en-US" sz="2000" b="0" i="0" u="none" strike="noStrike" cap="none" baseline="0" dirty="0">
                <a:solidFill>
                  <a:schemeClr val="dk1"/>
                </a:solidFill>
                <a:latin typeface="Arial"/>
                <a:ea typeface="Arial"/>
                <a:cs typeface="Arial"/>
                <a:sym typeface="Arial"/>
                <a:rtl val="0"/>
              </a:rPr>
              <a:t>a clear footprint;</a:t>
            </a:r>
          </a:p>
          <a:p>
            <a:pPr marL="342900" marR="0" lvl="0" indent="-139700" algn="l" rtl="0">
              <a:lnSpc>
                <a:spcPct val="100000"/>
              </a:lnSpc>
              <a:spcBef>
                <a:spcPts val="0"/>
              </a:spcBef>
              <a:spcAft>
                <a:spcPts val="0"/>
              </a:spcAft>
              <a:buClr>
                <a:schemeClr val="dk1"/>
              </a:buClr>
              <a:buFont typeface="Arial"/>
              <a:buNone/>
            </a:pPr>
            <a:endParaRPr sz="2000" b="0" i="0" u="none" strike="noStrike" cap="none" baseline="0" dirty="0">
              <a:solidFill>
                <a:schemeClr val="dk1"/>
              </a:solidFill>
              <a:latin typeface="Arial"/>
              <a:ea typeface="Arial"/>
              <a:cs typeface="Arial"/>
              <a:sym typeface="Arial"/>
              <a:rtl val="0"/>
            </a:endParaRPr>
          </a:p>
          <a:p>
            <a:pPr marL="342900" marR="0" lvl="0" indent="-139700" algn="l" rtl="0">
              <a:lnSpc>
                <a:spcPct val="100000"/>
              </a:lnSpc>
              <a:spcBef>
                <a:spcPts val="0"/>
              </a:spcBef>
              <a:spcAft>
                <a:spcPts val="0"/>
              </a:spcAft>
              <a:buClr>
                <a:schemeClr val="dk1"/>
              </a:buClr>
              <a:buSzPct val="25000"/>
              <a:buFont typeface="Arial"/>
              <a:buNone/>
            </a:pPr>
            <a:r>
              <a:rPr lang="en-US" sz="2000" b="0" i="0" u="none" strike="noStrike" cap="none" baseline="0" dirty="0">
                <a:solidFill>
                  <a:schemeClr val="dk1"/>
                </a:solidFill>
                <a:latin typeface="Arial"/>
                <a:ea typeface="Arial"/>
                <a:cs typeface="Arial"/>
                <a:sym typeface="Arial"/>
                <a:rtl val="0"/>
              </a:rPr>
              <a:t>2) unable to underline the </a:t>
            </a:r>
            <a:r>
              <a:rPr lang="en-US" sz="2000" b="1" i="0" u="none" strike="noStrike" cap="none" baseline="0" dirty="0">
                <a:solidFill>
                  <a:schemeClr val="dk1"/>
                </a:solidFill>
                <a:latin typeface="Arial"/>
                <a:ea typeface="Arial"/>
                <a:cs typeface="Arial"/>
                <a:sym typeface="Arial"/>
                <a:rtl val="0"/>
              </a:rPr>
              <a:t>environmental</a:t>
            </a:r>
            <a:r>
              <a:rPr lang="en-US" sz="2000" b="0" i="0" u="none" strike="noStrike" cap="none" baseline="0" dirty="0">
                <a:solidFill>
                  <a:schemeClr val="dk1"/>
                </a:solidFill>
                <a:latin typeface="Arial"/>
                <a:ea typeface="Arial"/>
                <a:cs typeface="Arial"/>
                <a:sym typeface="Arial"/>
                <a:rtl val="0"/>
              </a:rPr>
              <a:t> factor (pathogens, diet or climate) that acted as selective </a:t>
            </a:r>
            <a:r>
              <a:rPr lang="en-US" sz="2000" b="1" i="0" u="none" strike="noStrike" cap="none" baseline="0" dirty="0">
                <a:solidFill>
                  <a:schemeClr val="dk1"/>
                </a:solidFill>
                <a:latin typeface="Arial"/>
                <a:ea typeface="Arial"/>
                <a:cs typeface="Arial"/>
                <a:sym typeface="Arial"/>
                <a:rtl val="0"/>
              </a:rPr>
              <a:t>pressure</a:t>
            </a:r>
            <a:r>
              <a:rPr lang="en-US" sz="2000" b="0" i="0" u="none" strike="noStrike" cap="none" baseline="0" dirty="0">
                <a:solidFill>
                  <a:schemeClr val="dk1"/>
                </a:solidFill>
                <a:latin typeface="Arial"/>
                <a:ea typeface="Arial"/>
                <a:cs typeface="Arial"/>
                <a:sym typeface="Arial"/>
                <a:rtl val="0"/>
              </a:rPr>
              <a:t>.</a:t>
            </a:r>
          </a:p>
          <a:p>
            <a:pPr marL="342900" marR="0" lvl="0" indent="-139700" algn="l" rtl="0">
              <a:lnSpc>
                <a:spcPct val="100000"/>
              </a:lnSpc>
              <a:spcBef>
                <a:spcPts val="0"/>
              </a:spcBef>
              <a:spcAft>
                <a:spcPts val="0"/>
              </a:spcAft>
              <a:buClr>
                <a:schemeClr val="dk1"/>
              </a:buClr>
              <a:buFont typeface="Arial"/>
              <a:buNone/>
            </a:pPr>
            <a:endParaRPr sz="2000" b="0" i="0" u="none" strike="noStrike" cap="none" baseline="0" dirty="0">
              <a:solidFill>
                <a:schemeClr val="dk1"/>
              </a:solidFill>
              <a:latin typeface="Arial"/>
              <a:ea typeface="Arial"/>
              <a:cs typeface="Arial"/>
              <a:sym typeface="Arial"/>
              <a:rtl val="0"/>
            </a:endParaRPr>
          </a:p>
          <a:p>
            <a:pPr marL="342900" marR="0" lvl="0" indent="-139700" algn="l" rtl="0">
              <a:lnSpc>
                <a:spcPct val="100000"/>
              </a:lnSpc>
              <a:spcBef>
                <a:spcPts val="0"/>
              </a:spcBef>
              <a:spcAft>
                <a:spcPts val="0"/>
              </a:spcAft>
              <a:buClr>
                <a:schemeClr val="dk1"/>
              </a:buClr>
              <a:buFont typeface="Arial"/>
              <a:buNone/>
            </a:pPr>
            <a:endParaRPr sz="2000" b="0" i="0" u="none" strike="noStrike" cap="none" baseline="0" dirty="0">
              <a:solidFill>
                <a:schemeClr val="dk1"/>
              </a:solidFill>
              <a:latin typeface="Arial"/>
              <a:ea typeface="Arial"/>
              <a:cs typeface="Arial"/>
              <a:sym typeface="Arial"/>
              <a:rtl val="0"/>
            </a:endParaRPr>
          </a:p>
        </p:txBody>
      </p:sp>
    </p:spTree>
    <p:extLst>
      <p:ext uri="{BB962C8B-B14F-4D97-AF65-F5344CB8AC3E}">
        <p14:creationId xmlns:p14="http://schemas.microsoft.com/office/powerpoint/2010/main" val="240728646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Shape 611"/>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a:solidFill>
                  <a:schemeClr val="dk1"/>
                </a:solidFill>
                <a:latin typeface="Arial"/>
                <a:ea typeface="Arial"/>
                <a:cs typeface="Arial"/>
                <a:sym typeface="Arial"/>
                <a:rtl val="0"/>
              </a:rPr>
              <a:t>Spatial variation</a:t>
            </a:r>
          </a:p>
        </p:txBody>
      </p:sp>
      <p:pic>
        <p:nvPicPr>
          <p:cNvPr id="612" name="Shape 612"/>
          <p:cNvPicPr preferRelativeResize="0"/>
          <p:nvPr/>
        </p:nvPicPr>
        <p:blipFill rotWithShape="1">
          <a:blip r:embed="rId3">
            <a:alphaModFix/>
          </a:blip>
          <a:srcRect/>
          <a:stretch/>
        </p:blipFill>
        <p:spPr>
          <a:xfrm>
            <a:off x="1025362" y="1417637"/>
            <a:ext cx="7191375" cy="4429124"/>
          </a:xfrm>
          <a:prstGeom prst="rect">
            <a:avLst/>
          </a:prstGeom>
          <a:noFill/>
          <a:ln>
            <a:noFill/>
          </a:ln>
        </p:spPr>
      </p:pic>
      <p:sp>
        <p:nvSpPr>
          <p:cNvPr id="613" name="Shape 613"/>
          <p:cNvSpPr txBox="1"/>
          <p:nvPr/>
        </p:nvSpPr>
        <p:spPr>
          <a:xfrm>
            <a:off x="5358025" y="6399175"/>
            <a:ext cx="3522300" cy="3042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strike="noStrike" cap="none" baseline="0">
                <a:solidFill>
                  <a:srgbClr val="000000"/>
                </a:solidFill>
                <a:latin typeface="Arial"/>
                <a:ea typeface="Arial"/>
                <a:cs typeface="Arial"/>
                <a:sym typeface="Arial"/>
                <a:rtl val="0"/>
              </a:rPr>
              <a:t>Novembre and Di Rienzo. Nat Re</a:t>
            </a:r>
            <a:r>
              <a:rPr lang="en-US" sz="1200">
                <a:rtl val="0"/>
              </a:rPr>
              <a:t>v</a:t>
            </a:r>
            <a:r>
              <a:rPr lang="en-US" sz="1200" b="0" i="0" u="none" strike="noStrike" cap="none" baseline="0">
                <a:solidFill>
                  <a:srgbClr val="000000"/>
                </a:solidFill>
                <a:latin typeface="Arial"/>
                <a:ea typeface="Arial"/>
                <a:cs typeface="Arial"/>
                <a:sym typeface="Arial"/>
                <a:rtl val="0"/>
              </a:rPr>
              <a:t> Genet. 2009</a:t>
            </a:r>
          </a:p>
        </p:txBody>
      </p:sp>
    </p:spTree>
    <p:extLst>
      <p:ext uri="{BB962C8B-B14F-4D97-AF65-F5344CB8AC3E}">
        <p14:creationId xmlns:p14="http://schemas.microsoft.com/office/powerpoint/2010/main" val="14344098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Shape 618"/>
          <p:cNvSpPr txBox="1">
            <a:spLocks noGrp="1"/>
          </p:cNvSpPr>
          <p:nvPr>
            <p:ph type="title"/>
          </p:nvPr>
        </p:nvSpPr>
        <p:spPr>
          <a:xfrm>
            <a:off x="457200" y="-11"/>
            <a:ext cx="8229600" cy="8666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a:solidFill>
                  <a:schemeClr val="dk1"/>
                </a:solidFill>
                <a:latin typeface="Arial"/>
                <a:ea typeface="Arial"/>
                <a:cs typeface="Arial"/>
                <a:sym typeface="Arial"/>
                <a:rtl val="0"/>
              </a:rPr>
              <a:t>Correlations</a:t>
            </a:r>
          </a:p>
        </p:txBody>
      </p:sp>
      <p:pic>
        <p:nvPicPr>
          <p:cNvPr id="619" name="Shape 619"/>
          <p:cNvPicPr preferRelativeResize="0"/>
          <p:nvPr/>
        </p:nvPicPr>
        <p:blipFill rotWithShape="1">
          <a:blip r:embed="rId3">
            <a:alphaModFix/>
          </a:blip>
          <a:srcRect/>
          <a:stretch/>
        </p:blipFill>
        <p:spPr>
          <a:xfrm>
            <a:off x="188258" y="1026050"/>
            <a:ext cx="4896647" cy="2634537"/>
          </a:xfrm>
          <a:prstGeom prst="rect">
            <a:avLst/>
          </a:prstGeom>
          <a:noFill/>
          <a:ln>
            <a:noFill/>
          </a:ln>
        </p:spPr>
      </p:pic>
      <p:pic>
        <p:nvPicPr>
          <p:cNvPr id="620" name="Shape 620"/>
          <p:cNvPicPr preferRelativeResize="0"/>
          <p:nvPr/>
        </p:nvPicPr>
        <p:blipFill rotWithShape="1">
          <a:blip r:embed="rId4">
            <a:alphaModFix/>
          </a:blip>
          <a:srcRect/>
          <a:stretch/>
        </p:blipFill>
        <p:spPr>
          <a:xfrm>
            <a:off x="4049058" y="3383989"/>
            <a:ext cx="4772212" cy="3270063"/>
          </a:xfrm>
          <a:prstGeom prst="rect">
            <a:avLst/>
          </a:prstGeom>
          <a:noFill/>
          <a:ln>
            <a:noFill/>
          </a:ln>
        </p:spPr>
      </p:pic>
      <p:sp>
        <p:nvSpPr>
          <p:cNvPr id="621" name="Shape 621"/>
          <p:cNvSpPr txBox="1"/>
          <p:nvPr/>
        </p:nvSpPr>
        <p:spPr>
          <a:xfrm>
            <a:off x="5632823" y="1509058"/>
            <a:ext cx="2704352" cy="646331"/>
          </a:xfrm>
          <a:prstGeom prst="rect">
            <a:avLst/>
          </a:prstGeom>
          <a:noFill/>
          <a:ln>
            <a:noFill/>
          </a:ln>
        </p:spPr>
        <p:txBody>
          <a:bodyPr lIns="91425" tIns="45700" rIns="91425" bIns="45700" anchor="t" anchorCtr="0">
            <a:noAutofit/>
          </a:bodyPr>
          <a:lstStyle/>
          <a:p>
            <a:pPr marL="285750" marR="0" lvl="0" indent="-260350" algn="l" rtl="0">
              <a:lnSpc>
                <a:spcPct val="100000"/>
              </a:lnSpc>
              <a:spcBef>
                <a:spcPts val="0"/>
              </a:spcBef>
              <a:spcAft>
                <a:spcPts val="0"/>
              </a:spcAft>
              <a:buClr>
                <a:srgbClr val="000000"/>
              </a:buClr>
              <a:buSzPct val="100000"/>
              <a:buFont typeface="Courier New"/>
              <a:buChar char="❏"/>
            </a:pPr>
            <a:r>
              <a:rPr lang="en-US" sz="1600" b="0" i="0" u="none" strike="noStrike" cap="none" baseline="0" dirty="0">
                <a:solidFill>
                  <a:srgbClr val="000000"/>
                </a:solidFill>
                <a:latin typeface="Arial"/>
                <a:ea typeface="Arial"/>
                <a:cs typeface="Arial"/>
                <a:sym typeface="Arial"/>
                <a:rtl val="0"/>
              </a:rPr>
              <a:t>Worldwide samples</a:t>
            </a:r>
          </a:p>
          <a:p>
            <a:pPr marL="285750" marR="0" lvl="0" indent="-260350" algn="l" rtl="0">
              <a:lnSpc>
                <a:spcPct val="100000"/>
              </a:lnSpc>
              <a:spcBef>
                <a:spcPts val="0"/>
              </a:spcBef>
              <a:spcAft>
                <a:spcPts val="0"/>
              </a:spcAft>
              <a:buClr>
                <a:srgbClr val="000000"/>
              </a:buClr>
              <a:buSzPct val="100000"/>
              <a:buFont typeface="Courier New"/>
              <a:buChar char="❏"/>
            </a:pPr>
            <a:r>
              <a:rPr lang="en-US" sz="1600" b="0" i="0" u="none" strike="noStrike" cap="none" baseline="0" dirty="0">
                <a:solidFill>
                  <a:srgbClr val="000000"/>
                </a:solidFill>
                <a:latin typeface="Arial"/>
                <a:ea typeface="Arial"/>
                <a:cs typeface="Arial"/>
                <a:sym typeface="Arial"/>
                <a:rtl val="0"/>
              </a:rPr>
              <a:t>Ecological variables</a:t>
            </a:r>
          </a:p>
        </p:txBody>
      </p:sp>
      <p:sp>
        <p:nvSpPr>
          <p:cNvPr id="622" name="Shape 622"/>
          <p:cNvSpPr txBox="1"/>
          <p:nvPr/>
        </p:nvSpPr>
        <p:spPr>
          <a:xfrm>
            <a:off x="298823" y="4724401"/>
            <a:ext cx="3750234" cy="1200329"/>
          </a:xfrm>
          <a:prstGeom prst="rect">
            <a:avLst/>
          </a:prstGeom>
          <a:noFill/>
          <a:ln>
            <a:noFill/>
          </a:ln>
        </p:spPr>
        <p:txBody>
          <a:bodyPr lIns="91425" tIns="45700" rIns="91425" bIns="45700" anchor="t" anchorCtr="0">
            <a:noAutofit/>
          </a:bodyPr>
          <a:lstStyle/>
          <a:p>
            <a:pPr marL="285750" marR="0" lvl="0" indent="-260350" algn="l" rtl="0">
              <a:lnSpc>
                <a:spcPct val="100000"/>
              </a:lnSpc>
              <a:spcBef>
                <a:spcPts val="0"/>
              </a:spcBef>
              <a:spcAft>
                <a:spcPts val="0"/>
              </a:spcAft>
              <a:buClr>
                <a:srgbClr val="000000"/>
              </a:buClr>
              <a:buSzPct val="100000"/>
              <a:buFont typeface="Courier New"/>
              <a:buChar char="❏"/>
            </a:pPr>
            <a:r>
              <a:rPr lang="en-US" sz="1600" b="0" i="0" u="none" strike="noStrike" cap="none" baseline="0" dirty="0">
                <a:solidFill>
                  <a:srgbClr val="000000"/>
                </a:solidFill>
                <a:latin typeface="Arial"/>
                <a:ea typeface="Arial"/>
                <a:cs typeface="Arial"/>
                <a:sym typeface="Arial"/>
                <a:rtl val="0"/>
              </a:rPr>
              <a:t>Mantel correlations</a:t>
            </a:r>
          </a:p>
          <a:p>
            <a:pPr marL="285750" marR="0" lvl="0" indent="-260350" algn="l" rtl="0">
              <a:lnSpc>
                <a:spcPct val="100000"/>
              </a:lnSpc>
              <a:spcBef>
                <a:spcPts val="0"/>
              </a:spcBef>
              <a:spcAft>
                <a:spcPts val="0"/>
              </a:spcAft>
              <a:buClr>
                <a:srgbClr val="000000"/>
              </a:buClr>
              <a:buSzPct val="100000"/>
              <a:buFont typeface="Courier New"/>
              <a:buChar char="❏"/>
            </a:pPr>
            <a:r>
              <a:rPr lang="en-US" sz="1600" b="0" i="0" u="none" strike="noStrike" cap="none" baseline="0" dirty="0">
                <a:solidFill>
                  <a:srgbClr val="000000"/>
                </a:solidFill>
                <a:latin typeface="Arial"/>
                <a:ea typeface="Arial"/>
                <a:cs typeface="Arial"/>
                <a:sym typeface="Arial"/>
                <a:rtl val="0"/>
              </a:rPr>
              <a:t>Bayesian methods (</a:t>
            </a:r>
            <a:r>
              <a:rPr lang="en-US" sz="1600" b="0" i="0" u="none" strike="noStrike" cap="none" baseline="0" dirty="0" err="1">
                <a:solidFill>
                  <a:srgbClr val="000000"/>
                </a:solidFill>
                <a:latin typeface="Arial"/>
                <a:ea typeface="Arial"/>
                <a:cs typeface="Arial"/>
                <a:sym typeface="Arial"/>
                <a:rtl val="0"/>
              </a:rPr>
              <a:t>BayEnv</a:t>
            </a:r>
            <a:r>
              <a:rPr lang="en-US" sz="1600" b="0" i="0" u="none" strike="noStrike" cap="none" baseline="0" dirty="0">
                <a:solidFill>
                  <a:srgbClr val="000000"/>
                </a:solidFill>
                <a:latin typeface="Arial"/>
                <a:ea typeface="Arial"/>
                <a:cs typeface="Arial"/>
                <a:sym typeface="Arial"/>
                <a:rtl val="0"/>
              </a:rPr>
              <a:t>)</a:t>
            </a:r>
          </a:p>
          <a:p>
            <a:pPr marL="285750" marR="0" lvl="0" indent="-260350" algn="l" rtl="0">
              <a:lnSpc>
                <a:spcPct val="100000"/>
              </a:lnSpc>
              <a:spcBef>
                <a:spcPts val="0"/>
              </a:spcBef>
              <a:spcAft>
                <a:spcPts val="0"/>
              </a:spcAft>
              <a:buClr>
                <a:srgbClr val="000000"/>
              </a:buClr>
              <a:buSzPct val="100000"/>
              <a:buFont typeface="Courier New"/>
              <a:buChar char="❏"/>
            </a:pPr>
            <a:r>
              <a:rPr lang="en-US" sz="1600" b="0" i="0" u="none" strike="noStrike" cap="none" baseline="0" dirty="0">
                <a:solidFill>
                  <a:srgbClr val="000000"/>
                </a:solidFill>
                <a:latin typeface="Arial"/>
                <a:ea typeface="Arial"/>
                <a:cs typeface="Arial"/>
                <a:sym typeface="Arial"/>
                <a:rtl val="0"/>
              </a:rPr>
              <a:t>Mixed models (LFMM)</a:t>
            </a:r>
          </a:p>
          <a:p>
            <a:pPr marL="285750" marR="0" lvl="0" indent="-171450" algn="l" rtl="0">
              <a:lnSpc>
                <a:spcPct val="100000"/>
              </a:lnSpc>
              <a:spcBef>
                <a:spcPts val="0"/>
              </a:spcBef>
              <a:spcAft>
                <a:spcPts val="0"/>
              </a:spcAft>
              <a:buClr>
                <a:srgbClr val="000000"/>
              </a:buClr>
              <a:buFont typeface="Courier New"/>
              <a:buNone/>
            </a:pPr>
            <a:endParaRPr sz="1600" b="0" i="0" u="none" strike="noStrike" cap="none" baseline="0" dirty="0">
              <a:solidFill>
                <a:srgbClr val="000000"/>
              </a:solidFill>
              <a:latin typeface="Arial"/>
              <a:ea typeface="Arial"/>
              <a:cs typeface="Arial"/>
              <a:sym typeface="Arial"/>
              <a:rtl val="0"/>
            </a:endParaRPr>
          </a:p>
        </p:txBody>
      </p:sp>
      <p:sp>
        <p:nvSpPr>
          <p:cNvPr id="623" name="Shape 623"/>
          <p:cNvSpPr txBox="1"/>
          <p:nvPr/>
        </p:nvSpPr>
        <p:spPr>
          <a:xfrm>
            <a:off x="5485575" y="6550200"/>
            <a:ext cx="3658499" cy="307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200" b="0" i="0" u="none" strike="noStrike" cap="none" baseline="0">
                <a:solidFill>
                  <a:srgbClr val="000000"/>
                </a:solidFill>
                <a:latin typeface="Arial"/>
                <a:ea typeface="Arial"/>
                <a:cs typeface="Arial"/>
                <a:sym typeface="Arial"/>
                <a:rtl val="0"/>
              </a:rPr>
              <a:t>Sironi and Clerici. Microbes Infect. 2010</a:t>
            </a:r>
          </a:p>
        </p:txBody>
      </p:sp>
    </p:spTree>
    <p:extLst>
      <p:ext uri="{BB962C8B-B14F-4D97-AF65-F5344CB8AC3E}">
        <p14:creationId xmlns:p14="http://schemas.microsoft.com/office/powerpoint/2010/main" val="223695762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pic>
        <p:nvPicPr>
          <p:cNvPr id="414" name="Shape 414"/>
          <p:cNvPicPr preferRelativeResize="0"/>
          <p:nvPr/>
        </p:nvPicPr>
        <p:blipFill rotWithShape="1">
          <a:blip r:embed="rId3">
            <a:alphaModFix/>
          </a:blip>
          <a:srcRect/>
          <a:stretch/>
        </p:blipFill>
        <p:spPr>
          <a:xfrm>
            <a:off x="1509805" y="1143000"/>
            <a:ext cx="6214781" cy="4582201"/>
          </a:xfrm>
          <a:prstGeom prst="rect">
            <a:avLst/>
          </a:prstGeom>
          <a:noFill/>
          <a:ln>
            <a:noFill/>
          </a:ln>
        </p:spPr>
      </p:pic>
      <p:sp>
        <p:nvSpPr>
          <p:cNvPr id="415" name="Shape 415"/>
          <p:cNvSpPr txBox="1"/>
          <p:nvPr/>
        </p:nvSpPr>
        <p:spPr>
          <a:xfrm>
            <a:off x="6368573" y="6386600"/>
            <a:ext cx="2655600" cy="307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Sabeti et al. 2006 Science</a:t>
            </a:r>
          </a:p>
        </p:txBody>
      </p:sp>
      <p:sp>
        <p:nvSpPr>
          <p:cNvPr id="416" name="Shape 416"/>
          <p:cNvSpPr txBox="1"/>
          <p:nvPr/>
        </p:nvSpPr>
        <p:spPr>
          <a:xfrm>
            <a:off x="457200" y="0"/>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a:solidFill>
                  <a:schemeClr val="dk1"/>
                </a:solidFill>
                <a:latin typeface="Arial"/>
                <a:ea typeface="Arial"/>
                <a:cs typeface="Arial"/>
                <a:sym typeface="Arial"/>
                <a:rtl val="0"/>
              </a:rPr>
              <a:t>Methods to infer recent selection</a:t>
            </a:r>
          </a:p>
        </p:txBody>
      </p:sp>
      <p:sp>
        <p:nvSpPr>
          <p:cNvPr id="417" name="Shape 417"/>
          <p:cNvSpPr/>
          <p:nvPr/>
        </p:nvSpPr>
        <p:spPr>
          <a:xfrm>
            <a:off x="5139762" y="2823880"/>
            <a:ext cx="2300941" cy="642471"/>
          </a:xfrm>
          <a:prstGeom prst="ellipse">
            <a:avLst/>
          </a:prstGeom>
          <a:noFill/>
          <a:ln w="19050" cap="flat">
            <a:solidFill>
              <a:srgbClr val="3366FF"/>
            </a:solidFill>
            <a:prstDash val="dash"/>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rtl val="0"/>
            </a:endParaRPr>
          </a:p>
        </p:txBody>
      </p:sp>
      <p:cxnSp>
        <p:nvCxnSpPr>
          <p:cNvPr id="418" name="Shape 418"/>
          <p:cNvCxnSpPr/>
          <p:nvPr/>
        </p:nvCxnSpPr>
        <p:spPr>
          <a:xfrm>
            <a:off x="5707528" y="2764117"/>
            <a:ext cx="44824" cy="2734234"/>
          </a:xfrm>
          <a:prstGeom prst="straightConnector1">
            <a:avLst/>
          </a:prstGeom>
          <a:noFill/>
          <a:ln w="25400" cap="flat">
            <a:solidFill>
              <a:schemeClr val="accent1"/>
            </a:solidFill>
            <a:prstDash val="dot"/>
            <a:round/>
            <a:headEnd type="none" w="med" len="med"/>
            <a:tailEnd type="none" w="med" len="med"/>
          </a:ln>
        </p:spPr>
      </p:cxnSp>
      <p:sp>
        <p:nvSpPr>
          <p:cNvPr id="7" name="Shape 417"/>
          <p:cNvSpPr/>
          <p:nvPr/>
        </p:nvSpPr>
        <p:spPr>
          <a:xfrm>
            <a:off x="4601881" y="1882528"/>
            <a:ext cx="2630412" cy="642471"/>
          </a:xfrm>
          <a:prstGeom prst="ellipse">
            <a:avLst/>
          </a:prstGeom>
          <a:noFill/>
          <a:ln w="19050" cap="flat">
            <a:solidFill>
              <a:srgbClr val="3366FF"/>
            </a:solidFill>
            <a:prstDash val="dash"/>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baseline="0">
              <a:solidFill>
                <a:schemeClr val="lt1"/>
              </a:solidFill>
              <a:latin typeface="Arial"/>
              <a:ea typeface="Arial"/>
              <a:cs typeface="Arial"/>
              <a:sym typeface="Arial"/>
              <a:rtl val="0"/>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20639"/>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Positive selection: effect on haplotypes</a:t>
            </a:r>
            <a:endParaRPr lang="en-US" sz="2800" b="1" dirty="0">
              <a:solidFill>
                <a:schemeClr val="dk1"/>
              </a:solidFill>
            </a:endParaRPr>
          </a:p>
        </p:txBody>
      </p:sp>
      <p:grpSp>
        <p:nvGrpSpPr>
          <p:cNvPr id="5" name="Group 4"/>
          <p:cNvGrpSpPr/>
          <p:nvPr/>
        </p:nvGrpSpPr>
        <p:grpSpPr>
          <a:xfrm>
            <a:off x="2141165" y="809889"/>
            <a:ext cx="3277603" cy="846080"/>
            <a:chOff x="2765477" y="1325255"/>
            <a:chExt cx="3277603" cy="846080"/>
          </a:xfrm>
        </p:grpSpPr>
        <p:cxnSp>
          <p:nvCxnSpPr>
            <p:cNvPr id="3" name="Straight Connector 2"/>
            <p:cNvCxnSpPr/>
            <p:nvPr/>
          </p:nvCxnSpPr>
          <p:spPr>
            <a:xfrm>
              <a:off x="2765477" y="1434085"/>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765477" y="1591845"/>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765477" y="1746784"/>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765477" y="1910506"/>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765477" y="2068266"/>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Oval 3"/>
            <p:cNvSpPr/>
            <p:nvPr/>
          </p:nvSpPr>
          <p:spPr>
            <a:xfrm>
              <a:off x="3060489" y="132525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575730" y="147765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004205" y="165606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265573" y="198990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543110" y="147463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748194" y="180846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699798" y="165908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647114" y="1326762"/>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011024" y="1483594"/>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80" name="TextBox 479"/>
          <p:cNvSpPr txBox="1"/>
          <p:nvPr/>
        </p:nvSpPr>
        <p:spPr>
          <a:xfrm>
            <a:off x="6103193" y="1010347"/>
            <a:ext cx="986374" cy="307777"/>
          </a:xfrm>
          <a:prstGeom prst="rect">
            <a:avLst/>
          </a:prstGeom>
          <a:noFill/>
        </p:spPr>
        <p:txBody>
          <a:bodyPr wrap="square" rtlCol="0">
            <a:spAutoFit/>
          </a:bodyPr>
          <a:lstStyle/>
          <a:p>
            <a:r>
              <a:rPr lang="en-US" dirty="0"/>
              <a:t>t</a:t>
            </a:r>
            <a:r>
              <a:rPr lang="en-US" dirty="0" smtClean="0"/>
              <a:t>&lt;</a:t>
            </a:r>
            <a:r>
              <a:rPr lang="en-US" dirty="0" err="1" smtClean="0"/>
              <a:t>T</a:t>
            </a:r>
            <a:r>
              <a:rPr lang="en-US" baseline="-25000" dirty="0" err="1" smtClean="0"/>
              <a:t>sel</a:t>
            </a:r>
            <a:endParaRPr lang="en-US" baseline="-25000" dirty="0"/>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457200" y="-70784"/>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a:solidFill>
                  <a:schemeClr val="dk1"/>
                </a:solidFill>
                <a:latin typeface="Arial"/>
                <a:ea typeface="Arial"/>
                <a:cs typeface="Arial"/>
                <a:sym typeface="Arial"/>
                <a:rtl val="0"/>
              </a:rPr>
              <a:t>Relevance to human health</a:t>
            </a:r>
          </a:p>
        </p:txBody>
      </p:sp>
      <p:pic>
        <p:nvPicPr>
          <p:cNvPr id="59" name="Shape 59"/>
          <p:cNvPicPr preferRelativeResize="0"/>
          <p:nvPr/>
        </p:nvPicPr>
        <p:blipFill rotWithShape="1">
          <a:blip r:embed="rId3">
            <a:alphaModFix/>
          </a:blip>
          <a:srcRect/>
          <a:stretch/>
        </p:blipFill>
        <p:spPr>
          <a:xfrm>
            <a:off x="606573" y="1860199"/>
            <a:ext cx="7956748" cy="3891624"/>
          </a:xfrm>
          <a:prstGeom prst="rect">
            <a:avLst/>
          </a:prstGeom>
          <a:noFill/>
          <a:ln>
            <a:noFill/>
          </a:ln>
        </p:spPr>
      </p:pic>
      <p:sp>
        <p:nvSpPr>
          <p:cNvPr id="2" name="TextBox 1"/>
          <p:cNvSpPr txBox="1"/>
          <p:nvPr/>
        </p:nvSpPr>
        <p:spPr>
          <a:xfrm>
            <a:off x="864348" y="1305446"/>
            <a:ext cx="6936214" cy="338554"/>
          </a:xfrm>
          <a:prstGeom prst="rect">
            <a:avLst/>
          </a:prstGeom>
          <a:noFill/>
        </p:spPr>
        <p:txBody>
          <a:bodyPr wrap="none" rtlCol="0">
            <a:spAutoFit/>
          </a:bodyPr>
          <a:lstStyle/>
          <a:p>
            <a:r>
              <a:rPr lang="en-US" sz="1600" dirty="0" smtClean="0"/>
              <a:t>Why do African Americans suffer from a higher incidence of hypertension?</a:t>
            </a:r>
            <a:endParaRPr lang="en-US" sz="1600" dirty="0"/>
          </a:p>
        </p:txBody>
      </p:sp>
      <p:sp>
        <p:nvSpPr>
          <p:cNvPr id="3" name="Rectangle 2"/>
          <p:cNvSpPr/>
          <p:nvPr/>
        </p:nvSpPr>
        <p:spPr>
          <a:xfrm>
            <a:off x="457201" y="3157767"/>
            <a:ext cx="8229600" cy="284022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26048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20639"/>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Positive selection: effect on haplotypes</a:t>
            </a:r>
            <a:endParaRPr lang="en-US" sz="2800" b="1" dirty="0">
              <a:solidFill>
                <a:schemeClr val="dk1"/>
              </a:solidFill>
            </a:endParaRPr>
          </a:p>
        </p:txBody>
      </p:sp>
      <p:grpSp>
        <p:nvGrpSpPr>
          <p:cNvPr id="5" name="Group 4"/>
          <p:cNvGrpSpPr/>
          <p:nvPr/>
        </p:nvGrpSpPr>
        <p:grpSpPr>
          <a:xfrm>
            <a:off x="2141165" y="809889"/>
            <a:ext cx="3277603" cy="846080"/>
            <a:chOff x="2765477" y="1325255"/>
            <a:chExt cx="3277603" cy="846080"/>
          </a:xfrm>
        </p:grpSpPr>
        <p:cxnSp>
          <p:nvCxnSpPr>
            <p:cNvPr id="3" name="Straight Connector 2"/>
            <p:cNvCxnSpPr/>
            <p:nvPr/>
          </p:nvCxnSpPr>
          <p:spPr>
            <a:xfrm>
              <a:off x="2765477" y="1434085"/>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765477" y="1591845"/>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765477" y="1746784"/>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765477" y="1910506"/>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765477" y="2068266"/>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Oval 3"/>
            <p:cNvSpPr/>
            <p:nvPr/>
          </p:nvSpPr>
          <p:spPr>
            <a:xfrm>
              <a:off x="3060489" y="132525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575730" y="147765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004205" y="165606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265573" y="198990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543110" y="147463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748194" y="180846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699798" y="165908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647114" y="1326762"/>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011024" y="1483594"/>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2141165" y="2050802"/>
            <a:ext cx="3277603" cy="846080"/>
            <a:chOff x="2799716" y="2758655"/>
            <a:chExt cx="3277603" cy="846080"/>
          </a:xfrm>
        </p:grpSpPr>
        <p:cxnSp>
          <p:nvCxnSpPr>
            <p:cNvPr id="23" name="Straight Connector 22"/>
            <p:cNvCxnSpPr/>
            <p:nvPr/>
          </p:nvCxnSpPr>
          <p:spPr>
            <a:xfrm>
              <a:off x="2799716" y="2867485"/>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799716" y="3025245"/>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799716" y="3180184"/>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799716" y="3343906"/>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799716" y="3501666"/>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3094728" y="275865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609969" y="2911055"/>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038444" y="308946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3299812" y="342330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577349" y="2908033"/>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782433" y="324186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734037" y="309248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681353" y="2760162"/>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5045263" y="2916994"/>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80" name="TextBox 479"/>
          <p:cNvSpPr txBox="1"/>
          <p:nvPr/>
        </p:nvSpPr>
        <p:spPr>
          <a:xfrm>
            <a:off x="6103193" y="1010347"/>
            <a:ext cx="986374" cy="307777"/>
          </a:xfrm>
          <a:prstGeom prst="rect">
            <a:avLst/>
          </a:prstGeom>
          <a:noFill/>
        </p:spPr>
        <p:txBody>
          <a:bodyPr wrap="square" rtlCol="0">
            <a:spAutoFit/>
          </a:bodyPr>
          <a:lstStyle/>
          <a:p>
            <a:r>
              <a:rPr lang="en-US" dirty="0"/>
              <a:t>t</a:t>
            </a:r>
            <a:r>
              <a:rPr lang="en-US" dirty="0" smtClean="0"/>
              <a:t>&lt;</a:t>
            </a:r>
            <a:r>
              <a:rPr lang="en-US" dirty="0" err="1" smtClean="0"/>
              <a:t>T</a:t>
            </a:r>
            <a:r>
              <a:rPr lang="en-US" baseline="-25000" dirty="0" err="1" smtClean="0"/>
              <a:t>sel</a:t>
            </a:r>
            <a:endParaRPr lang="en-US" baseline="-25000" dirty="0"/>
          </a:p>
        </p:txBody>
      </p:sp>
      <p:sp>
        <p:nvSpPr>
          <p:cNvPr id="103" name="TextBox 102"/>
          <p:cNvSpPr txBox="1"/>
          <p:nvPr/>
        </p:nvSpPr>
        <p:spPr>
          <a:xfrm>
            <a:off x="6103193" y="2236686"/>
            <a:ext cx="986374" cy="307777"/>
          </a:xfrm>
          <a:prstGeom prst="rect">
            <a:avLst/>
          </a:prstGeom>
          <a:noFill/>
        </p:spPr>
        <p:txBody>
          <a:bodyPr wrap="square" rtlCol="0">
            <a:spAutoFit/>
          </a:bodyPr>
          <a:lstStyle/>
          <a:p>
            <a:r>
              <a:rPr lang="en-US" dirty="0"/>
              <a:t>t</a:t>
            </a:r>
            <a:r>
              <a:rPr lang="en-US" dirty="0" smtClean="0"/>
              <a:t>=</a:t>
            </a:r>
            <a:r>
              <a:rPr lang="en-US" dirty="0" err="1" smtClean="0"/>
              <a:t>T</a:t>
            </a:r>
            <a:r>
              <a:rPr lang="en-US" baseline="-25000" dirty="0" err="1" smtClean="0"/>
              <a:t>sel</a:t>
            </a:r>
            <a:endParaRPr lang="en-US" baseline="-25000" dirty="0"/>
          </a:p>
        </p:txBody>
      </p:sp>
    </p:spTree>
    <p:extLst>
      <p:ext uri="{BB962C8B-B14F-4D97-AF65-F5344CB8AC3E}">
        <p14:creationId xmlns:p14="http://schemas.microsoft.com/office/powerpoint/2010/main" val="114458548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20639"/>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Positive selection: effect on haplotypes</a:t>
            </a:r>
            <a:endParaRPr lang="en-US" sz="2800" b="1" dirty="0">
              <a:solidFill>
                <a:schemeClr val="dk1"/>
              </a:solidFill>
            </a:endParaRPr>
          </a:p>
        </p:txBody>
      </p:sp>
      <p:grpSp>
        <p:nvGrpSpPr>
          <p:cNvPr id="5" name="Group 4"/>
          <p:cNvGrpSpPr/>
          <p:nvPr/>
        </p:nvGrpSpPr>
        <p:grpSpPr>
          <a:xfrm>
            <a:off x="2141165" y="809889"/>
            <a:ext cx="3277603" cy="846080"/>
            <a:chOff x="2765477" y="1325255"/>
            <a:chExt cx="3277603" cy="846080"/>
          </a:xfrm>
        </p:grpSpPr>
        <p:cxnSp>
          <p:nvCxnSpPr>
            <p:cNvPr id="3" name="Straight Connector 2"/>
            <p:cNvCxnSpPr/>
            <p:nvPr/>
          </p:nvCxnSpPr>
          <p:spPr>
            <a:xfrm>
              <a:off x="2765477" y="1434085"/>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765477" y="1591845"/>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765477" y="1746784"/>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765477" y="1910506"/>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765477" y="2068266"/>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Oval 3"/>
            <p:cNvSpPr/>
            <p:nvPr/>
          </p:nvSpPr>
          <p:spPr>
            <a:xfrm>
              <a:off x="3060489" y="132525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575730" y="147765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004205" y="165606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265573" y="198990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543110" y="147463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748194" y="180846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699798" y="165908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647114" y="1326762"/>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011024" y="1483594"/>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2141165" y="2050802"/>
            <a:ext cx="3277603" cy="846080"/>
            <a:chOff x="2799716" y="2758655"/>
            <a:chExt cx="3277603" cy="846080"/>
          </a:xfrm>
        </p:grpSpPr>
        <p:cxnSp>
          <p:nvCxnSpPr>
            <p:cNvPr id="23" name="Straight Connector 22"/>
            <p:cNvCxnSpPr/>
            <p:nvPr/>
          </p:nvCxnSpPr>
          <p:spPr>
            <a:xfrm>
              <a:off x="2799716" y="2867485"/>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799716" y="3025245"/>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799716" y="3180184"/>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799716" y="3343906"/>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799716" y="3501666"/>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3094728" y="275865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609969" y="2911055"/>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038444" y="308946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3299812" y="342330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577349" y="2908033"/>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782433" y="324186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734037" y="309248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681353" y="2760162"/>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5045263" y="2916994"/>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2141165" y="3382579"/>
            <a:ext cx="3277603" cy="846080"/>
            <a:chOff x="2765645" y="4076587"/>
            <a:chExt cx="3277603" cy="846080"/>
          </a:xfrm>
        </p:grpSpPr>
        <p:cxnSp>
          <p:nvCxnSpPr>
            <p:cNvPr id="39" name="Straight Connector 38"/>
            <p:cNvCxnSpPr/>
            <p:nvPr/>
          </p:nvCxnSpPr>
          <p:spPr>
            <a:xfrm>
              <a:off x="2765645" y="418541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765645" y="434317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2765645" y="4498116"/>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2765645" y="466183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765645" y="4819598"/>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44" name="Oval 43"/>
            <p:cNvSpPr/>
            <p:nvPr/>
          </p:nvSpPr>
          <p:spPr>
            <a:xfrm>
              <a:off x="3060657" y="407658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3575898" y="422898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3265741" y="474123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543278" y="4225965"/>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748362" y="455979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5647282" y="4078094"/>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5011192" y="4234926"/>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575730" y="4401479"/>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543110" y="439845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011024" y="4387326"/>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80" name="TextBox 479"/>
          <p:cNvSpPr txBox="1"/>
          <p:nvPr/>
        </p:nvSpPr>
        <p:spPr>
          <a:xfrm>
            <a:off x="6103193" y="1010347"/>
            <a:ext cx="986374" cy="307777"/>
          </a:xfrm>
          <a:prstGeom prst="rect">
            <a:avLst/>
          </a:prstGeom>
          <a:noFill/>
        </p:spPr>
        <p:txBody>
          <a:bodyPr wrap="square" rtlCol="0">
            <a:spAutoFit/>
          </a:bodyPr>
          <a:lstStyle/>
          <a:p>
            <a:r>
              <a:rPr lang="en-US" dirty="0"/>
              <a:t>t</a:t>
            </a:r>
            <a:r>
              <a:rPr lang="en-US" dirty="0" smtClean="0"/>
              <a:t>&lt;</a:t>
            </a:r>
            <a:r>
              <a:rPr lang="en-US" dirty="0" err="1" smtClean="0"/>
              <a:t>T</a:t>
            </a:r>
            <a:r>
              <a:rPr lang="en-US" baseline="-25000" dirty="0" err="1" smtClean="0"/>
              <a:t>sel</a:t>
            </a:r>
            <a:endParaRPr lang="en-US" baseline="-25000" dirty="0"/>
          </a:p>
        </p:txBody>
      </p:sp>
      <p:sp>
        <p:nvSpPr>
          <p:cNvPr id="103" name="TextBox 102"/>
          <p:cNvSpPr txBox="1"/>
          <p:nvPr/>
        </p:nvSpPr>
        <p:spPr>
          <a:xfrm>
            <a:off x="6103193" y="2236686"/>
            <a:ext cx="986374" cy="307777"/>
          </a:xfrm>
          <a:prstGeom prst="rect">
            <a:avLst/>
          </a:prstGeom>
          <a:noFill/>
        </p:spPr>
        <p:txBody>
          <a:bodyPr wrap="square" rtlCol="0">
            <a:spAutoFit/>
          </a:bodyPr>
          <a:lstStyle/>
          <a:p>
            <a:r>
              <a:rPr lang="en-US" dirty="0"/>
              <a:t>t</a:t>
            </a:r>
            <a:r>
              <a:rPr lang="en-US" dirty="0" smtClean="0"/>
              <a:t>=</a:t>
            </a:r>
            <a:r>
              <a:rPr lang="en-US" dirty="0" err="1" smtClean="0"/>
              <a:t>T</a:t>
            </a:r>
            <a:r>
              <a:rPr lang="en-US" baseline="-25000" dirty="0" err="1" smtClean="0"/>
              <a:t>sel</a:t>
            </a:r>
            <a:endParaRPr lang="en-US" baseline="-25000" dirty="0"/>
          </a:p>
        </p:txBody>
      </p:sp>
      <p:sp>
        <p:nvSpPr>
          <p:cNvPr id="104" name="TextBox 103"/>
          <p:cNvSpPr txBox="1"/>
          <p:nvPr/>
        </p:nvSpPr>
        <p:spPr>
          <a:xfrm>
            <a:off x="6103193" y="3583247"/>
            <a:ext cx="986374" cy="307777"/>
          </a:xfrm>
          <a:prstGeom prst="rect">
            <a:avLst/>
          </a:prstGeom>
          <a:noFill/>
        </p:spPr>
        <p:txBody>
          <a:bodyPr wrap="square" rtlCol="0">
            <a:spAutoFit/>
          </a:bodyPr>
          <a:lstStyle/>
          <a:p>
            <a:r>
              <a:rPr lang="en-US" dirty="0"/>
              <a:t>t</a:t>
            </a:r>
            <a:r>
              <a:rPr lang="en-US" dirty="0" smtClean="0"/>
              <a:t>&gt;</a:t>
            </a:r>
            <a:r>
              <a:rPr lang="en-US" dirty="0" err="1" smtClean="0"/>
              <a:t>T</a:t>
            </a:r>
            <a:r>
              <a:rPr lang="en-US" baseline="-25000" dirty="0" err="1" smtClean="0"/>
              <a:t>sel</a:t>
            </a:r>
            <a:endParaRPr lang="en-US" baseline="-25000" dirty="0"/>
          </a:p>
        </p:txBody>
      </p:sp>
    </p:spTree>
    <p:extLst>
      <p:ext uri="{BB962C8B-B14F-4D97-AF65-F5344CB8AC3E}">
        <p14:creationId xmlns:p14="http://schemas.microsoft.com/office/powerpoint/2010/main" val="167719175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20639"/>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Positive selection: effect on haplotypes</a:t>
            </a:r>
            <a:endParaRPr lang="en-US" sz="2800" b="1" dirty="0">
              <a:solidFill>
                <a:schemeClr val="dk1"/>
              </a:solidFill>
            </a:endParaRPr>
          </a:p>
        </p:txBody>
      </p:sp>
      <p:grpSp>
        <p:nvGrpSpPr>
          <p:cNvPr id="5" name="Group 4"/>
          <p:cNvGrpSpPr/>
          <p:nvPr/>
        </p:nvGrpSpPr>
        <p:grpSpPr>
          <a:xfrm>
            <a:off x="2141165" y="809889"/>
            <a:ext cx="3277603" cy="846080"/>
            <a:chOff x="2765477" y="1325255"/>
            <a:chExt cx="3277603" cy="846080"/>
          </a:xfrm>
        </p:grpSpPr>
        <p:cxnSp>
          <p:nvCxnSpPr>
            <p:cNvPr id="3" name="Straight Connector 2"/>
            <p:cNvCxnSpPr/>
            <p:nvPr/>
          </p:nvCxnSpPr>
          <p:spPr>
            <a:xfrm>
              <a:off x="2765477" y="1434085"/>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765477" y="1591845"/>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765477" y="1746784"/>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765477" y="1910506"/>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765477" y="2068266"/>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Oval 3"/>
            <p:cNvSpPr/>
            <p:nvPr/>
          </p:nvSpPr>
          <p:spPr>
            <a:xfrm>
              <a:off x="3060489" y="132525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3575730" y="147765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004205" y="165606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3265573" y="198990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4543110" y="147463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748194" y="180846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699798" y="165908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647114" y="1326762"/>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5011024" y="1483594"/>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2141165" y="2050802"/>
            <a:ext cx="3277603" cy="846080"/>
            <a:chOff x="2799716" y="2758655"/>
            <a:chExt cx="3277603" cy="846080"/>
          </a:xfrm>
        </p:grpSpPr>
        <p:cxnSp>
          <p:nvCxnSpPr>
            <p:cNvPr id="23" name="Straight Connector 22"/>
            <p:cNvCxnSpPr/>
            <p:nvPr/>
          </p:nvCxnSpPr>
          <p:spPr>
            <a:xfrm>
              <a:off x="2799716" y="2867485"/>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799716" y="3025245"/>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799716" y="3180184"/>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799716" y="3343906"/>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799716" y="3501666"/>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p:cNvSpPr/>
            <p:nvPr/>
          </p:nvSpPr>
          <p:spPr>
            <a:xfrm>
              <a:off x="3094728" y="275865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3609969" y="2911055"/>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p:cNvSpPr/>
            <p:nvPr/>
          </p:nvSpPr>
          <p:spPr>
            <a:xfrm>
              <a:off x="4038444" y="308946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3299812" y="342330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4577349" y="2908033"/>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4782433" y="324186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734037" y="309248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681353" y="2760162"/>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5045263" y="2916994"/>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2141165" y="3382579"/>
            <a:ext cx="3277603" cy="846080"/>
            <a:chOff x="2765645" y="4076587"/>
            <a:chExt cx="3277603" cy="846080"/>
          </a:xfrm>
        </p:grpSpPr>
        <p:cxnSp>
          <p:nvCxnSpPr>
            <p:cNvPr id="39" name="Straight Connector 38"/>
            <p:cNvCxnSpPr/>
            <p:nvPr/>
          </p:nvCxnSpPr>
          <p:spPr>
            <a:xfrm>
              <a:off x="2765645" y="418541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765645" y="434317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2765645" y="4498116"/>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2765645" y="466183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765645" y="4819598"/>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44" name="Oval 43"/>
            <p:cNvSpPr/>
            <p:nvPr/>
          </p:nvSpPr>
          <p:spPr>
            <a:xfrm>
              <a:off x="3060657" y="407658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3575898" y="422898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3265741" y="474123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4543278" y="4225965"/>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4748362" y="455979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5647282" y="4078094"/>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5011192" y="4234926"/>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575730" y="4401479"/>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4543110" y="4398457"/>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5011024" y="4387326"/>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2141165" y="4646075"/>
            <a:ext cx="3277603" cy="811126"/>
            <a:chOff x="2765477" y="4892258"/>
            <a:chExt cx="3277603" cy="811126"/>
          </a:xfrm>
        </p:grpSpPr>
        <p:cxnSp>
          <p:nvCxnSpPr>
            <p:cNvPr id="58" name="Straight Connector 57"/>
            <p:cNvCxnSpPr/>
            <p:nvPr/>
          </p:nvCxnSpPr>
          <p:spPr>
            <a:xfrm>
              <a:off x="2765477" y="500108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765477" y="515884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765477" y="531378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765477" y="547750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765477" y="5635269"/>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3" name="Oval 62"/>
            <p:cNvSpPr/>
            <p:nvPr/>
          </p:nvSpPr>
          <p:spPr>
            <a:xfrm>
              <a:off x="3060489" y="489225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575730" y="5044658"/>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543110" y="504163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5647114" y="489376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011024" y="50505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575562" y="52171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4542942" y="52141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5010856" y="52029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575562" y="53695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543278" y="53665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5010856" y="53553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5011192" y="55077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542942" y="55189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575898" y="55219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80" name="TextBox 479"/>
          <p:cNvSpPr txBox="1"/>
          <p:nvPr/>
        </p:nvSpPr>
        <p:spPr>
          <a:xfrm>
            <a:off x="6103193" y="1010347"/>
            <a:ext cx="986374" cy="307777"/>
          </a:xfrm>
          <a:prstGeom prst="rect">
            <a:avLst/>
          </a:prstGeom>
          <a:noFill/>
        </p:spPr>
        <p:txBody>
          <a:bodyPr wrap="square" rtlCol="0">
            <a:spAutoFit/>
          </a:bodyPr>
          <a:lstStyle/>
          <a:p>
            <a:r>
              <a:rPr lang="en-US" dirty="0"/>
              <a:t>t</a:t>
            </a:r>
            <a:r>
              <a:rPr lang="en-US" dirty="0" smtClean="0"/>
              <a:t>&lt;</a:t>
            </a:r>
            <a:r>
              <a:rPr lang="en-US" dirty="0" err="1" smtClean="0"/>
              <a:t>T</a:t>
            </a:r>
            <a:r>
              <a:rPr lang="en-US" baseline="-25000" dirty="0" err="1" smtClean="0"/>
              <a:t>sel</a:t>
            </a:r>
            <a:endParaRPr lang="en-US" baseline="-25000" dirty="0"/>
          </a:p>
        </p:txBody>
      </p:sp>
      <p:sp>
        <p:nvSpPr>
          <p:cNvPr id="103" name="TextBox 102"/>
          <p:cNvSpPr txBox="1"/>
          <p:nvPr/>
        </p:nvSpPr>
        <p:spPr>
          <a:xfrm>
            <a:off x="6103193" y="2236686"/>
            <a:ext cx="986374" cy="307777"/>
          </a:xfrm>
          <a:prstGeom prst="rect">
            <a:avLst/>
          </a:prstGeom>
          <a:noFill/>
        </p:spPr>
        <p:txBody>
          <a:bodyPr wrap="square" rtlCol="0">
            <a:spAutoFit/>
          </a:bodyPr>
          <a:lstStyle/>
          <a:p>
            <a:r>
              <a:rPr lang="en-US" dirty="0"/>
              <a:t>t</a:t>
            </a:r>
            <a:r>
              <a:rPr lang="en-US" dirty="0" smtClean="0"/>
              <a:t>=</a:t>
            </a:r>
            <a:r>
              <a:rPr lang="en-US" dirty="0" err="1" smtClean="0"/>
              <a:t>T</a:t>
            </a:r>
            <a:r>
              <a:rPr lang="en-US" baseline="-25000" dirty="0" err="1" smtClean="0"/>
              <a:t>sel</a:t>
            </a:r>
            <a:endParaRPr lang="en-US" baseline="-25000" dirty="0"/>
          </a:p>
        </p:txBody>
      </p:sp>
      <p:sp>
        <p:nvSpPr>
          <p:cNvPr id="104" name="TextBox 103"/>
          <p:cNvSpPr txBox="1"/>
          <p:nvPr/>
        </p:nvSpPr>
        <p:spPr>
          <a:xfrm>
            <a:off x="6103193" y="3583247"/>
            <a:ext cx="986374" cy="307777"/>
          </a:xfrm>
          <a:prstGeom prst="rect">
            <a:avLst/>
          </a:prstGeom>
          <a:noFill/>
        </p:spPr>
        <p:txBody>
          <a:bodyPr wrap="square" rtlCol="0">
            <a:spAutoFit/>
          </a:bodyPr>
          <a:lstStyle/>
          <a:p>
            <a:r>
              <a:rPr lang="en-US" dirty="0"/>
              <a:t>t</a:t>
            </a:r>
            <a:r>
              <a:rPr lang="en-US" dirty="0" smtClean="0"/>
              <a:t>&gt;</a:t>
            </a:r>
            <a:r>
              <a:rPr lang="en-US" dirty="0" err="1" smtClean="0"/>
              <a:t>T</a:t>
            </a:r>
            <a:r>
              <a:rPr lang="en-US" baseline="-25000" dirty="0" err="1" smtClean="0"/>
              <a:t>sel</a:t>
            </a:r>
            <a:endParaRPr lang="en-US" baseline="-25000" dirty="0"/>
          </a:p>
        </p:txBody>
      </p:sp>
      <p:sp>
        <p:nvSpPr>
          <p:cNvPr id="105" name="TextBox 104"/>
          <p:cNvSpPr txBox="1"/>
          <p:nvPr/>
        </p:nvSpPr>
        <p:spPr>
          <a:xfrm>
            <a:off x="6103193" y="4887970"/>
            <a:ext cx="986374" cy="307777"/>
          </a:xfrm>
          <a:prstGeom prst="rect">
            <a:avLst/>
          </a:prstGeom>
          <a:noFill/>
        </p:spPr>
        <p:txBody>
          <a:bodyPr wrap="square" rtlCol="0">
            <a:spAutoFit/>
          </a:bodyPr>
          <a:lstStyle/>
          <a:p>
            <a:r>
              <a:rPr lang="en-US" dirty="0"/>
              <a:t>t</a:t>
            </a:r>
            <a:r>
              <a:rPr lang="en-US" dirty="0" smtClean="0"/>
              <a:t>&gt;&gt;</a:t>
            </a:r>
            <a:r>
              <a:rPr lang="en-US" dirty="0" err="1" smtClean="0"/>
              <a:t>T</a:t>
            </a:r>
            <a:r>
              <a:rPr lang="en-US" baseline="-25000" dirty="0" err="1" smtClean="0"/>
              <a:t>sel</a:t>
            </a:r>
            <a:endParaRPr lang="en-US" baseline="-25000" dirty="0"/>
          </a:p>
        </p:txBody>
      </p:sp>
      <p:sp>
        <p:nvSpPr>
          <p:cNvPr id="2" name="TextBox 1"/>
          <p:cNvSpPr txBox="1"/>
          <p:nvPr/>
        </p:nvSpPr>
        <p:spPr>
          <a:xfrm>
            <a:off x="1732696" y="5681186"/>
            <a:ext cx="1482009" cy="307777"/>
          </a:xfrm>
          <a:prstGeom prst="rect">
            <a:avLst/>
          </a:prstGeom>
          <a:noFill/>
        </p:spPr>
        <p:txBody>
          <a:bodyPr wrap="none" rtlCol="0">
            <a:spAutoFit/>
          </a:bodyPr>
          <a:lstStyle/>
          <a:p>
            <a:r>
              <a:rPr lang="en-US" dirty="0" smtClean="0"/>
              <a:t>Selective sweep</a:t>
            </a:r>
          </a:p>
        </p:txBody>
      </p:sp>
      <p:pic>
        <p:nvPicPr>
          <p:cNvPr id="22" name="Picture 21" descr="sweep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819" y="5988963"/>
            <a:ext cx="687625" cy="687625"/>
          </a:xfrm>
          <a:prstGeom prst="rect">
            <a:avLst/>
          </a:prstGeom>
        </p:spPr>
      </p:pic>
      <p:sp>
        <p:nvSpPr>
          <p:cNvPr id="481" name="Rectangle 480"/>
          <p:cNvSpPr/>
          <p:nvPr/>
        </p:nvSpPr>
        <p:spPr>
          <a:xfrm>
            <a:off x="4124050" y="5866724"/>
            <a:ext cx="1701608" cy="307777"/>
          </a:xfrm>
          <a:prstGeom prst="rect">
            <a:avLst/>
          </a:prstGeom>
        </p:spPr>
        <p:txBody>
          <a:bodyPr wrap="none">
            <a:spAutoFit/>
          </a:bodyPr>
          <a:lstStyle/>
          <a:p>
            <a:r>
              <a:rPr lang="en-US" dirty="0"/>
              <a:t>Genetic hitchhiking</a:t>
            </a:r>
          </a:p>
        </p:txBody>
      </p:sp>
      <p:pic>
        <p:nvPicPr>
          <p:cNvPr id="482" name="Picture 481" descr="Screen Shot 2016-02-25 at 10.45.5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5322" y="5235125"/>
            <a:ext cx="816214" cy="1509804"/>
          </a:xfrm>
          <a:prstGeom prst="rect">
            <a:avLst/>
          </a:prstGeom>
        </p:spPr>
      </p:pic>
      <p:sp>
        <p:nvSpPr>
          <p:cNvPr id="483" name="TextBox 482"/>
          <p:cNvSpPr txBox="1"/>
          <p:nvPr/>
        </p:nvSpPr>
        <p:spPr>
          <a:xfrm>
            <a:off x="6067047" y="6049893"/>
            <a:ext cx="552593" cy="184666"/>
          </a:xfrm>
          <a:prstGeom prst="rect">
            <a:avLst/>
          </a:prstGeom>
          <a:noFill/>
        </p:spPr>
        <p:txBody>
          <a:bodyPr wrap="none" rtlCol="0">
            <a:spAutoFit/>
          </a:bodyPr>
          <a:lstStyle/>
          <a:p>
            <a:r>
              <a:rPr lang="en-US" sz="600" dirty="0" smtClean="0"/>
              <a:t>Adaptation </a:t>
            </a:r>
            <a:endParaRPr lang="en-US" sz="600" dirty="0"/>
          </a:p>
        </p:txBody>
      </p:sp>
    </p:spTree>
    <p:extLst>
      <p:ext uri="{BB962C8B-B14F-4D97-AF65-F5344CB8AC3E}">
        <p14:creationId xmlns:p14="http://schemas.microsoft.com/office/powerpoint/2010/main" val="167719175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20639"/>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Positive selection</a:t>
            </a:r>
            <a:endParaRPr lang="en-US" sz="2800" b="1" dirty="0">
              <a:solidFill>
                <a:schemeClr val="dk1"/>
              </a:solidFill>
            </a:endParaRPr>
          </a:p>
        </p:txBody>
      </p:sp>
      <p:grpSp>
        <p:nvGrpSpPr>
          <p:cNvPr id="21" name="Group 20"/>
          <p:cNvGrpSpPr/>
          <p:nvPr/>
        </p:nvGrpSpPr>
        <p:grpSpPr>
          <a:xfrm>
            <a:off x="2141165" y="809889"/>
            <a:ext cx="3277603" cy="846080"/>
            <a:chOff x="2141165" y="809889"/>
            <a:chExt cx="3277603" cy="846080"/>
          </a:xfrm>
        </p:grpSpPr>
        <p:cxnSp>
          <p:nvCxnSpPr>
            <p:cNvPr id="3" name="Straight Connector 2"/>
            <p:cNvCxnSpPr/>
            <p:nvPr/>
          </p:nvCxnSpPr>
          <p:spPr>
            <a:xfrm>
              <a:off x="2141165" y="91871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141165" y="107647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141165" y="123141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141165" y="1395140"/>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141165" y="1552900"/>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Oval 3"/>
            <p:cNvSpPr/>
            <p:nvPr/>
          </p:nvSpPr>
          <p:spPr>
            <a:xfrm>
              <a:off x="2436177" y="80988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51418" y="96228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379893" y="114070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436177" y="147453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18798" y="95926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123882" y="129310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022802" y="114372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022802" y="811396"/>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386712" y="96822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2141165" y="2073134"/>
            <a:ext cx="3277603" cy="811126"/>
            <a:chOff x="2765477" y="4892258"/>
            <a:chExt cx="3277603" cy="811126"/>
          </a:xfrm>
        </p:grpSpPr>
        <p:cxnSp>
          <p:nvCxnSpPr>
            <p:cNvPr id="58" name="Straight Connector 57"/>
            <p:cNvCxnSpPr/>
            <p:nvPr/>
          </p:nvCxnSpPr>
          <p:spPr>
            <a:xfrm>
              <a:off x="2765477" y="500108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765477" y="515884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765477" y="531378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765477" y="547750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765477" y="5635269"/>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3" name="Oval 62"/>
            <p:cNvSpPr/>
            <p:nvPr/>
          </p:nvSpPr>
          <p:spPr>
            <a:xfrm>
              <a:off x="3060489" y="489225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575730" y="5044658"/>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543110" y="504163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5647114" y="489376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011024" y="50505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575562" y="52171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4542942" y="52141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5010856" y="52029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575562" y="53695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543278" y="53665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5010856" y="53553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5011192" y="55077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542942" y="55189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575898" y="55219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80" name="TextBox 479"/>
          <p:cNvSpPr txBox="1"/>
          <p:nvPr/>
        </p:nvSpPr>
        <p:spPr>
          <a:xfrm>
            <a:off x="6103193" y="1010347"/>
            <a:ext cx="986374" cy="307777"/>
          </a:xfrm>
          <a:prstGeom prst="rect">
            <a:avLst/>
          </a:prstGeom>
          <a:noFill/>
        </p:spPr>
        <p:txBody>
          <a:bodyPr wrap="square" rtlCol="0">
            <a:spAutoFit/>
          </a:bodyPr>
          <a:lstStyle/>
          <a:p>
            <a:r>
              <a:rPr lang="en-US" dirty="0"/>
              <a:t>t</a:t>
            </a:r>
            <a:r>
              <a:rPr lang="en-US" dirty="0" smtClean="0"/>
              <a:t>&lt;</a:t>
            </a:r>
            <a:r>
              <a:rPr lang="en-US" dirty="0" err="1" smtClean="0"/>
              <a:t>T</a:t>
            </a:r>
            <a:r>
              <a:rPr lang="en-US" baseline="-25000" dirty="0" err="1" smtClean="0"/>
              <a:t>sel</a:t>
            </a:r>
            <a:endParaRPr lang="en-US" baseline="-25000" dirty="0"/>
          </a:p>
        </p:txBody>
      </p:sp>
      <p:sp>
        <p:nvSpPr>
          <p:cNvPr id="105" name="TextBox 104"/>
          <p:cNvSpPr txBox="1"/>
          <p:nvPr/>
        </p:nvSpPr>
        <p:spPr>
          <a:xfrm>
            <a:off x="6103193" y="2315029"/>
            <a:ext cx="986374" cy="307777"/>
          </a:xfrm>
          <a:prstGeom prst="rect">
            <a:avLst/>
          </a:prstGeom>
          <a:noFill/>
        </p:spPr>
        <p:txBody>
          <a:bodyPr wrap="square" rtlCol="0">
            <a:spAutoFit/>
          </a:bodyPr>
          <a:lstStyle/>
          <a:p>
            <a:r>
              <a:rPr lang="en-US" dirty="0"/>
              <a:t>t</a:t>
            </a:r>
            <a:r>
              <a:rPr lang="en-US" dirty="0" smtClean="0"/>
              <a:t>&gt;&gt;</a:t>
            </a:r>
            <a:r>
              <a:rPr lang="en-US" dirty="0" err="1" smtClean="0"/>
              <a:t>T</a:t>
            </a:r>
            <a:r>
              <a:rPr lang="en-US" baseline="-25000" dirty="0" err="1" smtClean="0"/>
              <a:t>sel</a:t>
            </a:r>
            <a:endParaRPr lang="en-US" baseline="-25000" dirty="0"/>
          </a:p>
        </p:txBody>
      </p:sp>
      <p:cxnSp>
        <p:nvCxnSpPr>
          <p:cNvPr id="22" name="Straight Connector 21"/>
          <p:cNvCxnSpPr/>
          <p:nvPr/>
        </p:nvCxnSpPr>
        <p:spPr>
          <a:xfrm>
            <a:off x="2141165" y="320545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2" name="Straight Connector 481"/>
          <p:cNvCxnSpPr/>
          <p:nvPr/>
        </p:nvCxnSpPr>
        <p:spPr>
          <a:xfrm>
            <a:off x="2141165" y="3011406"/>
            <a:ext cx="0" cy="194053"/>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5415845" y="3022678"/>
            <a:ext cx="0" cy="1940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84" name="Straight Arrow Connector 483"/>
          <p:cNvCxnSpPr/>
          <p:nvPr/>
        </p:nvCxnSpPr>
        <p:spPr>
          <a:xfrm>
            <a:off x="3722191" y="3205459"/>
            <a:ext cx="0" cy="2214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85" name="TextBox 484"/>
          <p:cNvSpPr txBox="1"/>
          <p:nvPr/>
        </p:nvSpPr>
        <p:spPr>
          <a:xfrm>
            <a:off x="3572801" y="3520440"/>
            <a:ext cx="298780" cy="338554"/>
          </a:xfrm>
          <a:prstGeom prst="rect">
            <a:avLst/>
          </a:prstGeom>
          <a:noFill/>
        </p:spPr>
        <p:txBody>
          <a:bodyPr wrap="none" rtlCol="0">
            <a:spAutoFit/>
          </a:bodyPr>
          <a:lstStyle/>
          <a:p>
            <a:r>
              <a:rPr lang="en-US" sz="1600" dirty="0" smtClean="0"/>
              <a:t>?</a:t>
            </a:r>
          </a:p>
        </p:txBody>
      </p:sp>
      <p:sp>
        <p:nvSpPr>
          <p:cNvPr id="2" name="TextBox 1"/>
          <p:cNvSpPr txBox="1"/>
          <p:nvPr/>
        </p:nvSpPr>
        <p:spPr>
          <a:xfrm>
            <a:off x="3683514" y="1696443"/>
            <a:ext cx="364202" cy="307777"/>
          </a:xfrm>
          <a:prstGeom prst="rect">
            <a:avLst/>
          </a:prstGeom>
          <a:noFill/>
        </p:spPr>
        <p:txBody>
          <a:bodyPr wrap="none" rtlCol="0">
            <a:spAutoFit/>
          </a:bodyPr>
          <a:lstStyle/>
          <a:p>
            <a:r>
              <a:rPr lang="is-IS" dirty="0" smtClean="0"/>
              <a:t>…</a:t>
            </a:r>
            <a:endParaRPr lang="en-US" dirty="0"/>
          </a:p>
        </p:txBody>
      </p:sp>
    </p:spTree>
    <p:extLst>
      <p:ext uri="{BB962C8B-B14F-4D97-AF65-F5344CB8AC3E}">
        <p14:creationId xmlns:p14="http://schemas.microsoft.com/office/powerpoint/2010/main" val="325871763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20639"/>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Positive selection</a:t>
            </a:r>
            <a:endParaRPr lang="en-US" sz="2800" b="1" dirty="0">
              <a:solidFill>
                <a:schemeClr val="dk1"/>
              </a:solidFill>
            </a:endParaRPr>
          </a:p>
        </p:txBody>
      </p:sp>
      <p:grpSp>
        <p:nvGrpSpPr>
          <p:cNvPr id="21" name="Group 20"/>
          <p:cNvGrpSpPr/>
          <p:nvPr/>
        </p:nvGrpSpPr>
        <p:grpSpPr>
          <a:xfrm>
            <a:off x="2141165" y="809889"/>
            <a:ext cx="3277603" cy="846080"/>
            <a:chOff x="2141165" y="809889"/>
            <a:chExt cx="3277603" cy="846080"/>
          </a:xfrm>
        </p:grpSpPr>
        <p:cxnSp>
          <p:nvCxnSpPr>
            <p:cNvPr id="3" name="Straight Connector 2"/>
            <p:cNvCxnSpPr/>
            <p:nvPr/>
          </p:nvCxnSpPr>
          <p:spPr>
            <a:xfrm>
              <a:off x="2141165" y="91871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141165" y="107647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141165" y="123141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141165" y="1395140"/>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141165" y="1552900"/>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Oval 3"/>
            <p:cNvSpPr/>
            <p:nvPr/>
          </p:nvSpPr>
          <p:spPr>
            <a:xfrm>
              <a:off x="2436177" y="80988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51418" y="96228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379893" y="114070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436177" y="147453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18798" y="95926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123882" y="129310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022802" y="114372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022802" y="811396"/>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386712" y="96822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2141165" y="2073134"/>
            <a:ext cx="3277603" cy="811126"/>
            <a:chOff x="2765477" y="4892258"/>
            <a:chExt cx="3277603" cy="811126"/>
          </a:xfrm>
        </p:grpSpPr>
        <p:cxnSp>
          <p:nvCxnSpPr>
            <p:cNvPr id="58" name="Straight Connector 57"/>
            <p:cNvCxnSpPr/>
            <p:nvPr/>
          </p:nvCxnSpPr>
          <p:spPr>
            <a:xfrm>
              <a:off x="2765477" y="500108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765477" y="515884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765477" y="531378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765477" y="547750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765477" y="5635269"/>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3" name="Oval 62"/>
            <p:cNvSpPr/>
            <p:nvPr/>
          </p:nvSpPr>
          <p:spPr>
            <a:xfrm>
              <a:off x="3060489" y="489225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575730" y="5044658"/>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543110" y="504163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5647114" y="489376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011024" y="50505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575562" y="52171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4542942" y="52141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5010856" y="52029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575562" y="53695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543278" y="53665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5010856" y="53553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5011192" y="55077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542942" y="55189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575898" y="55219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80" name="TextBox 479"/>
          <p:cNvSpPr txBox="1"/>
          <p:nvPr/>
        </p:nvSpPr>
        <p:spPr>
          <a:xfrm>
            <a:off x="6103193" y="1010347"/>
            <a:ext cx="986374" cy="307777"/>
          </a:xfrm>
          <a:prstGeom prst="rect">
            <a:avLst/>
          </a:prstGeom>
          <a:noFill/>
        </p:spPr>
        <p:txBody>
          <a:bodyPr wrap="square" rtlCol="0">
            <a:spAutoFit/>
          </a:bodyPr>
          <a:lstStyle/>
          <a:p>
            <a:r>
              <a:rPr lang="en-US" dirty="0"/>
              <a:t>t</a:t>
            </a:r>
            <a:r>
              <a:rPr lang="en-US" dirty="0" smtClean="0"/>
              <a:t>&lt;</a:t>
            </a:r>
            <a:r>
              <a:rPr lang="en-US" dirty="0" err="1" smtClean="0"/>
              <a:t>T</a:t>
            </a:r>
            <a:r>
              <a:rPr lang="en-US" baseline="-25000" dirty="0" err="1" smtClean="0"/>
              <a:t>sel</a:t>
            </a:r>
            <a:endParaRPr lang="en-US" baseline="-25000" dirty="0"/>
          </a:p>
        </p:txBody>
      </p:sp>
      <p:sp>
        <p:nvSpPr>
          <p:cNvPr id="105" name="TextBox 104"/>
          <p:cNvSpPr txBox="1"/>
          <p:nvPr/>
        </p:nvSpPr>
        <p:spPr>
          <a:xfrm>
            <a:off x="6103193" y="2315029"/>
            <a:ext cx="986374" cy="307777"/>
          </a:xfrm>
          <a:prstGeom prst="rect">
            <a:avLst/>
          </a:prstGeom>
          <a:noFill/>
        </p:spPr>
        <p:txBody>
          <a:bodyPr wrap="square" rtlCol="0">
            <a:spAutoFit/>
          </a:bodyPr>
          <a:lstStyle/>
          <a:p>
            <a:r>
              <a:rPr lang="en-US" dirty="0"/>
              <a:t>t</a:t>
            </a:r>
            <a:r>
              <a:rPr lang="en-US" dirty="0" smtClean="0"/>
              <a:t>&gt;&gt;</a:t>
            </a:r>
            <a:r>
              <a:rPr lang="en-US" dirty="0" err="1" smtClean="0"/>
              <a:t>T</a:t>
            </a:r>
            <a:r>
              <a:rPr lang="en-US" baseline="-25000" dirty="0" err="1" smtClean="0"/>
              <a:t>sel</a:t>
            </a:r>
            <a:endParaRPr lang="en-US" baseline="-25000" dirty="0"/>
          </a:p>
        </p:txBody>
      </p:sp>
      <p:cxnSp>
        <p:nvCxnSpPr>
          <p:cNvPr id="22" name="Straight Connector 21"/>
          <p:cNvCxnSpPr/>
          <p:nvPr/>
        </p:nvCxnSpPr>
        <p:spPr>
          <a:xfrm>
            <a:off x="2141165" y="320545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2" name="Straight Connector 481"/>
          <p:cNvCxnSpPr/>
          <p:nvPr/>
        </p:nvCxnSpPr>
        <p:spPr>
          <a:xfrm>
            <a:off x="2141165" y="3011406"/>
            <a:ext cx="0" cy="194053"/>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5415845" y="3022678"/>
            <a:ext cx="0" cy="1940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84" name="Straight Arrow Connector 483"/>
          <p:cNvCxnSpPr/>
          <p:nvPr/>
        </p:nvCxnSpPr>
        <p:spPr>
          <a:xfrm>
            <a:off x="3722191" y="3205459"/>
            <a:ext cx="0" cy="2214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85" name="TextBox 484"/>
          <p:cNvSpPr txBox="1"/>
          <p:nvPr/>
        </p:nvSpPr>
        <p:spPr>
          <a:xfrm>
            <a:off x="2141165" y="3520440"/>
            <a:ext cx="3480340" cy="584776"/>
          </a:xfrm>
          <a:prstGeom prst="rect">
            <a:avLst/>
          </a:prstGeom>
          <a:noFill/>
        </p:spPr>
        <p:txBody>
          <a:bodyPr wrap="none" rtlCol="0">
            <a:spAutoFit/>
          </a:bodyPr>
          <a:lstStyle/>
          <a:p>
            <a:r>
              <a:rPr lang="en-US" sz="1600" dirty="0" smtClean="0"/>
              <a:t>- Reduction of polymorphisms levels</a:t>
            </a:r>
          </a:p>
          <a:p>
            <a:r>
              <a:rPr lang="en-US" sz="1600" dirty="0" smtClean="0"/>
              <a:t>(e.g. from 7 to 5 SNPs)</a:t>
            </a:r>
          </a:p>
        </p:txBody>
      </p:sp>
      <p:sp>
        <p:nvSpPr>
          <p:cNvPr id="2" name="TextBox 1"/>
          <p:cNvSpPr txBox="1"/>
          <p:nvPr/>
        </p:nvSpPr>
        <p:spPr>
          <a:xfrm>
            <a:off x="3683514" y="1696443"/>
            <a:ext cx="364202" cy="307777"/>
          </a:xfrm>
          <a:prstGeom prst="rect">
            <a:avLst/>
          </a:prstGeom>
          <a:noFill/>
        </p:spPr>
        <p:txBody>
          <a:bodyPr wrap="none" rtlCol="0">
            <a:spAutoFit/>
          </a:bodyPr>
          <a:lstStyle/>
          <a:p>
            <a:r>
              <a:rPr lang="is-IS" dirty="0" smtClean="0"/>
              <a:t>…</a:t>
            </a:r>
            <a:endParaRPr lang="en-US" dirty="0"/>
          </a:p>
        </p:txBody>
      </p:sp>
    </p:spTree>
    <p:extLst>
      <p:ext uri="{BB962C8B-B14F-4D97-AF65-F5344CB8AC3E}">
        <p14:creationId xmlns:p14="http://schemas.microsoft.com/office/powerpoint/2010/main" val="91570521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20639"/>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Positive selection</a:t>
            </a:r>
            <a:endParaRPr lang="en-US" sz="2800" b="1" dirty="0">
              <a:solidFill>
                <a:schemeClr val="dk1"/>
              </a:solidFill>
            </a:endParaRPr>
          </a:p>
        </p:txBody>
      </p:sp>
      <p:grpSp>
        <p:nvGrpSpPr>
          <p:cNvPr id="21" name="Group 20"/>
          <p:cNvGrpSpPr/>
          <p:nvPr/>
        </p:nvGrpSpPr>
        <p:grpSpPr>
          <a:xfrm>
            <a:off x="2141165" y="809889"/>
            <a:ext cx="3277603" cy="846080"/>
            <a:chOff x="2141165" y="809889"/>
            <a:chExt cx="3277603" cy="846080"/>
          </a:xfrm>
        </p:grpSpPr>
        <p:cxnSp>
          <p:nvCxnSpPr>
            <p:cNvPr id="3" name="Straight Connector 2"/>
            <p:cNvCxnSpPr/>
            <p:nvPr/>
          </p:nvCxnSpPr>
          <p:spPr>
            <a:xfrm>
              <a:off x="2141165" y="91871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141165" y="107647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141165" y="123141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141165" y="1395140"/>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141165" y="1552900"/>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Oval 3"/>
            <p:cNvSpPr/>
            <p:nvPr/>
          </p:nvSpPr>
          <p:spPr>
            <a:xfrm>
              <a:off x="2436177" y="80988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51418" y="96228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379893" y="114070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436177" y="147453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18798" y="95926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123882" y="129310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022802" y="114372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022802" y="811396"/>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386712" y="96822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2141165" y="2073134"/>
            <a:ext cx="3277603" cy="811126"/>
            <a:chOff x="2765477" y="4892258"/>
            <a:chExt cx="3277603" cy="811126"/>
          </a:xfrm>
        </p:grpSpPr>
        <p:cxnSp>
          <p:nvCxnSpPr>
            <p:cNvPr id="58" name="Straight Connector 57"/>
            <p:cNvCxnSpPr/>
            <p:nvPr/>
          </p:nvCxnSpPr>
          <p:spPr>
            <a:xfrm>
              <a:off x="2765477" y="500108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765477" y="515884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765477" y="531378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765477" y="547750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765477" y="5635269"/>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3" name="Oval 62"/>
            <p:cNvSpPr/>
            <p:nvPr/>
          </p:nvSpPr>
          <p:spPr>
            <a:xfrm>
              <a:off x="3060489" y="489225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575730" y="5044658"/>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543110" y="504163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5647114" y="489376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011024" y="50505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575562" y="52171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4542942" y="52141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5010856" y="52029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575562" y="53695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543278" y="53665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5010856" y="53553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5011192" y="55077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542942" y="55189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575898" y="55219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80" name="TextBox 479"/>
          <p:cNvSpPr txBox="1"/>
          <p:nvPr/>
        </p:nvSpPr>
        <p:spPr>
          <a:xfrm>
            <a:off x="6103193" y="1010347"/>
            <a:ext cx="986374" cy="307777"/>
          </a:xfrm>
          <a:prstGeom prst="rect">
            <a:avLst/>
          </a:prstGeom>
          <a:noFill/>
        </p:spPr>
        <p:txBody>
          <a:bodyPr wrap="square" rtlCol="0">
            <a:spAutoFit/>
          </a:bodyPr>
          <a:lstStyle/>
          <a:p>
            <a:r>
              <a:rPr lang="en-US" dirty="0"/>
              <a:t>t</a:t>
            </a:r>
            <a:r>
              <a:rPr lang="en-US" dirty="0" smtClean="0"/>
              <a:t>&lt;</a:t>
            </a:r>
            <a:r>
              <a:rPr lang="en-US" dirty="0" err="1" smtClean="0"/>
              <a:t>T</a:t>
            </a:r>
            <a:r>
              <a:rPr lang="en-US" baseline="-25000" dirty="0" err="1" smtClean="0"/>
              <a:t>sel</a:t>
            </a:r>
            <a:endParaRPr lang="en-US" baseline="-25000" dirty="0"/>
          </a:p>
        </p:txBody>
      </p:sp>
      <p:sp>
        <p:nvSpPr>
          <p:cNvPr id="105" name="TextBox 104"/>
          <p:cNvSpPr txBox="1"/>
          <p:nvPr/>
        </p:nvSpPr>
        <p:spPr>
          <a:xfrm>
            <a:off x="6103193" y="2315029"/>
            <a:ext cx="986374" cy="307777"/>
          </a:xfrm>
          <a:prstGeom prst="rect">
            <a:avLst/>
          </a:prstGeom>
          <a:noFill/>
        </p:spPr>
        <p:txBody>
          <a:bodyPr wrap="square" rtlCol="0">
            <a:spAutoFit/>
          </a:bodyPr>
          <a:lstStyle/>
          <a:p>
            <a:r>
              <a:rPr lang="en-US" dirty="0"/>
              <a:t>t</a:t>
            </a:r>
            <a:r>
              <a:rPr lang="en-US" dirty="0" smtClean="0"/>
              <a:t>&gt;&gt;</a:t>
            </a:r>
            <a:r>
              <a:rPr lang="en-US" dirty="0" err="1" smtClean="0"/>
              <a:t>T</a:t>
            </a:r>
            <a:r>
              <a:rPr lang="en-US" baseline="-25000" dirty="0" err="1" smtClean="0"/>
              <a:t>sel</a:t>
            </a:r>
            <a:endParaRPr lang="en-US" baseline="-25000" dirty="0"/>
          </a:p>
        </p:txBody>
      </p:sp>
      <p:cxnSp>
        <p:nvCxnSpPr>
          <p:cNvPr id="22" name="Straight Connector 21"/>
          <p:cNvCxnSpPr/>
          <p:nvPr/>
        </p:nvCxnSpPr>
        <p:spPr>
          <a:xfrm>
            <a:off x="2141165" y="320545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2" name="Straight Connector 481"/>
          <p:cNvCxnSpPr/>
          <p:nvPr/>
        </p:nvCxnSpPr>
        <p:spPr>
          <a:xfrm>
            <a:off x="2141165" y="3011406"/>
            <a:ext cx="0" cy="194053"/>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5415845" y="3022678"/>
            <a:ext cx="0" cy="1940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84" name="Straight Arrow Connector 483"/>
          <p:cNvCxnSpPr/>
          <p:nvPr/>
        </p:nvCxnSpPr>
        <p:spPr>
          <a:xfrm>
            <a:off x="3722191" y="3205459"/>
            <a:ext cx="0" cy="2214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85" name="TextBox 484"/>
          <p:cNvSpPr txBox="1"/>
          <p:nvPr/>
        </p:nvSpPr>
        <p:spPr>
          <a:xfrm>
            <a:off x="2141165" y="3520440"/>
            <a:ext cx="4940275" cy="1261884"/>
          </a:xfrm>
          <a:prstGeom prst="rect">
            <a:avLst/>
          </a:prstGeom>
          <a:noFill/>
        </p:spPr>
        <p:txBody>
          <a:bodyPr wrap="none" rtlCol="0">
            <a:spAutoFit/>
          </a:bodyPr>
          <a:lstStyle/>
          <a:p>
            <a:r>
              <a:rPr lang="en-US" sz="1600" dirty="0" smtClean="0"/>
              <a:t>- Reduction of polymorphisms levels</a:t>
            </a:r>
          </a:p>
          <a:p>
            <a:r>
              <a:rPr lang="en-US" sz="1600" dirty="0" smtClean="0"/>
              <a:t>(e.g. from 7 to 5 SNPs)</a:t>
            </a:r>
          </a:p>
          <a:p>
            <a:endParaRPr lang="en-US" sz="1600" dirty="0"/>
          </a:p>
          <a:p>
            <a:r>
              <a:rPr lang="en-US" sz="1600" dirty="0" smtClean="0"/>
              <a:t>Nucleotide diversity index: Watterson’s Theta (1975)</a:t>
            </a:r>
          </a:p>
          <a:p>
            <a:r>
              <a:rPr lang="en-US" sz="1200" dirty="0"/>
              <a:t>w</a:t>
            </a:r>
            <a:r>
              <a:rPr lang="en-US" sz="1200" dirty="0" smtClean="0"/>
              <a:t>ith K SNPs and n chromosomes</a:t>
            </a:r>
          </a:p>
        </p:txBody>
      </p:sp>
      <p:sp>
        <p:nvSpPr>
          <p:cNvPr id="2" name="TextBox 1"/>
          <p:cNvSpPr txBox="1"/>
          <p:nvPr/>
        </p:nvSpPr>
        <p:spPr>
          <a:xfrm>
            <a:off x="3683514" y="1696443"/>
            <a:ext cx="364202" cy="307777"/>
          </a:xfrm>
          <a:prstGeom prst="rect">
            <a:avLst/>
          </a:prstGeom>
          <a:noFill/>
        </p:spPr>
        <p:txBody>
          <a:bodyPr wrap="none" rtlCol="0">
            <a:spAutoFit/>
          </a:bodyPr>
          <a:lstStyle/>
          <a:p>
            <a:r>
              <a:rPr lang="is-IS" dirty="0" smtClean="0"/>
              <a:t>…</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1965207195"/>
              </p:ext>
            </p:extLst>
          </p:nvPr>
        </p:nvGraphicFramePr>
        <p:xfrm>
          <a:off x="3837723" y="4850379"/>
          <a:ext cx="982486" cy="1550145"/>
        </p:xfrm>
        <a:graphic>
          <a:graphicData uri="http://schemas.openxmlformats.org/presentationml/2006/ole">
            <mc:AlternateContent xmlns:mc="http://schemas.openxmlformats.org/markup-compatibility/2006">
              <mc:Choice xmlns:v="urn:schemas-microsoft-com:vml" Requires="v">
                <p:oleObj spid="_x0000_s23931" name="Equation" r:id="rId4" imgW="571500" imgH="901700" progId="Equation.3">
                  <p:embed/>
                </p:oleObj>
              </mc:Choice>
              <mc:Fallback>
                <p:oleObj name="Equation" r:id="rId4" imgW="571500" imgH="901700" progId="Equation.3">
                  <p:embed/>
                  <p:pic>
                    <p:nvPicPr>
                      <p:cNvPr id="0" name=""/>
                      <p:cNvPicPr/>
                      <p:nvPr/>
                    </p:nvPicPr>
                    <p:blipFill>
                      <a:blip r:embed="rId5"/>
                      <a:stretch>
                        <a:fillRect/>
                      </a:stretch>
                    </p:blipFill>
                    <p:spPr>
                      <a:xfrm>
                        <a:off x="3837723" y="4850379"/>
                        <a:ext cx="982486" cy="1550145"/>
                      </a:xfrm>
                      <a:prstGeom prst="rect">
                        <a:avLst/>
                      </a:prstGeom>
                    </p:spPr>
                  </p:pic>
                </p:oleObj>
              </mc:Fallback>
            </mc:AlternateContent>
          </a:graphicData>
        </a:graphic>
      </p:graphicFrame>
    </p:spTree>
    <p:extLst>
      <p:ext uri="{BB962C8B-B14F-4D97-AF65-F5344CB8AC3E}">
        <p14:creationId xmlns:p14="http://schemas.microsoft.com/office/powerpoint/2010/main" val="228970478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20639"/>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Positive selection</a:t>
            </a:r>
            <a:endParaRPr lang="en-US" sz="2800" b="1" dirty="0">
              <a:solidFill>
                <a:schemeClr val="dk1"/>
              </a:solidFill>
            </a:endParaRPr>
          </a:p>
        </p:txBody>
      </p:sp>
      <p:cxnSp>
        <p:nvCxnSpPr>
          <p:cNvPr id="3" name="Straight Connector 2"/>
          <p:cNvCxnSpPr/>
          <p:nvPr/>
        </p:nvCxnSpPr>
        <p:spPr>
          <a:xfrm>
            <a:off x="2141165" y="91871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141165" y="107647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141165" y="123141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141165" y="1395140"/>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141165" y="1552900"/>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Oval 3"/>
          <p:cNvSpPr/>
          <p:nvPr/>
        </p:nvSpPr>
        <p:spPr>
          <a:xfrm>
            <a:off x="2436177" y="80988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51418" y="96228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379893" y="114070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436177" y="147453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18798" y="95926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123882" y="129310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022802" y="114372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022802" y="811396"/>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386712" y="96822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141165" y="2073134"/>
            <a:ext cx="3277603" cy="811126"/>
            <a:chOff x="2765477" y="4892258"/>
            <a:chExt cx="3277603" cy="811126"/>
          </a:xfrm>
        </p:grpSpPr>
        <p:cxnSp>
          <p:nvCxnSpPr>
            <p:cNvPr id="58" name="Straight Connector 57"/>
            <p:cNvCxnSpPr/>
            <p:nvPr/>
          </p:nvCxnSpPr>
          <p:spPr>
            <a:xfrm>
              <a:off x="2765477" y="500108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765477" y="515884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765477" y="531378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765477" y="547750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765477" y="5635269"/>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3" name="Oval 62"/>
            <p:cNvSpPr/>
            <p:nvPr/>
          </p:nvSpPr>
          <p:spPr>
            <a:xfrm>
              <a:off x="3060489" y="489225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575730" y="5044658"/>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543110" y="504163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5647114" y="489376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011024" y="50505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575562" y="52171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4542942" y="52141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5010856" y="52029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575562" y="53695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543278" y="53665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5010856" y="53553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5011192" y="55077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542942" y="55189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575898" y="55219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80" name="TextBox 479"/>
          <p:cNvSpPr txBox="1"/>
          <p:nvPr/>
        </p:nvSpPr>
        <p:spPr>
          <a:xfrm>
            <a:off x="6103193" y="1010347"/>
            <a:ext cx="986374" cy="307777"/>
          </a:xfrm>
          <a:prstGeom prst="rect">
            <a:avLst/>
          </a:prstGeom>
          <a:noFill/>
        </p:spPr>
        <p:txBody>
          <a:bodyPr wrap="square" rtlCol="0">
            <a:spAutoFit/>
          </a:bodyPr>
          <a:lstStyle/>
          <a:p>
            <a:r>
              <a:rPr lang="en-US" dirty="0"/>
              <a:t>t</a:t>
            </a:r>
            <a:r>
              <a:rPr lang="en-US" dirty="0" smtClean="0"/>
              <a:t>&lt;</a:t>
            </a:r>
            <a:r>
              <a:rPr lang="en-US" dirty="0" err="1" smtClean="0"/>
              <a:t>T</a:t>
            </a:r>
            <a:r>
              <a:rPr lang="en-US" baseline="-25000" dirty="0" err="1" smtClean="0"/>
              <a:t>sel</a:t>
            </a:r>
            <a:endParaRPr lang="en-US" baseline="-25000" dirty="0"/>
          </a:p>
        </p:txBody>
      </p:sp>
      <p:sp>
        <p:nvSpPr>
          <p:cNvPr id="105" name="TextBox 104"/>
          <p:cNvSpPr txBox="1"/>
          <p:nvPr/>
        </p:nvSpPr>
        <p:spPr>
          <a:xfrm>
            <a:off x="6103193" y="2315029"/>
            <a:ext cx="986374" cy="307777"/>
          </a:xfrm>
          <a:prstGeom prst="rect">
            <a:avLst/>
          </a:prstGeom>
          <a:noFill/>
        </p:spPr>
        <p:txBody>
          <a:bodyPr wrap="square" rtlCol="0">
            <a:spAutoFit/>
          </a:bodyPr>
          <a:lstStyle/>
          <a:p>
            <a:r>
              <a:rPr lang="en-US" dirty="0"/>
              <a:t>t</a:t>
            </a:r>
            <a:r>
              <a:rPr lang="en-US" dirty="0" smtClean="0"/>
              <a:t>&gt;&gt;</a:t>
            </a:r>
            <a:r>
              <a:rPr lang="en-US" dirty="0" err="1" smtClean="0"/>
              <a:t>T</a:t>
            </a:r>
            <a:r>
              <a:rPr lang="en-US" baseline="-25000" dirty="0" err="1" smtClean="0"/>
              <a:t>sel</a:t>
            </a:r>
            <a:endParaRPr lang="en-US" baseline="-25000" dirty="0"/>
          </a:p>
        </p:txBody>
      </p:sp>
      <p:cxnSp>
        <p:nvCxnSpPr>
          <p:cNvPr id="22" name="Straight Connector 21"/>
          <p:cNvCxnSpPr/>
          <p:nvPr/>
        </p:nvCxnSpPr>
        <p:spPr>
          <a:xfrm>
            <a:off x="2141165" y="320545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2" name="Straight Connector 481"/>
          <p:cNvCxnSpPr/>
          <p:nvPr/>
        </p:nvCxnSpPr>
        <p:spPr>
          <a:xfrm>
            <a:off x="2141165" y="3011406"/>
            <a:ext cx="0" cy="194053"/>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5415845" y="3022678"/>
            <a:ext cx="0" cy="1940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84" name="Straight Arrow Connector 483"/>
          <p:cNvCxnSpPr/>
          <p:nvPr/>
        </p:nvCxnSpPr>
        <p:spPr>
          <a:xfrm>
            <a:off x="3722191" y="3205459"/>
            <a:ext cx="0" cy="2214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85" name="TextBox 484"/>
          <p:cNvSpPr txBox="1"/>
          <p:nvPr/>
        </p:nvSpPr>
        <p:spPr>
          <a:xfrm>
            <a:off x="2141165" y="3520440"/>
            <a:ext cx="4339650" cy="584776"/>
          </a:xfrm>
          <a:prstGeom prst="rect">
            <a:avLst/>
          </a:prstGeom>
          <a:noFill/>
        </p:spPr>
        <p:txBody>
          <a:bodyPr wrap="none" rtlCol="0">
            <a:spAutoFit/>
          </a:bodyPr>
          <a:lstStyle/>
          <a:p>
            <a:pPr marL="285750" indent="-285750">
              <a:buFontTx/>
              <a:buChar char="-"/>
            </a:pPr>
            <a:r>
              <a:rPr lang="en-US" sz="1600" dirty="0" smtClean="0"/>
              <a:t>Reduction of polymorphisms levels (Theta)</a:t>
            </a:r>
          </a:p>
          <a:p>
            <a:pPr marL="285750" indent="-285750">
              <a:buFontTx/>
              <a:buChar char="-"/>
            </a:pPr>
            <a:r>
              <a:rPr lang="en-US" sz="1600" dirty="0" smtClean="0"/>
              <a:t>?</a:t>
            </a:r>
          </a:p>
        </p:txBody>
      </p:sp>
      <p:sp>
        <p:nvSpPr>
          <p:cNvPr id="2" name="TextBox 1"/>
          <p:cNvSpPr txBox="1"/>
          <p:nvPr/>
        </p:nvSpPr>
        <p:spPr>
          <a:xfrm>
            <a:off x="3683514" y="1696443"/>
            <a:ext cx="364202" cy="307777"/>
          </a:xfrm>
          <a:prstGeom prst="rect">
            <a:avLst/>
          </a:prstGeom>
          <a:noFill/>
        </p:spPr>
        <p:txBody>
          <a:bodyPr wrap="none" rtlCol="0">
            <a:spAutoFit/>
          </a:bodyPr>
          <a:lstStyle/>
          <a:p>
            <a:r>
              <a:rPr lang="is-IS" dirty="0" smtClean="0"/>
              <a:t>…</a:t>
            </a:r>
            <a:endParaRPr lang="en-US" dirty="0"/>
          </a:p>
        </p:txBody>
      </p:sp>
      <p:sp>
        <p:nvSpPr>
          <p:cNvPr id="46" name="Oval 45"/>
          <p:cNvSpPr/>
          <p:nvPr/>
        </p:nvSpPr>
        <p:spPr>
          <a:xfrm>
            <a:off x="2436177" y="1270596"/>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3379893" y="145203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23110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20639"/>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Positive selection</a:t>
            </a:r>
            <a:endParaRPr lang="en-US" sz="2800" b="1" dirty="0">
              <a:solidFill>
                <a:schemeClr val="dk1"/>
              </a:solidFill>
            </a:endParaRPr>
          </a:p>
        </p:txBody>
      </p:sp>
      <p:cxnSp>
        <p:nvCxnSpPr>
          <p:cNvPr id="3" name="Straight Connector 2"/>
          <p:cNvCxnSpPr/>
          <p:nvPr/>
        </p:nvCxnSpPr>
        <p:spPr>
          <a:xfrm>
            <a:off x="2141165" y="91871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141165" y="107647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141165" y="123141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141165" y="1395140"/>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141165" y="1552900"/>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Oval 3"/>
          <p:cNvSpPr/>
          <p:nvPr/>
        </p:nvSpPr>
        <p:spPr>
          <a:xfrm>
            <a:off x="2436177" y="80988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51418" y="96228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379893" y="114070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436177" y="147453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18798" y="95926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123882" y="129310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022802" y="114372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022802" y="811396"/>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386712" y="96822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141165" y="2073134"/>
            <a:ext cx="3277603" cy="811126"/>
            <a:chOff x="2765477" y="4892258"/>
            <a:chExt cx="3277603" cy="811126"/>
          </a:xfrm>
        </p:grpSpPr>
        <p:cxnSp>
          <p:nvCxnSpPr>
            <p:cNvPr id="58" name="Straight Connector 57"/>
            <p:cNvCxnSpPr/>
            <p:nvPr/>
          </p:nvCxnSpPr>
          <p:spPr>
            <a:xfrm>
              <a:off x="2765477" y="500108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765477" y="515884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765477" y="531378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765477" y="547750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765477" y="5635269"/>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3" name="Oval 62"/>
            <p:cNvSpPr/>
            <p:nvPr/>
          </p:nvSpPr>
          <p:spPr>
            <a:xfrm>
              <a:off x="3060489" y="489225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575730" y="5044658"/>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543110" y="504163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5647114" y="489376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011024" y="50505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575562" y="52171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4542942" y="52141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5010856" y="52029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575562" y="53695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543278" y="53665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5010856" y="53553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5011192" y="55077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542942" y="55189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575898" y="55219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80" name="TextBox 479"/>
          <p:cNvSpPr txBox="1"/>
          <p:nvPr/>
        </p:nvSpPr>
        <p:spPr>
          <a:xfrm>
            <a:off x="6103193" y="1010347"/>
            <a:ext cx="986374" cy="307777"/>
          </a:xfrm>
          <a:prstGeom prst="rect">
            <a:avLst/>
          </a:prstGeom>
          <a:noFill/>
        </p:spPr>
        <p:txBody>
          <a:bodyPr wrap="square" rtlCol="0">
            <a:spAutoFit/>
          </a:bodyPr>
          <a:lstStyle/>
          <a:p>
            <a:r>
              <a:rPr lang="en-US" dirty="0"/>
              <a:t>t</a:t>
            </a:r>
            <a:r>
              <a:rPr lang="en-US" dirty="0" smtClean="0"/>
              <a:t>&lt;</a:t>
            </a:r>
            <a:r>
              <a:rPr lang="en-US" dirty="0" err="1" smtClean="0"/>
              <a:t>T</a:t>
            </a:r>
            <a:r>
              <a:rPr lang="en-US" baseline="-25000" dirty="0" err="1" smtClean="0"/>
              <a:t>sel</a:t>
            </a:r>
            <a:endParaRPr lang="en-US" baseline="-25000" dirty="0"/>
          </a:p>
        </p:txBody>
      </p:sp>
      <p:sp>
        <p:nvSpPr>
          <p:cNvPr id="105" name="TextBox 104"/>
          <p:cNvSpPr txBox="1"/>
          <p:nvPr/>
        </p:nvSpPr>
        <p:spPr>
          <a:xfrm>
            <a:off x="6103193" y="2315029"/>
            <a:ext cx="986374" cy="307777"/>
          </a:xfrm>
          <a:prstGeom prst="rect">
            <a:avLst/>
          </a:prstGeom>
          <a:noFill/>
        </p:spPr>
        <p:txBody>
          <a:bodyPr wrap="square" rtlCol="0">
            <a:spAutoFit/>
          </a:bodyPr>
          <a:lstStyle/>
          <a:p>
            <a:r>
              <a:rPr lang="en-US" dirty="0"/>
              <a:t>t</a:t>
            </a:r>
            <a:r>
              <a:rPr lang="en-US" dirty="0" smtClean="0"/>
              <a:t>&gt;&gt;</a:t>
            </a:r>
            <a:r>
              <a:rPr lang="en-US" dirty="0" err="1" smtClean="0"/>
              <a:t>T</a:t>
            </a:r>
            <a:r>
              <a:rPr lang="en-US" baseline="-25000" dirty="0" err="1" smtClean="0"/>
              <a:t>sel</a:t>
            </a:r>
            <a:endParaRPr lang="en-US" baseline="-25000" dirty="0"/>
          </a:p>
        </p:txBody>
      </p:sp>
      <p:cxnSp>
        <p:nvCxnSpPr>
          <p:cNvPr id="22" name="Straight Connector 21"/>
          <p:cNvCxnSpPr/>
          <p:nvPr/>
        </p:nvCxnSpPr>
        <p:spPr>
          <a:xfrm>
            <a:off x="2141165" y="320545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2" name="Straight Connector 481"/>
          <p:cNvCxnSpPr/>
          <p:nvPr/>
        </p:nvCxnSpPr>
        <p:spPr>
          <a:xfrm>
            <a:off x="2141165" y="3011406"/>
            <a:ext cx="0" cy="194053"/>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5415845" y="3022678"/>
            <a:ext cx="0" cy="1940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84" name="Straight Arrow Connector 483"/>
          <p:cNvCxnSpPr/>
          <p:nvPr/>
        </p:nvCxnSpPr>
        <p:spPr>
          <a:xfrm>
            <a:off x="3722191" y="3205459"/>
            <a:ext cx="0" cy="2214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85" name="TextBox 484"/>
          <p:cNvSpPr txBox="1"/>
          <p:nvPr/>
        </p:nvSpPr>
        <p:spPr>
          <a:xfrm>
            <a:off x="2141165" y="3520440"/>
            <a:ext cx="4339650" cy="584776"/>
          </a:xfrm>
          <a:prstGeom prst="rect">
            <a:avLst/>
          </a:prstGeom>
          <a:noFill/>
        </p:spPr>
        <p:txBody>
          <a:bodyPr wrap="none" rtlCol="0">
            <a:spAutoFit/>
          </a:bodyPr>
          <a:lstStyle/>
          <a:p>
            <a:pPr marL="285750" indent="-285750">
              <a:buFontTx/>
              <a:buChar char="-"/>
            </a:pPr>
            <a:r>
              <a:rPr lang="en-US" sz="1600" dirty="0" smtClean="0"/>
              <a:t>Reduction of polymorphisms levels (Theta)</a:t>
            </a:r>
          </a:p>
          <a:p>
            <a:pPr marL="285750" indent="-285750">
              <a:buFontTx/>
              <a:buChar char="-"/>
            </a:pPr>
            <a:r>
              <a:rPr lang="en-US" sz="1600" dirty="0" smtClean="0"/>
              <a:t>Excess of low-frequency variants</a:t>
            </a:r>
          </a:p>
        </p:txBody>
      </p:sp>
      <p:sp>
        <p:nvSpPr>
          <p:cNvPr id="2" name="TextBox 1"/>
          <p:cNvSpPr txBox="1"/>
          <p:nvPr/>
        </p:nvSpPr>
        <p:spPr>
          <a:xfrm>
            <a:off x="3683514" y="1696443"/>
            <a:ext cx="364202" cy="307777"/>
          </a:xfrm>
          <a:prstGeom prst="rect">
            <a:avLst/>
          </a:prstGeom>
          <a:noFill/>
        </p:spPr>
        <p:txBody>
          <a:bodyPr wrap="none" rtlCol="0">
            <a:spAutoFit/>
          </a:bodyPr>
          <a:lstStyle/>
          <a:p>
            <a:r>
              <a:rPr lang="is-IS" dirty="0" smtClean="0"/>
              <a:t>…</a:t>
            </a:r>
            <a:endParaRPr lang="en-US" dirty="0"/>
          </a:p>
        </p:txBody>
      </p:sp>
      <p:sp>
        <p:nvSpPr>
          <p:cNvPr id="46" name="Oval 45"/>
          <p:cNvSpPr/>
          <p:nvPr/>
        </p:nvSpPr>
        <p:spPr>
          <a:xfrm>
            <a:off x="2436177" y="1270596"/>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3379893" y="145203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1696882" y="4315240"/>
            <a:ext cx="6021192" cy="492443"/>
          </a:xfrm>
          <a:prstGeom prst="rect">
            <a:avLst/>
          </a:prstGeom>
        </p:spPr>
        <p:txBody>
          <a:bodyPr wrap="square">
            <a:spAutoFit/>
          </a:bodyPr>
          <a:lstStyle/>
          <a:p>
            <a:r>
              <a:rPr lang="en-US" dirty="0"/>
              <a:t>Nucleotide diversity index: </a:t>
            </a:r>
            <a:r>
              <a:rPr lang="en-US" dirty="0" smtClean="0"/>
              <a:t>average pairwise nucleotide differences (Pi)</a:t>
            </a:r>
          </a:p>
          <a:p>
            <a:r>
              <a:rPr lang="en-US" sz="1200" dirty="0" smtClean="0"/>
              <a:t>with </a:t>
            </a:r>
            <a:r>
              <a:rPr lang="en-US" sz="1200" i="1" dirty="0" err="1" smtClean="0"/>
              <a:t>k</a:t>
            </a:r>
            <a:r>
              <a:rPr lang="en-US" sz="1200" i="1" baseline="-25000" dirty="0" err="1" smtClean="0"/>
              <a:t>i,j</a:t>
            </a:r>
            <a:r>
              <a:rPr lang="en-US" sz="1200" dirty="0" smtClean="0"/>
              <a:t> equal to the number of nucleotide differences between sequences </a:t>
            </a:r>
            <a:r>
              <a:rPr lang="en-US" sz="1200" i="1" dirty="0" err="1" smtClean="0"/>
              <a:t>i</a:t>
            </a:r>
            <a:r>
              <a:rPr lang="en-US" sz="1200" dirty="0" smtClean="0"/>
              <a:t> and </a:t>
            </a:r>
            <a:r>
              <a:rPr lang="en-US" sz="1200" i="1" dirty="0" smtClean="0"/>
              <a:t>j</a:t>
            </a:r>
            <a:endParaRPr lang="en-US" sz="1200" i="1" dirty="0"/>
          </a:p>
        </p:txBody>
      </p:sp>
      <p:graphicFrame>
        <p:nvGraphicFramePr>
          <p:cNvPr id="49" name="Object 48"/>
          <p:cNvGraphicFramePr>
            <a:graphicFrameLocks noChangeAspect="1"/>
          </p:cNvGraphicFramePr>
          <p:nvPr>
            <p:extLst>
              <p:ext uri="{D42A27DB-BD31-4B8C-83A1-F6EECF244321}">
                <p14:modId xmlns:p14="http://schemas.microsoft.com/office/powerpoint/2010/main" val="4103399731"/>
              </p:ext>
            </p:extLst>
          </p:nvPr>
        </p:nvGraphicFramePr>
        <p:xfrm>
          <a:off x="3597275" y="4838700"/>
          <a:ext cx="1462088" cy="1573213"/>
        </p:xfrm>
        <a:graphic>
          <a:graphicData uri="http://schemas.openxmlformats.org/presentationml/2006/ole">
            <mc:AlternateContent xmlns:mc="http://schemas.openxmlformats.org/markup-compatibility/2006">
              <mc:Choice xmlns:v="urn:schemas-microsoft-com:vml" Requires="v">
                <p:oleObj spid="_x0000_s24950" name="Equation" r:id="rId4" imgW="850900" imgH="914400" progId="Equation.3">
                  <p:embed/>
                </p:oleObj>
              </mc:Choice>
              <mc:Fallback>
                <p:oleObj name="Equation" r:id="rId4" imgW="850900" imgH="914400" progId="Equation.3">
                  <p:embed/>
                  <p:pic>
                    <p:nvPicPr>
                      <p:cNvPr id="0" name=""/>
                      <p:cNvPicPr/>
                      <p:nvPr/>
                    </p:nvPicPr>
                    <p:blipFill>
                      <a:blip r:embed="rId5"/>
                      <a:stretch>
                        <a:fillRect/>
                      </a:stretch>
                    </p:blipFill>
                    <p:spPr>
                      <a:xfrm>
                        <a:off x="3597275" y="4838700"/>
                        <a:ext cx="1462088" cy="1573213"/>
                      </a:xfrm>
                      <a:prstGeom prst="rect">
                        <a:avLst/>
                      </a:prstGeom>
                    </p:spPr>
                  </p:pic>
                </p:oleObj>
              </mc:Fallback>
            </mc:AlternateContent>
          </a:graphicData>
        </a:graphic>
      </p:graphicFrame>
    </p:spTree>
    <p:extLst>
      <p:ext uri="{BB962C8B-B14F-4D97-AF65-F5344CB8AC3E}">
        <p14:creationId xmlns:p14="http://schemas.microsoft.com/office/powerpoint/2010/main" val="14469444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20639"/>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Positive selection</a:t>
            </a:r>
            <a:endParaRPr lang="en-US" sz="2800" b="1" dirty="0">
              <a:solidFill>
                <a:schemeClr val="dk1"/>
              </a:solidFill>
            </a:endParaRPr>
          </a:p>
        </p:txBody>
      </p:sp>
      <p:cxnSp>
        <p:nvCxnSpPr>
          <p:cNvPr id="3" name="Straight Connector 2"/>
          <p:cNvCxnSpPr/>
          <p:nvPr/>
        </p:nvCxnSpPr>
        <p:spPr>
          <a:xfrm>
            <a:off x="2141165" y="91871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141165" y="107647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141165" y="123141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141165" y="1395140"/>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141165" y="1552900"/>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Oval 3"/>
          <p:cNvSpPr/>
          <p:nvPr/>
        </p:nvSpPr>
        <p:spPr>
          <a:xfrm>
            <a:off x="2436177" y="80988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51418" y="96228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379893" y="114070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436177" y="147453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18798" y="95926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123882" y="129310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022802" y="114372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022802" y="811396"/>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386712" y="96822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141165" y="2073134"/>
            <a:ext cx="3277603" cy="811126"/>
            <a:chOff x="2765477" y="4892258"/>
            <a:chExt cx="3277603" cy="811126"/>
          </a:xfrm>
        </p:grpSpPr>
        <p:cxnSp>
          <p:nvCxnSpPr>
            <p:cNvPr id="58" name="Straight Connector 57"/>
            <p:cNvCxnSpPr/>
            <p:nvPr/>
          </p:nvCxnSpPr>
          <p:spPr>
            <a:xfrm>
              <a:off x="2765477" y="500108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765477" y="515884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765477" y="531378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765477" y="547750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765477" y="5635269"/>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3" name="Oval 62"/>
            <p:cNvSpPr/>
            <p:nvPr/>
          </p:nvSpPr>
          <p:spPr>
            <a:xfrm>
              <a:off x="3060489" y="489225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575730" y="5044658"/>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543110" y="504163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5647114" y="489376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011024" y="50505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575562" y="52171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4542942" y="52141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5010856" y="52029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575562" y="53695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543278" y="53665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5010856" y="53553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5011192" y="55077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542942" y="55189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575898" y="55219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80" name="TextBox 479"/>
          <p:cNvSpPr txBox="1"/>
          <p:nvPr/>
        </p:nvSpPr>
        <p:spPr>
          <a:xfrm>
            <a:off x="6103193" y="1010347"/>
            <a:ext cx="986374" cy="307777"/>
          </a:xfrm>
          <a:prstGeom prst="rect">
            <a:avLst/>
          </a:prstGeom>
          <a:noFill/>
        </p:spPr>
        <p:txBody>
          <a:bodyPr wrap="square" rtlCol="0">
            <a:spAutoFit/>
          </a:bodyPr>
          <a:lstStyle/>
          <a:p>
            <a:r>
              <a:rPr lang="en-US" dirty="0"/>
              <a:t>t</a:t>
            </a:r>
            <a:r>
              <a:rPr lang="en-US" dirty="0" smtClean="0"/>
              <a:t>&lt;</a:t>
            </a:r>
            <a:r>
              <a:rPr lang="en-US" dirty="0" err="1" smtClean="0"/>
              <a:t>T</a:t>
            </a:r>
            <a:r>
              <a:rPr lang="en-US" baseline="-25000" dirty="0" err="1" smtClean="0"/>
              <a:t>sel</a:t>
            </a:r>
            <a:endParaRPr lang="en-US" baseline="-25000" dirty="0"/>
          </a:p>
        </p:txBody>
      </p:sp>
      <p:sp>
        <p:nvSpPr>
          <p:cNvPr id="105" name="TextBox 104"/>
          <p:cNvSpPr txBox="1"/>
          <p:nvPr/>
        </p:nvSpPr>
        <p:spPr>
          <a:xfrm>
            <a:off x="6103193" y="2315029"/>
            <a:ext cx="986374" cy="307777"/>
          </a:xfrm>
          <a:prstGeom prst="rect">
            <a:avLst/>
          </a:prstGeom>
          <a:noFill/>
        </p:spPr>
        <p:txBody>
          <a:bodyPr wrap="square" rtlCol="0">
            <a:spAutoFit/>
          </a:bodyPr>
          <a:lstStyle/>
          <a:p>
            <a:r>
              <a:rPr lang="en-US" dirty="0"/>
              <a:t>t</a:t>
            </a:r>
            <a:r>
              <a:rPr lang="en-US" dirty="0" smtClean="0"/>
              <a:t>&gt;&gt;</a:t>
            </a:r>
            <a:r>
              <a:rPr lang="en-US" dirty="0" err="1" smtClean="0"/>
              <a:t>T</a:t>
            </a:r>
            <a:r>
              <a:rPr lang="en-US" baseline="-25000" dirty="0" err="1" smtClean="0"/>
              <a:t>sel</a:t>
            </a:r>
            <a:endParaRPr lang="en-US" baseline="-25000" dirty="0"/>
          </a:p>
        </p:txBody>
      </p:sp>
      <p:cxnSp>
        <p:nvCxnSpPr>
          <p:cNvPr id="22" name="Straight Connector 21"/>
          <p:cNvCxnSpPr/>
          <p:nvPr/>
        </p:nvCxnSpPr>
        <p:spPr>
          <a:xfrm>
            <a:off x="2141165" y="320545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2" name="Straight Connector 481"/>
          <p:cNvCxnSpPr/>
          <p:nvPr/>
        </p:nvCxnSpPr>
        <p:spPr>
          <a:xfrm>
            <a:off x="2141165" y="3011406"/>
            <a:ext cx="0" cy="194053"/>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5415845" y="3022678"/>
            <a:ext cx="0" cy="1940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84" name="Straight Arrow Connector 483"/>
          <p:cNvCxnSpPr/>
          <p:nvPr/>
        </p:nvCxnSpPr>
        <p:spPr>
          <a:xfrm>
            <a:off x="3722191" y="3205459"/>
            <a:ext cx="0" cy="2214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85" name="TextBox 484"/>
          <p:cNvSpPr txBox="1"/>
          <p:nvPr/>
        </p:nvSpPr>
        <p:spPr>
          <a:xfrm>
            <a:off x="2141165" y="3520440"/>
            <a:ext cx="4339650" cy="584776"/>
          </a:xfrm>
          <a:prstGeom prst="rect">
            <a:avLst/>
          </a:prstGeom>
          <a:noFill/>
        </p:spPr>
        <p:txBody>
          <a:bodyPr wrap="none" rtlCol="0">
            <a:spAutoFit/>
          </a:bodyPr>
          <a:lstStyle/>
          <a:p>
            <a:pPr marL="285750" indent="-285750">
              <a:buFontTx/>
              <a:buChar char="-"/>
            </a:pPr>
            <a:r>
              <a:rPr lang="en-US" sz="1600" dirty="0" smtClean="0"/>
              <a:t>Reduction of polymorphisms levels (Theta)</a:t>
            </a:r>
          </a:p>
          <a:p>
            <a:pPr marL="285750" indent="-285750">
              <a:buFontTx/>
              <a:buChar char="-"/>
            </a:pPr>
            <a:r>
              <a:rPr lang="en-US" sz="1600" dirty="0" smtClean="0"/>
              <a:t>Excess of low-frequency variants (Pi)</a:t>
            </a:r>
          </a:p>
        </p:txBody>
      </p:sp>
      <p:sp>
        <p:nvSpPr>
          <p:cNvPr id="2" name="TextBox 1"/>
          <p:cNvSpPr txBox="1"/>
          <p:nvPr/>
        </p:nvSpPr>
        <p:spPr>
          <a:xfrm>
            <a:off x="3683514" y="1696443"/>
            <a:ext cx="364202" cy="307777"/>
          </a:xfrm>
          <a:prstGeom prst="rect">
            <a:avLst/>
          </a:prstGeom>
          <a:noFill/>
        </p:spPr>
        <p:txBody>
          <a:bodyPr wrap="none" rtlCol="0">
            <a:spAutoFit/>
          </a:bodyPr>
          <a:lstStyle/>
          <a:p>
            <a:r>
              <a:rPr lang="is-IS" dirty="0" smtClean="0"/>
              <a:t>…</a:t>
            </a:r>
            <a:endParaRPr lang="en-US" dirty="0"/>
          </a:p>
        </p:txBody>
      </p:sp>
      <p:sp>
        <p:nvSpPr>
          <p:cNvPr id="46" name="Oval 45"/>
          <p:cNvSpPr/>
          <p:nvPr/>
        </p:nvSpPr>
        <p:spPr>
          <a:xfrm>
            <a:off x="2436177" y="1270596"/>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3379893" y="145203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213632" y="4315240"/>
            <a:ext cx="4945184" cy="523220"/>
          </a:xfrm>
          <a:prstGeom prst="rect">
            <a:avLst/>
          </a:prstGeom>
        </p:spPr>
        <p:txBody>
          <a:bodyPr wrap="none">
            <a:spAutoFit/>
          </a:bodyPr>
          <a:lstStyle/>
          <a:p>
            <a:r>
              <a:rPr lang="en-US" dirty="0" smtClean="0"/>
              <a:t>Under neutrality, Theta and Pi are expected to be the same.</a:t>
            </a:r>
          </a:p>
          <a:p>
            <a:r>
              <a:rPr lang="en-US" dirty="0" smtClean="0"/>
              <a:t>Tajima’s D measures their difference.</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704020923"/>
              </p:ext>
            </p:extLst>
          </p:nvPr>
        </p:nvGraphicFramePr>
        <p:xfrm>
          <a:off x="3324359" y="5125620"/>
          <a:ext cx="1598709" cy="731939"/>
        </p:xfrm>
        <a:graphic>
          <a:graphicData uri="http://schemas.openxmlformats.org/presentationml/2006/ole">
            <mc:AlternateContent xmlns:mc="http://schemas.openxmlformats.org/markup-compatibility/2006">
              <mc:Choice xmlns:v="urn:schemas-microsoft-com:vml" Requires="v">
                <p:oleObj spid="_x0000_s25969" name="Equation" r:id="rId4" imgW="1054100" imgH="482600" progId="Equation.3">
                  <p:embed/>
                </p:oleObj>
              </mc:Choice>
              <mc:Fallback>
                <p:oleObj name="Equation" r:id="rId4" imgW="1054100" imgH="482600" progId="Equation.3">
                  <p:embed/>
                  <p:pic>
                    <p:nvPicPr>
                      <p:cNvPr id="0" name=""/>
                      <p:cNvPicPr/>
                      <p:nvPr/>
                    </p:nvPicPr>
                    <p:blipFill>
                      <a:blip r:embed="rId5"/>
                      <a:stretch>
                        <a:fillRect/>
                      </a:stretch>
                    </p:blipFill>
                    <p:spPr>
                      <a:xfrm>
                        <a:off x="3324359" y="5125620"/>
                        <a:ext cx="1598709" cy="731939"/>
                      </a:xfrm>
                      <a:prstGeom prst="rect">
                        <a:avLst/>
                      </a:prstGeom>
                    </p:spPr>
                  </p:pic>
                </p:oleObj>
              </mc:Fallback>
            </mc:AlternateContent>
          </a:graphicData>
        </a:graphic>
      </p:graphicFrame>
      <p:sp>
        <p:nvSpPr>
          <p:cNvPr id="7" name="TextBox 6"/>
          <p:cNvSpPr txBox="1"/>
          <p:nvPr/>
        </p:nvSpPr>
        <p:spPr>
          <a:xfrm>
            <a:off x="2232761" y="6119723"/>
            <a:ext cx="4718405" cy="307777"/>
          </a:xfrm>
          <a:prstGeom prst="rect">
            <a:avLst/>
          </a:prstGeom>
          <a:noFill/>
        </p:spPr>
        <p:txBody>
          <a:bodyPr wrap="none" rtlCol="0">
            <a:spAutoFit/>
          </a:bodyPr>
          <a:lstStyle/>
          <a:p>
            <a:r>
              <a:rPr lang="en-US" i="1" dirty="0" smtClean="0"/>
              <a:t>D&lt;0 </a:t>
            </a:r>
            <a:r>
              <a:rPr lang="en-US" dirty="0" smtClean="0"/>
              <a:t>is suggestive of an excess of low-frequency variants</a:t>
            </a:r>
            <a:endParaRPr lang="en-US" dirty="0"/>
          </a:p>
        </p:txBody>
      </p:sp>
    </p:spTree>
    <p:extLst>
      <p:ext uri="{BB962C8B-B14F-4D97-AF65-F5344CB8AC3E}">
        <p14:creationId xmlns:p14="http://schemas.microsoft.com/office/powerpoint/2010/main" val="21039440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0" y="217721"/>
            <a:ext cx="91440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The importance of being</a:t>
            </a:r>
            <a:r>
              <a:rPr lang="is-IS" sz="2800" b="1" dirty="0" smtClean="0">
                <a:solidFill>
                  <a:schemeClr val="dk1"/>
                </a:solidFill>
              </a:rPr>
              <a:t>…</a:t>
            </a:r>
            <a:r>
              <a:rPr lang="en-US" sz="2800" b="1" dirty="0" smtClean="0">
                <a:solidFill>
                  <a:schemeClr val="dk1"/>
                </a:solidFill>
              </a:rPr>
              <a:t> </a:t>
            </a:r>
            <a:br>
              <a:rPr lang="en-US" sz="2800" b="1" dirty="0" smtClean="0">
                <a:solidFill>
                  <a:schemeClr val="dk1"/>
                </a:solidFill>
              </a:rPr>
            </a:br>
            <a:r>
              <a:rPr lang="en-US" sz="2800" b="1" dirty="0" smtClean="0">
                <a:solidFill>
                  <a:schemeClr val="dk1"/>
                </a:solidFill>
              </a:rPr>
              <a:t>The Site Frequency Spectrum</a:t>
            </a:r>
            <a:endParaRPr lang="en-US" sz="2800" b="1" dirty="0">
              <a:solidFill>
                <a:schemeClr val="dk1"/>
              </a:solidFill>
            </a:endParaRPr>
          </a:p>
        </p:txBody>
      </p:sp>
      <p:pic>
        <p:nvPicPr>
          <p:cNvPr id="7" name="Picture 6" descr="Screen Shot 2016-02-25 at 2.18.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820" y="1603316"/>
            <a:ext cx="6200451" cy="5009707"/>
          </a:xfrm>
          <a:prstGeom prst="rect">
            <a:avLst/>
          </a:prstGeom>
        </p:spPr>
      </p:pic>
    </p:spTree>
    <p:extLst>
      <p:ext uri="{BB962C8B-B14F-4D97-AF65-F5344CB8AC3E}">
        <p14:creationId xmlns:p14="http://schemas.microsoft.com/office/powerpoint/2010/main" val="317538457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457200" y="-70784"/>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a:solidFill>
                  <a:schemeClr val="dk1"/>
                </a:solidFill>
                <a:latin typeface="Arial"/>
                <a:ea typeface="Arial"/>
                <a:cs typeface="Arial"/>
                <a:sym typeface="Arial"/>
                <a:rtl val="0"/>
              </a:rPr>
              <a:t>Relevance to human health</a:t>
            </a:r>
          </a:p>
        </p:txBody>
      </p:sp>
      <p:pic>
        <p:nvPicPr>
          <p:cNvPr id="59" name="Shape 59"/>
          <p:cNvPicPr preferRelativeResize="0"/>
          <p:nvPr/>
        </p:nvPicPr>
        <p:blipFill rotWithShape="1">
          <a:blip r:embed="rId3">
            <a:alphaModFix/>
          </a:blip>
          <a:srcRect/>
          <a:stretch/>
        </p:blipFill>
        <p:spPr>
          <a:xfrm>
            <a:off x="606573" y="1860199"/>
            <a:ext cx="7956748" cy="3891624"/>
          </a:xfrm>
          <a:prstGeom prst="rect">
            <a:avLst/>
          </a:prstGeom>
          <a:noFill/>
          <a:ln>
            <a:noFill/>
          </a:ln>
        </p:spPr>
      </p:pic>
      <p:sp>
        <p:nvSpPr>
          <p:cNvPr id="2" name="TextBox 1"/>
          <p:cNvSpPr txBox="1"/>
          <p:nvPr/>
        </p:nvSpPr>
        <p:spPr>
          <a:xfrm>
            <a:off x="864348" y="1305446"/>
            <a:ext cx="6844742" cy="338554"/>
          </a:xfrm>
          <a:prstGeom prst="rect">
            <a:avLst/>
          </a:prstGeom>
          <a:noFill/>
        </p:spPr>
        <p:txBody>
          <a:bodyPr wrap="none" rtlCol="0">
            <a:spAutoFit/>
          </a:bodyPr>
          <a:lstStyle/>
          <a:p>
            <a:r>
              <a:rPr lang="en-US" sz="1600" dirty="0" smtClean="0"/>
              <a:t>Why is there any increase of obesity-related disorders is some countries?</a:t>
            </a:r>
            <a:endParaRPr lang="en-US" sz="1600" dirty="0"/>
          </a:p>
        </p:txBody>
      </p:sp>
      <p:sp>
        <p:nvSpPr>
          <p:cNvPr id="3" name="Rectangle 2"/>
          <p:cNvSpPr/>
          <p:nvPr/>
        </p:nvSpPr>
        <p:spPr>
          <a:xfrm>
            <a:off x="457201" y="4180954"/>
            <a:ext cx="8229600" cy="181703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06573" y="1860199"/>
            <a:ext cx="8229600" cy="126228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381474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Shape 391"/>
          <p:cNvSpPr txBox="1">
            <a:spLocks noGrp="1"/>
          </p:cNvSpPr>
          <p:nvPr>
            <p:ph type="title"/>
          </p:nvPr>
        </p:nvSpPr>
        <p:spPr>
          <a:xfrm>
            <a:off x="457200" y="127462"/>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a:solidFill>
                  <a:schemeClr val="dk1"/>
                </a:solidFill>
                <a:latin typeface="Arial"/>
                <a:ea typeface="Arial"/>
                <a:cs typeface="Arial"/>
                <a:sym typeface="Arial"/>
                <a:rtl val="0"/>
              </a:rPr>
              <a:t>2D-SFS</a:t>
            </a:r>
          </a:p>
        </p:txBody>
      </p:sp>
      <p:pic>
        <p:nvPicPr>
          <p:cNvPr id="392" name="Shape 392"/>
          <p:cNvPicPr preferRelativeResize="0"/>
          <p:nvPr/>
        </p:nvPicPr>
        <p:blipFill rotWithShape="1">
          <a:blip r:embed="rId3">
            <a:alphaModFix/>
          </a:blip>
          <a:srcRect/>
          <a:stretch/>
        </p:blipFill>
        <p:spPr>
          <a:xfrm>
            <a:off x="1935652" y="1492341"/>
            <a:ext cx="5923406" cy="4561593"/>
          </a:xfrm>
          <a:prstGeom prst="rect">
            <a:avLst/>
          </a:prstGeom>
          <a:noFill/>
          <a:ln>
            <a:noFill/>
          </a:ln>
        </p:spPr>
      </p:pic>
      <p:sp>
        <p:nvSpPr>
          <p:cNvPr id="393" name="Shape 393"/>
          <p:cNvSpPr txBox="1"/>
          <p:nvPr/>
        </p:nvSpPr>
        <p:spPr>
          <a:xfrm>
            <a:off x="6819899" y="6477550"/>
            <a:ext cx="2218800" cy="307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Yi et al. Science 2010</a:t>
            </a:r>
          </a:p>
        </p:txBody>
      </p:sp>
      <p:sp>
        <p:nvSpPr>
          <p:cNvPr id="2" name="TextBox 1"/>
          <p:cNvSpPr txBox="1"/>
          <p:nvPr/>
        </p:nvSpPr>
        <p:spPr>
          <a:xfrm>
            <a:off x="4180618" y="6240338"/>
            <a:ext cx="873268" cy="307777"/>
          </a:xfrm>
          <a:prstGeom prst="rect">
            <a:avLst/>
          </a:prstGeom>
          <a:noFill/>
        </p:spPr>
        <p:txBody>
          <a:bodyPr wrap="none" rtlCol="0">
            <a:spAutoFit/>
          </a:bodyPr>
          <a:lstStyle/>
          <a:p>
            <a:r>
              <a:rPr lang="en-US" dirty="0" smtClean="0"/>
              <a:t>Tibetans</a:t>
            </a:r>
            <a:endParaRPr lang="en-US" dirty="0"/>
          </a:p>
        </p:txBody>
      </p:sp>
      <p:sp>
        <p:nvSpPr>
          <p:cNvPr id="6" name="TextBox 5"/>
          <p:cNvSpPr txBox="1"/>
          <p:nvPr/>
        </p:nvSpPr>
        <p:spPr>
          <a:xfrm>
            <a:off x="928548" y="3305536"/>
            <a:ext cx="843375" cy="307777"/>
          </a:xfrm>
          <a:prstGeom prst="rect">
            <a:avLst/>
          </a:prstGeom>
          <a:noFill/>
        </p:spPr>
        <p:txBody>
          <a:bodyPr wrap="none" rtlCol="0">
            <a:spAutoFit/>
          </a:bodyPr>
          <a:lstStyle/>
          <a:p>
            <a:r>
              <a:rPr lang="en-US" dirty="0" smtClean="0"/>
              <a:t>Chinese</a:t>
            </a:r>
            <a:endParaRPr lang="en-US" dirty="0"/>
          </a:p>
        </p:txBody>
      </p:sp>
    </p:spTree>
    <p:extLst>
      <p:ext uri="{BB962C8B-B14F-4D97-AF65-F5344CB8AC3E}">
        <p14:creationId xmlns:p14="http://schemas.microsoft.com/office/powerpoint/2010/main" val="382743894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0" y="130129"/>
            <a:ext cx="91440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The importance of being</a:t>
            </a:r>
            <a:r>
              <a:rPr lang="is-IS" sz="2800" b="1" dirty="0" smtClean="0">
                <a:solidFill>
                  <a:schemeClr val="dk1"/>
                </a:solidFill>
              </a:rPr>
              <a:t>…</a:t>
            </a:r>
            <a:r>
              <a:rPr lang="en-US" sz="2800" b="1" dirty="0" smtClean="0">
                <a:solidFill>
                  <a:schemeClr val="dk1"/>
                </a:solidFill>
              </a:rPr>
              <a:t> </a:t>
            </a:r>
            <a:br>
              <a:rPr lang="en-US" sz="2800" b="1" dirty="0" smtClean="0">
                <a:solidFill>
                  <a:schemeClr val="dk1"/>
                </a:solidFill>
              </a:rPr>
            </a:br>
            <a:r>
              <a:rPr lang="en-US" sz="2800" b="1" dirty="0" smtClean="0">
                <a:solidFill>
                  <a:schemeClr val="dk1"/>
                </a:solidFill>
              </a:rPr>
              <a:t>The Site Frequency Spectrum</a:t>
            </a:r>
            <a:endParaRPr lang="en-US" sz="2800" b="1" dirty="0">
              <a:solidFill>
                <a:schemeClr val="dk1"/>
              </a:solidFill>
            </a:endParaRPr>
          </a:p>
        </p:txBody>
      </p:sp>
      <p:cxnSp>
        <p:nvCxnSpPr>
          <p:cNvPr id="3" name="Straight Connector 2"/>
          <p:cNvCxnSpPr/>
          <p:nvPr/>
        </p:nvCxnSpPr>
        <p:spPr>
          <a:xfrm>
            <a:off x="2141165" y="114864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141165" y="130640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141165" y="146134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141165" y="162506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141165" y="1782829"/>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Oval 3"/>
          <p:cNvSpPr/>
          <p:nvPr/>
        </p:nvSpPr>
        <p:spPr>
          <a:xfrm>
            <a:off x="2436177" y="103981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51418" y="119221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379893" y="137063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433249" y="1704464"/>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18798" y="1189196"/>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397582" y="152303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714202" y="1373652"/>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022802" y="104132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386712" y="119815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141165" y="2303063"/>
            <a:ext cx="3277603" cy="811126"/>
            <a:chOff x="2765477" y="4892258"/>
            <a:chExt cx="3277603" cy="811126"/>
          </a:xfrm>
        </p:grpSpPr>
        <p:cxnSp>
          <p:nvCxnSpPr>
            <p:cNvPr id="58" name="Straight Connector 57"/>
            <p:cNvCxnSpPr/>
            <p:nvPr/>
          </p:nvCxnSpPr>
          <p:spPr>
            <a:xfrm>
              <a:off x="2765477" y="500108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765477" y="515884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765477" y="531378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765477" y="547750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765477" y="5635269"/>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3" name="Oval 62"/>
            <p:cNvSpPr/>
            <p:nvPr/>
          </p:nvSpPr>
          <p:spPr>
            <a:xfrm>
              <a:off x="3060489" y="489225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575730" y="5044658"/>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543110" y="504163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5647114" y="489376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011024" y="50505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575562" y="52171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4542942" y="52141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5010856" y="52029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575562" y="53695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543278" y="53665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5010856" y="53553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5011192" y="55077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542942" y="55189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575898" y="55219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80" name="TextBox 479"/>
          <p:cNvSpPr txBox="1"/>
          <p:nvPr/>
        </p:nvSpPr>
        <p:spPr>
          <a:xfrm>
            <a:off x="6103193" y="1240276"/>
            <a:ext cx="986374" cy="307777"/>
          </a:xfrm>
          <a:prstGeom prst="rect">
            <a:avLst/>
          </a:prstGeom>
          <a:noFill/>
        </p:spPr>
        <p:txBody>
          <a:bodyPr wrap="square" rtlCol="0">
            <a:spAutoFit/>
          </a:bodyPr>
          <a:lstStyle/>
          <a:p>
            <a:r>
              <a:rPr lang="en-US" dirty="0"/>
              <a:t>t</a:t>
            </a:r>
            <a:r>
              <a:rPr lang="en-US" dirty="0" smtClean="0"/>
              <a:t>&lt;</a:t>
            </a:r>
            <a:r>
              <a:rPr lang="en-US" dirty="0" err="1" smtClean="0"/>
              <a:t>T</a:t>
            </a:r>
            <a:r>
              <a:rPr lang="en-US" baseline="-25000" dirty="0" err="1" smtClean="0"/>
              <a:t>sel</a:t>
            </a:r>
            <a:endParaRPr lang="en-US" baseline="-25000" dirty="0"/>
          </a:p>
        </p:txBody>
      </p:sp>
      <p:sp>
        <p:nvSpPr>
          <p:cNvPr id="105" name="TextBox 104"/>
          <p:cNvSpPr txBox="1"/>
          <p:nvPr/>
        </p:nvSpPr>
        <p:spPr>
          <a:xfrm>
            <a:off x="6103193" y="2544958"/>
            <a:ext cx="986374" cy="307777"/>
          </a:xfrm>
          <a:prstGeom prst="rect">
            <a:avLst/>
          </a:prstGeom>
          <a:noFill/>
        </p:spPr>
        <p:txBody>
          <a:bodyPr wrap="square" rtlCol="0">
            <a:spAutoFit/>
          </a:bodyPr>
          <a:lstStyle/>
          <a:p>
            <a:r>
              <a:rPr lang="en-US" dirty="0"/>
              <a:t>t</a:t>
            </a:r>
            <a:r>
              <a:rPr lang="en-US" dirty="0" smtClean="0"/>
              <a:t>&gt;&gt;</a:t>
            </a:r>
            <a:r>
              <a:rPr lang="en-US" dirty="0" err="1" smtClean="0"/>
              <a:t>T</a:t>
            </a:r>
            <a:r>
              <a:rPr lang="en-US" baseline="-25000" dirty="0" err="1" smtClean="0"/>
              <a:t>sel</a:t>
            </a:r>
            <a:endParaRPr lang="en-US" baseline="-25000" dirty="0"/>
          </a:p>
        </p:txBody>
      </p:sp>
      <p:cxnSp>
        <p:nvCxnSpPr>
          <p:cNvPr id="22" name="Straight Connector 21"/>
          <p:cNvCxnSpPr/>
          <p:nvPr/>
        </p:nvCxnSpPr>
        <p:spPr>
          <a:xfrm>
            <a:off x="2141165" y="343538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2" name="Straight Connector 481"/>
          <p:cNvCxnSpPr/>
          <p:nvPr/>
        </p:nvCxnSpPr>
        <p:spPr>
          <a:xfrm>
            <a:off x="2141165" y="3241335"/>
            <a:ext cx="0" cy="194053"/>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5415845" y="3252607"/>
            <a:ext cx="0" cy="1940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84" name="Straight Arrow Connector 483"/>
          <p:cNvCxnSpPr/>
          <p:nvPr/>
        </p:nvCxnSpPr>
        <p:spPr>
          <a:xfrm>
            <a:off x="3722191" y="3435388"/>
            <a:ext cx="0" cy="2214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3683514" y="1926372"/>
            <a:ext cx="364202" cy="307777"/>
          </a:xfrm>
          <a:prstGeom prst="rect">
            <a:avLst/>
          </a:prstGeom>
          <a:noFill/>
        </p:spPr>
        <p:txBody>
          <a:bodyPr wrap="none" rtlCol="0">
            <a:spAutoFit/>
          </a:bodyPr>
          <a:lstStyle/>
          <a:p>
            <a:r>
              <a:rPr lang="is-IS" dirty="0" smtClean="0"/>
              <a:t>…</a:t>
            </a:r>
            <a:endParaRPr lang="en-US" dirty="0"/>
          </a:p>
        </p:txBody>
      </p:sp>
      <p:sp>
        <p:nvSpPr>
          <p:cNvPr id="51" name="Oval 50"/>
          <p:cNvSpPr/>
          <p:nvPr/>
        </p:nvSpPr>
        <p:spPr>
          <a:xfrm>
            <a:off x="4397582" y="1704464"/>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descr="Screen Shot 2016-02-25 at 5.00.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183" y="3788262"/>
            <a:ext cx="3567703" cy="3069738"/>
          </a:xfrm>
          <a:prstGeom prst="rect">
            <a:avLst/>
          </a:prstGeom>
        </p:spPr>
      </p:pic>
    </p:spTree>
    <p:extLst>
      <p:ext uri="{BB962C8B-B14F-4D97-AF65-F5344CB8AC3E}">
        <p14:creationId xmlns:p14="http://schemas.microsoft.com/office/powerpoint/2010/main" val="121080667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0" y="130129"/>
            <a:ext cx="91440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The importance of being</a:t>
            </a:r>
            <a:r>
              <a:rPr lang="is-IS" sz="2800" b="1" dirty="0" smtClean="0">
                <a:solidFill>
                  <a:schemeClr val="dk1"/>
                </a:solidFill>
              </a:rPr>
              <a:t>…</a:t>
            </a:r>
            <a:r>
              <a:rPr lang="en-US" sz="2800" b="1" dirty="0" smtClean="0">
                <a:solidFill>
                  <a:schemeClr val="dk1"/>
                </a:solidFill>
              </a:rPr>
              <a:t> </a:t>
            </a:r>
            <a:br>
              <a:rPr lang="en-US" sz="2800" b="1" dirty="0" smtClean="0">
                <a:solidFill>
                  <a:schemeClr val="dk1"/>
                </a:solidFill>
              </a:rPr>
            </a:br>
            <a:r>
              <a:rPr lang="en-US" sz="2800" b="1" dirty="0" smtClean="0">
                <a:solidFill>
                  <a:schemeClr val="dk1"/>
                </a:solidFill>
              </a:rPr>
              <a:t>The Site Frequency Spectrum</a:t>
            </a:r>
            <a:endParaRPr lang="en-US" sz="2800" b="1" dirty="0">
              <a:solidFill>
                <a:schemeClr val="dk1"/>
              </a:solidFill>
            </a:endParaRPr>
          </a:p>
        </p:txBody>
      </p:sp>
      <p:cxnSp>
        <p:nvCxnSpPr>
          <p:cNvPr id="3" name="Straight Connector 2"/>
          <p:cNvCxnSpPr/>
          <p:nvPr/>
        </p:nvCxnSpPr>
        <p:spPr>
          <a:xfrm>
            <a:off x="2141165" y="114864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141165" y="130640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141165" y="146134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141165" y="162506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141165" y="1782829"/>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Oval 3"/>
          <p:cNvSpPr/>
          <p:nvPr/>
        </p:nvSpPr>
        <p:spPr>
          <a:xfrm>
            <a:off x="2436177" y="103981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51418" y="119221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379893" y="137063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433249" y="1704464"/>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18798" y="1189196"/>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397582" y="152303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714202" y="1373652"/>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022802" y="104132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386712" y="119815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141165" y="2303063"/>
            <a:ext cx="3277603" cy="811126"/>
            <a:chOff x="2765477" y="4892258"/>
            <a:chExt cx="3277603" cy="811126"/>
          </a:xfrm>
        </p:grpSpPr>
        <p:cxnSp>
          <p:nvCxnSpPr>
            <p:cNvPr id="58" name="Straight Connector 57"/>
            <p:cNvCxnSpPr/>
            <p:nvPr/>
          </p:nvCxnSpPr>
          <p:spPr>
            <a:xfrm>
              <a:off x="2765477" y="500108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765477" y="515884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765477" y="531378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765477" y="547750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765477" y="5635269"/>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3" name="Oval 62"/>
            <p:cNvSpPr/>
            <p:nvPr/>
          </p:nvSpPr>
          <p:spPr>
            <a:xfrm>
              <a:off x="3060489" y="489225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575730" y="5044658"/>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543110" y="504163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5647114" y="489376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011024" y="50505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575562" y="52171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4542942" y="52141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5010856" y="52029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575562" y="53695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543278" y="53665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5010856" y="53553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5011192" y="55077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542942" y="55189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575898" y="55219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80" name="TextBox 479"/>
          <p:cNvSpPr txBox="1"/>
          <p:nvPr/>
        </p:nvSpPr>
        <p:spPr>
          <a:xfrm>
            <a:off x="6103193" y="1240276"/>
            <a:ext cx="986374" cy="307777"/>
          </a:xfrm>
          <a:prstGeom prst="rect">
            <a:avLst/>
          </a:prstGeom>
          <a:noFill/>
        </p:spPr>
        <p:txBody>
          <a:bodyPr wrap="square" rtlCol="0">
            <a:spAutoFit/>
          </a:bodyPr>
          <a:lstStyle/>
          <a:p>
            <a:r>
              <a:rPr lang="en-US" dirty="0"/>
              <a:t>t</a:t>
            </a:r>
            <a:r>
              <a:rPr lang="en-US" dirty="0" smtClean="0"/>
              <a:t>&lt;</a:t>
            </a:r>
            <a:r>
              <a:rPr lang="en-US" dirty="0" err="1" smtClean="0"/>
              <a:t>T</a:t>
            </a:r>
            <a:r>
              <a:rPr lang="en-US" baseline="-25000" dirty="0" err="1" smtClean="0"/>
              <a:t>sel</a:t>
            </a:r>
            <a:endParaRPr lang="en-US" baseline="-25000" dirty="0"/>
          </a:p>
        </p:txBody>
      </p:sp>
      <p:sp>
        <p:nvSpPr>
          <p:cNvPr id="105" name="TextBox 104"/>
          <p:cNvSpPr txBox="1"/>
          <p:nvPr/>
        </p:nvSpPr>
        <p:spPr>
          <a:xfrm>
            <a:off x="6103193" y="2544958"/>
            <a:ext cx="986374" cy="307777"/>
          </a:xfrm>
          <a:prstGeom prst="rect">
            <a:avLst/>
          </a:prstGeom>
          <a:noFill/>
        </p:spPr>
        <p:txBody>
          <a:bodyPr wrap="square" rtlCol="0">
            <a:spAutoFit/>
          </a:bodyPr>
          <a:lstStyle/>
          <a:p>
            <a:r>
              <a:rPr lang="en-US" dirty="0"/>
              <a:t>t</a:t>
            </a:r>
            <a:r>
              <a:rPr lang="en-US" dirty="0" smtClean="0"/>
              <a:t>&gt;&gt;</a:t>
            </a:r>
            <a:r>
              <a:rPr lang="en-US" dirty="0" err="1" smtClean="0"/>
              <a:t>T</a:t>
            </a:r>
            <a:r>
              <a:rPr lang="en-US" baseline="-25000" dirty="0" err="1" smtClean="0"/>
              <a:t>sel</a:t>
            </a:r>
            <a:endParaRPr lang="en-US" baseline="-25000" dirty="0"/>
          </a:p>
        </p:txBody>
      </p:sp>
      <p:cxnSp>
        <p:nvCxnSpPr>
          <p:cNvPr id="22" name="Straight Connector 21"/>
          <p:cNvCxnSpPr/>
          <p:nvPr/>
        </p:nvCxnSpPr>
        <p:spPr>
          <a:xfrm>
            <a:off x="2141165" y="343538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2" name="Straight Connector 481"/>
          <p:cNvCxnSpPr/>
          <p:nvPr/>
        </p:nvCxnSpPr>
        <p:spPr>
          <a:xfrm>
            <a:off x="2141165" y="3241335"/>
            <a:ext cx="0" cy="194053"/>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5415845" y="3252607"/>
            <a:ext cx="0" cy="1940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84" name="Straight Arrow Connector 483"/>
          <p:cNvCxnSpPr/>
          <p:nvPr/>
        </p:nvCxnSpPr>
        <p:spPr>
          <a:xfrm>
            <a:off x="3722191" y="3435388"/>
            <a:ext cx="0" cy="2214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3683514" y="1926372"/>
            <a:ext cx="364202" cy="307777"/>
          </a:xfrm>
          <a:prstGeom prst="rect">
            <a:avLst/>
          </a:prstGeom>
          <a:noFill/>
        </p:spPr>
        <p:txBody>
          <a:bodyPr wrap="none" rtlCol="0">
            <a:spAutoFit/>
          </a:bodyPr>
          <a:lstStyle/>
          <a:p>
            <a:r>
              <a:rPr lang="is-IS" dirty="0" smtClean="0"/>
              <a:t>…</a:t>
            </a:r>
            <a:endParaRPr lang="en-US" dirty="0"/>
          </a:p>
        </p:txBody>
      </p:sp>
      <p:sp>
        <p:nvSpPr>
          <p:cNvPr id="51" name="Oval 50"/>
          <p:cNvSpPr/>
          <p:nvPr/>
        </p:nvSpPr>
        <p:spPr>
          <a:xfrm>
            <a:off x="4397582" y="1704464"/>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descr="Screen Shot 2016-02-25 at 5.00.3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0183" y="3788262"/>
            <a:ext cx="3567703" cy="3069738"/>
          </a:xfrm>
          <a:prstGeom prst="rect">
            <a:avLst/>
          </a:prstGeom>
        </p:spPr>
      </p:pic>
      <p:sp>
        <p:nvSpPr>
          <p:cNvPr id="26" name="TextBox 25"/>
          <p:cNvSpPr txBox="1"/>
          <p:nvPr/>
        </p:nvSpPr>
        <p:spPr>
          <a:xfrm>
            <a:off x="5415845" y="3812104"/>
            <a:ext cx="1313714" cy="307777"/>
          </a:xfrm>
          <a:prstGeom prst="rect">
            <a:avLst/>
          </a:prstGeom>
          <a:noFill/>
        </p:spPr>
        <p:txBody>
          <a:bodyPr wrap="square" rtlCol="0">
            <a:spAutoFit/>
          </a:bodyPr>
          <a:lstStyle/>
          <a:p>
            <a:r>
              <a:rPr lang="en-US" dirty="0" smtClean="0"/>
              <a:t>Tajima’s D?</a:t>
            </a:r>
            <a:endParaRPr lang="en-US" dirty="0"/>
          </a:p>
        </p:txBody>
      </p:sp>
      <p:graphicFrame>
        <p:nvGraphicFramePr>
          <p:cNvPr id="54" name="Object 53"/>
          <p:cNvGraphicFramePr>
            <a:graphicFrameLocks noChangeAspect="1"/>
          </p:cNvGraphicFramePr>
          <p:nvPr>
            <p:extLst>
              <p:ext uri="{D42A27DB-BD31-4B8C-83A1-F6EECF244321}">
                <p14:modId xmlns:p14="http://schemas.microsoft.com/office/powerpoint/2010/main" val="2756021769"/>
              </p:ext>
            </p:extLst>
          </p:nvPr>
        </p:nvGraphicFramePr>
        <p:xfrm>
          <a:off x="5567456" y="4556973"/>
          <a:ext cx="982486" cy="1550145"/>
        </p:xfrm>
        <a:graphic>
          <a:graphicData uri="http://schemas.openxmlformats.org/presentationml/2006/ole">
            <mc:AlternateContent xmlns:mc="http://schemas.openxmlformats.org/markup-compatibility/2006">
              <mc:Choice xmlns:v="urn:schemas-microsoft-com:vml" Requires="v">
                <p:oleObj spid="_x0000_s30688" name="Equation" r:id="rId5" imgW="571500" imgH="901700" progId="Equation.3">
                  <p:embed/>
                </p:oleObj>
              </mc:Choice>
              <mc:Fallback>
                <p:oleObj name="Equation" r:id="rId5" imgW="571500" imgH="901700" progId="Equation.3">
                  <p:embed/>
                  <p:pic>
                    <p:nvPicPr>
                      <p:cNvPr id="0" name=""/>
                      <p:cNvPicPr/>
                      <p:nvPr/>
                    </p:nvPicPr>
                    <p:blipFill>
                      <a:blip r:embed="rId6"/>
                      <a:stretch>
                        <a:fillRect/>
                      </a:stretch>
                    </p:blipFill>
                    <p:spPr>
                      <a:xfrm>
                        <a:off x="5567456" y="4556973"/>
                        <a:ext cx="982486" cy="1550145"/>
                      </a:xfrm>
                      <a:prstGeom prst="rect">
                        <a:avLst/>
                      </a:prstGeom>
                    </p:spPr>
                  </p:pic>
                </p:oleObj>
              </mc:Fallback>
            </mc:AlternateContent>
          </a:graphicData>
        </a:graphic>
      </p:graphicFrame>
      <p:graphicFrame>
        <p:nvGraphicFramePr>
          <p:cNvPr id="55" name="Object 54"/>
          <p:cNvGraphicFramePr>
            <a:graphicFrameLocks noChangeAspect="1"/>
          </p:cNvGraphicFramePr>
          <p:nvPr>
            <p:extLst>
              <p:ext uri="{D42A27DB-BD31-4B8C-83A1-F6EECF244321}">
                <p14:modId xmlns:p14="http://schemas.microsoft.com/office/powerpoint/2010/main" val="3369853060"/>
              </p:ext>
            </p:extLst>
          </p:nvPr>
        </p:nvGraphicFramePr>
        <p:xfrm>
          <a:off x="7155261" y="4554064"/>
          <a:ext cx="1462088" cy="1573213"/>
        </p:xfrm>
        <a:graphic>
          <a:graphicData uri="http://schemas.openxmlformats.org/presentationml/2006/ole">
            <mc:AlternateContent xmlns:mc="http://schemas.openxmlformats.org/markup-compatibility/2006">
              <mc:Choice xmlns:v="urn:schemas-microsoft-com:vml" Requires="v">
                <p:oleObj spid="_x0000_s30689" name="Equation" r:id="rId7" imgW="850900" imgH="914400" progId="Equation.3">
                  <p:embed/>
                </p:oleObj>
              </mc:Choice>
              <mc:Fallback>
                <p:oleObj name="Equation" r:id="rId7" imgW="850900" imgH="914400" progId="Equation.3">
                  <p:embed/>
                  <p:pic>
                    <p:nvPicPr>
                      <p:cNvPr id="0" name=""/>
                      <p:cNvPicPr/>
                      <p:nvPr/>
                    </p:nvPicPr>
                    <p:blipFill>
                      <a:blip r:embed="rId8"/>
                      <a:stretch>
                        <a:fillRect/>
                      </a:stretch>
                    </p:blipFill>
                    <p:spPr>
                      <a:xfrm>
                        <a:off x="7155261" y="4554064"/>
                        <a:ext cx="1462088" cy="1573213"/>
                      </a:xfrm>
                      <a:prstGeom prst="rect">
                        <a:avLst/>
                      </a:prstGeom>
                    </p:spPr>
                  </p:pic>
                </p:oleObj>
              </mc:Fallback>
            </mc:AlternateContent>
          </a:graphicData>
        </a:graphic>
      </p:graphicFrame>
      <p:cxnSp>
        <p:nvCxnSpPr>
          <p:cNvPr id="7" name="Straight Arrow Connector 6"/>
          <p:cNvCxnSpPr/>
          <p:nvPr/>
        </p:nvCxnSpPr>
        <p:spPr>
          <a:xfrm flipH="1">
            <a:off x="7641439" y="5982010"/>
            <a:ext cx="251795" cy="25876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549943" y="6218874"/>
            <a:ext cx="2459950" cy="461665"/>
          </a:xfrm>
          <a:prstGeom prst="rect">
            <a:avLst/>
          </a:prstGeom>
          <a:noFill/>
        </p:spPr>
        <p:txBody>
          <a:bodyPr wrap="square" rtlCol="0">
            <a:spAutoFit/>
          </a:bodyPr>
          <a:lstStyle/>
          <a:p>
            <a:r>
              <a:rPr lang="en-US" sz="1200" dirty="0" smtClean="0"/>
              <a:t>= 10, the number of comparisons you need to make</a:t>
            </a:r>
            <a:endParaRPr lang="en-US" sz="1200" dirty="0"/>
          </a:p>
        </p:txBody>
      </p:sp>
      <p:graphicFrame>
        <p:nvGraphicFramePr>
          <p:cNvPr id="53" name="Object 52"/>
          <p:cNvGraphicFramePr>
            <a:graphicFrameLocks noChangeAspect="1"/>
          </p:cNvGraphicFramePr>
          <p:nvPr>
            <p:extLst>
              <p:ext uri="{D42A27DB-BD31-4B8C-83A1-F6EECF244321}">
                <p14:modId xmlns:p14="http://schemas.microsoft.com/office/powerpoint/2010/main" val="2763989557"/>
              </p:ext>
            </p:extLst>
          </p:nvPr>
        </p:nvGraphicFramePr>
        <p:xfrm>
          <a:off x="6842084" y="3635992"/>
          <a:ext cx="1598709" cy="731939"/>
        </p:xfrm>
        <a:graphic>
          <a:graphicData uri="http://schemas.openxmlformats.org/presentationml/2006/ole">
            <mc:AlternateContent xmlns:mc="http://schemas.openxmlformats.org/markup-compatibility/2006">
              <mc:Choice xmlns:v="urn:schemas-microsoft-com:vml" Requires="v">
                <p:oleObj spid="_x0000_s30690" name="Equation" r:id="rId9" imgW="1054100" imgH="482600" progId="Equation.3">
                  <p:embed/>
                </p:oleObj>
              </mc:Choice>
              <mc:Fallback>
                <p:oleObj name="Equation" r:id="rId9" imgW="1054100" imgH="482600" progId="Equation.3">
                  <p:embed/>
                  <p:pic>
                    <p:nvPicPr>
                      <p:cNvPr id="0" name=""/>
                      <p:cNvPicPr/>
                      <p:nvPr/>
                    </p:nvPicPr>
                    <p:blipFill>
                      <a:blip r:embed="rId10"/>
                      <a:stretch>
                        <a:fillRect/>
                      </a:stretch>
                    </p:blipFill>
                    <p:spPr>
                      <a:xfrm>
                        <a:off x="6842084" y="3635992"/>
                        <a:ext cx="1598709" cy="731939"/>
                      </a:xfrm>
                      <a:prstGeom prst="rect">
                        <a:avLst/>
                      </a:prstGeom>
                    </p:spPr>
                  </p:pic>
                </p:oleObj>
              </mc:Fallback>
            </mc:AlternateContent>
          </a:graphicData>
        </a:graphic>
      </p:graphicFrame>
      <p:cxnSp>
        <p:nvCxnSpPr>
          <p:cNvPr id="56" name="Straight Arrow Connector 55"/>
          <p:cNvCxnSpPr/>
          <p:nvPr/>
        </p:nvCxnSpPr>
        <p:spPr>
          <a:xfrm>
            <a:off x="7893234" y="4356377"/>
            <a:ext cx="360280" cy="997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253514" y="4317626"/>
            <a:ext cx="877839" cy="276999"/>
          </a:xfrm>
          <a:prstGeom prst="rect">
            <a:avLst/>
          </a:prstGeom>
          <a:noFill/>
        </p:spPr>
        <p:txBody>
          <a:bodyPr wrap="none" rtlCol="0">
            <a:spAutoFit/>
          </a:bodyPr>
          <a:lstStyle/>
          <a:p>
            <a:r>
              <a:rPr lang="en-US" sz="1200" dirty="0"/>
              <a:t>~</a:t>
            </a:r>
            <a:r>
              <a:rPr lang="en-US" sz="1200" dirty="0" smtClean="0"/>
              <a:t>0.33=1/3</a:t>
            </a:r>
            <a:endParaRPr lang="en-US" sz="1200" dirty="0"/>
          </a:p>
        </p:txBody>
      </p:sp>
    </p:spTree>
    <p:extLst>
      <p:ext uri="{BB962C8B-B14F-4D97-AF65-F5344CB8AC3E}">
        <p14:creationId xmlns:p14="http://schemas.microsoft.com/office/powerpoint/2010/main" val="341730228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0" y="130129"/>
            <a:ext cx="91440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The importance of being</a:t>
            </a:r>
            <a:r>
              <a:rPr lang="is-IS" sz="2800" b="1" dirty="0" smtClean="0">
                <a:solidFill>
                  <a:schemeClr val="dk1"/>
                </a:solidFill>
              </a:rPr>
              <a:t>…</a:t>
            </a:r>
            <a:r>
              <a:rPr lang="en-US" sz="2800" b="1" dirty="0" smtClean="0">
                <a:solidFill>
                  <a:schemeClr val="dk1"/>
                </a:solidFill>
              </a:rPr>
              <a:t> </a:t>
            </a:r>
            <a:br>
              <a:rPr lang="en-US" sz="2800" b="1" dirty="0" smtClean="0">
                <a:solidFill>
                  <a:schemeClr val="dk1"/>
                </a:solidFill>
              </a:rPr>
            </a:br>
            <a:r>
              <a:rPr lang="en-US" sz="2800" b="1" dirty="0" smtClean="0">
                <a:solidFill>
                  <a:schemeClr val="dk1"/>
                </a:solidFill>
              </a:rPr>
              <a:t>The Site Frequency Spectrum</a:t>
            </a:r>
            <a:endParaRPr lang="en-US" sz="2800" b="1" dirty="0">
              <a:solidFill>
                <a:schemeClr val="dk1"/>
              </a:solidFill>
            </a:endParaRPr>
          </a:p>
        </p:txBody>
      </p:sp>
      <p:cxnSp>
        <p:nvCxnSpPr>
          <p:cNvPr id="3" name="Straight Connector 2"/>
          <p:cNvCxnSpPr/>
          <p:nvPr/>
        </p:nvCxnSpPr>
        <p:spPr>
          <a:xfrm>
            <a:off x="2141165" y="114864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141165" y="130640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141165" y="146134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141165" y="162506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141165" y="1782829"/>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Oval 3"/>
          <p:cNvSpPr/>
          <p:nvPr/>
        </p:nvSpPr>
        <p:spPr>
          <a:xfrm>
            <a:off x="2436177" y="103981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51418" y="119221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379893" y="137063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433249" y="1704464"/>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18798" y="1189196"/>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397582" y="152303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4714202" y="1373652"/>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022802" y="104132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386712" y="119815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1"/>
          <p:cNvGrpSpPr/>
          <p:nvPr/>
        </p:nvGrpSpPr>
        <p:grpSpPr>
          <a:xfrm>
            <a:off x="2141165" y="2303063"/>
            <a:ext cx="3277603" cy="811126"/>
            <a:chOff x="2765477" y="4892258"/>
            <a:chExt cx="3277603" cy="811126"/>
          </a:xfrm>
        </p:grpSpPr>
        <p:cxnSp>
          <p:nvCxnSpPr>
            <p:cNvPr id="58" name="Straight Connector 57"/>
            <p:cNvCxnSpPr/>
            <p:nvPr/>
          </p:nvCxnSpPr>
          <p:spPr>
            <a:xfrm>
              <a:off x="2765477" y="500108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765477" y="515884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765477" y="531378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765477" y="547750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765477" y="5635269"/>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3" name="Oval 62"/>
            <p:cNvSpPr/>
            <p:nvPr/>
          </p:nvSpPr>
          <p:spPr>
            <a:xfrm>
              <a:off x="3060489" y="489225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575730" y="5044658"/>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543110" y="504163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5647114" y="489376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011024" y="50505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575562" y="52171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4542942" y="52141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5010856" y="52029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575562" y="53695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543278" y="53665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5010856" y="53553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5011192" y="55077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542942" y="55189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575898" y="55219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80" name="TextBox 479"/>
          <p:cNvSpPr txBox="1"/>
          <p:nvPr/>
        </p:nvSpPr>
        <p:spPr>
          <a:xfrm>
            <a:off x="6103193" y="1240276"/>
            <a:ext cx="986374" cy="307777"/>
          </a:xfrm>
          <a:prstGeom prst="rect">
            <a:avLst/>
          </a:prstGeom>
          <a:noFill/>
        </p:spPr>
        <p:txBody>
          <a:bodyPr wrap="square" rtlCol="0">
            <a:spAutoFit/>
          </a:bodyPr>
          <a:lstStyle/>
          <a:p>
            <a:r>
              <a:rPr lang="en-US" dirty="0"/>
              <a:t>t</a:t>
            </a:r>
            <a:r>
              <a:rPr lang="en-US" dirty="0" smtClean="0"/>
              <a:t>&lt;</a:t>
            </a:r>
            <a:r>
              <a:rPr lang="en-US" dirty="0" err="1" smtClean="0"/>
              <a:t>T</a:t>
            </a:r>
            <a:r>
              <a:rPr lang="en-US" baseline="-25000" dirty="0" err="1" smtClean="0"/>
              <a:t>sel</a:t>
            </a:r>
            <a:endParaRPr lang="en-US" baseline="-25000" dirty="0"/>
          </a:p>
        </p:txBody>
      </p:sp>
      <p:sp>
        <p:nvSpPr>
          <p:cNvPr id="105" name="TextBox 104"/>
          <p:cNvSpPr txBox="1"/>
          <p:nvPr/>
        </p:nvSpPr>
        <p:spPr>
          <a:xfrm>
            <a:off x="6103193" y="2544958"/>
            <a:ext cx="986374" cy="307777"/>
          </a:xfrm>
          <a:prstGeom prst="rect">
            <a:avLst/>
          </a:prstGeom>
          <a:noFill/>
        </p:spPr>
        <p:txBody>
          <a:bodyPr wrap="square" rtlCol="0">
            <a:spAutoFit/>
          </a:bodyPr>
          <a:lstStyle/>
          <a:p>
            <a:r>
              <a:rPr lang="en-US" dirty="0"/>
              <a:t>t</a:t>
            </a:r>
            <a:r>
              <a:rPr lang="en-US" dirty="0" smtClean="0"/>
              <a:t>&gt;&gt;</a:t>
            </a:r>
            <a:r>
              <a:rPr lang="en-US" dirty="0" err="1" smtClean="0"/>
              <a:t>T</a:t>
            </a:r>
            <a:r>
              <a:rPr lang="en-US" baseline="-25000" dirty="0" err="1" smtClean="0"/>
              <a:t>sel</a:t>
            </a:r>
            <a:endParaRPr lang="en-US" baseline="-25000" dirty="0"/>
          </a:p>
        </p:txBody>
      </p:sp>
      <p:cxnSp>
        <p:nvCxnSpPr>
          <p:cNvPr id="22" name="Straight Connector 21"/>
          <p:cNvCxnSpPr/>
          <p:nvPr/>
        </p:nvCxnSpPr>
        <p:spPr>
          <a:xfrm>
            <a:off x="2141165" y="343538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2" name="Straight Connector 481"/>
          <p:cNvCxnSpPr/>
          <p:nvPr/>
        </p:nvCxnSpPr>
        <p:spPr>
          <a:xfrm>
            <a:off x="2141165" y="3241335"/>
            <a:ext cx="0" cy="194053"/>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5415845" y="3252607"/>
            <a:ext cx="0" cy="1940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84" name="Straight Arrow Connector 483"/>
          <p:cNvCxnSpPr/>
          <p:nvPr/>
        </p:nvCxnSpPr>
        <p:spPr>
          <a:xfrm>
            <a:off x="3722191" y="3435388"/>
            <a:ext cx="0" cy="2214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3683514" y="1926372"/>
            <a:ext cx="364202" cy="307777"/>
          </a:xfrm>
          <a:prstGeom prst="rect">
            <a:avLst/>
          </a:prstGeom>
          <a:noFill/>
        </p:spPr>
        <p:txBody>
          <a:bodyPr wrap="none" rtlCol="0">
            <a:spAutoFit/>
          </a:bodyPr>
          <a:lstStyle/>
          <a:p>
            <a:r>
              <a:rPr lang="is-IS" dirty="0" smtClean="0"/>
              <a:t>…</a:t>
            </a:r>
            <a:endParaRPr lang="en-US" dirty="0"/>
          </a:p>
        </p:txBody>
      </p:sp>
      <p:sp>
        <p:nvSpPr>
          <p:cNvPr id="51" name="Oval 50"/>
          <p:cNvSpPr/>
          <p:nvPr/>
        </p:nvSpPr>
        <p:spPr>
          <a:xfrm>
            <a:off x="4397582" y="1704464"/>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descr="Screen Shot 2016-02-25 at 5.00.3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0183" y="3788262"/>
            <a:ext cx="3567703" cy="3069738"/>
          </a:xfrm>
          <a:prstGeom prst="rect">
            <a:avLst/>
          </a:prstGeom>
        </p:spPr>
      </p:pic>
      <p:sp>
        <p:nvSpPr>
          <p:cNvPr id="26" name="TextBox 25"/>
          <p:cNvSpPr txBox="1"/>
          <p:nvPr/>
        </p:nvSpPr>
        <p:spPr>
          <a:xfrm>
            <a:off x="5022803" y="4011919"/>
            <a:ext cx="3965194" cy="1384995"/>
          </a:xfrm>
          <a:prstGeom prst="rect">
            <a:avLst/>
          </a:prstGeom>
          <a:noFill/>
        </p:spPr>
        <p:txBody>
          <a:bodyPr wrap="square" rtlCol="0">
            <a:spAutoFit/>
          </a:bodyPr>
          <a:lstStyle/>
          <a:p>
            <a:r>
              <a:rPr lang="en-US" dirty="0"/>
              <a:t>K</a:t>
            </a:r>
            <a:r>
              <a:rPr lang="en-US" dirty="0" smtClean="0"/>
              <a:t>=5</a:t>
            </a:r>
          </a:p>
          <a:p>
            <a:r>
              <a:rPr lang="en-US" dirty="0"/>
              <a:t>a</a:t>
            </a:r>
            <a:r>
              <a:rPr lang="en-US" baseline="-25000" dirty="0" smtClean="0"/>
              <a:t>n</a:t>
            </a:r>
            <a:r>
              <a:rPr lang="en-US" dirty="0" smtClean="0"/>
              <a:t>=1/1 + 1/2 + 1/3 + 1/4=(12+6+4+3)/12=25/12</a:t>
            </a:r>
          </a:p>
          <a:p>
            <a:r>
              <a:rPr lang="en-US" dirty="0" smtClean="0"/>
              <a:t>Theta=5/(25/12)=12/5</a:t>
            </a:r>
          </a:p>
          <a:p>
            <a:r>
              <a:rPr lang="en-US" dirty="0" smtClean="0"/>
              <a:t>Pi=(5+5+5+5+0+0+0+0+0+0)/10=20/10=2</a:t>
            </a:r>
          </a:p>
          <a:p>
            <a:r>
              <a:rPr lang="en-US" dirty="0" err="1"/>
              <a:t>s</a:t>
            </a:r>
            <a:r>
              <a:rPr lang="en-US" dirty="0" err="1" smtClean="0"/>
              <a:t>d</a:t>
            </a:r>
            <a:r>
              <a:rPr lang="en-US" dirty="0" smtClean="0"/>
              <a:t>(D)=1/3</a:t>
            </a:r>
          </a:p>
          <a:p>
            <a:r>
              <a:rPr lang="en-US" dirty="0" smtClean="0"/>
              <a:t>D=(2-12/5)/(1/3)=((10-12)/5)*3=-6/5=-1.2</a:t>
            </a:r>
            <a:endParaRPr lang="en-US" dirty="0"/>
          </a:p>
        </p:txBody>
      </p:sp>
      <p:sp>
        <p:nvSpPr>
          <p:cNvPr id="5" name="Oval 4"/>
          <p:cNvSpPr/>
          <p:nvPr/>
        </p:nvSpPr>
        <p:spPr>
          <a:xfrm>
            <a:off x="5605182" y="5780937"/>
            <a:ext cx="832019" cy="308134"/>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Arrow Connector 6"/>
          <p:cNvCxnSpPr>
            <a:stCxn id="5" idx="6"/>
          </p:cNvCxnSpPr>
          <p:nvPr/>
        </p:nvCxnSpPr>
        <p:spPr>
          <a:xfrm flipV="1">
            <a:off x="6437201" y="5923271"/>
            <a:ext cx="317481" cy="1173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6754682" y="5565672"/>
            <a:ext cx="2123839" cy="738664"/>
          </a:xfrm>
          <a:prstGeom prst="rect">
            <a:avLst/>
          </a:prstGeom>
          <a:noFill/>
        </p:spPr>
        <p:txBody>
          <a:bodyPr wrap="square" rtlCol="0">
            <a:spAutoFit/>
          </a:bodyPr>
          <a:lstStyle/>
          <a:p>
            <a:r>
              <a:rPr lang="en-US" dirty="0" smtClean="0"/>
              <a:t>How to distinguish between positive and negative selection?</a:t>
            </a:r>
            <a:endParaRPr lang="en-US" dirty="0"/>
          </a:p>
        </p:txBody>
      </p:sp>
      <p:sp>
        <p:nvSpPr>
          <p:cNvPr id="23" name="TextBox 22"/>
          <p:cNvSpPr txBox="1"/>
          <p:nvPr/>
        </p:nvSpPr>
        <p:spPr>
          <a:xfrm>
            <a:off x="5780343" y="5769382"/>
            <a:ext cx="519017" cy="307777"/>
          </a:xfrm>
          <a:prstGeom prst="rect">
            <a:avLst/>
          </a:prstGeom>
          <a:noFill/>
        </p:spPr>
        <p:txBody>
          <a:bodyPr wrap="none" rtlCol="0">
            <a:spAutoFit/>
          </a:bodyPr>
          <a:lstStyle/>
          <a:p>
            <a:r>
              <a:rPr lang="en-US" dirty="0" smtClean="0"/>
              <a:t>D&lt;0</a:t>
            </a:r>
            <a:endParaRPr lang="en-US" dirty="0"/>
          </a:p>
        </p:txBody>
      </p:sp>
    </p:spTree>
    <p:extLst>
      <p:ext uri="{BB962C8B-B14F-4D97-AF65-F5344CB8AC3E}">
        <p14:creationId xmlns:p14="http://schemas.microsoft.com/office/powerpoint/2010/main" val="4168910230"/>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Shape 423"/>
          <p:cNvSpPr txBox="1">
            <a:spLocks noGrp="1"/>
          </p:cNvSpPr>
          <p:nvPr>
            <p:ph type="title"/>
          </p:nvPr>
        </p:nvSpPr>
        <p:spPr>
          <a:xfrm>
            <a:off x="457200" y="12"/>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smtClean="0">
                <a:solidFill>
                  <a:schemeClr val="dk1"/>
                </a:solidFill>
                <a:latin typeface="Arial"/>
                <a:ea typeface="Arial"/>
                <a:cs typeface="Arial"/>
                <a:sym typeface="Arial"/>
                <a:rtl val="0"/>
              </a:rPr>
              <a:t>Positive vs. negative selection</a:t>
            </a:r>
            <a:endParaRPr lang="en-US" sz="3600" b="1" i="0" u="none" strike="noStrike" cap="none" baseline="0" dirty="0">
              <a:solidFill>
                <a:schemeClr val="dk1"/>
              </a:solidFill>
              <a:latin typeface="Arial"/>
              <a:ea typeface="Arial"/>
              <a:cs typeface="Arial"/>
              <a:sym typeface="Arial"/>
              <a:rtl val="0"/>
            </a:endParaRPr>
          </a:p>
        </p:txBody>
      </p:sp>
      <p:pic>
        <p:nvPicPr>
          <p:cNvPr id="425" name="Shape 425"/>
          <p:cNvPicPr preferRelativeResize="0"/>
          <p:nvPr/>
        </p:nvPicPr>
        <p:blipFill rotWithShape="1">
          <a:blip r:embed="rId3">
            <a:alphaModFix/>
          </a:blip>
          <a:srcRect/>
          <a:stretch/>
        </p:blipFill>
        <p:spPr>
          <a:xfrm>
            <a:off x="724046" y="1284132"/>
            <a:ext cx="3809399" cy="5116500"/>
          </a:xfrm>
          <a:prstGeom prst="rect">
            <a:avLst/>
          </a:prstGeom>
          <a:noFill/>
          <a:ln>
            <a:noFill/>
          </a:ln>
        </p:spPr>
      </p:pic>
      <p:sp>
        <p:nvSpPr>
          <p:cNvPr id="426" name="Shape 426"/>
          <p:cNvSpPr txBox="1"/>
          <p:nvPr/>
        </p:nvSpPr>
        <p:spPr>
          <a:xfrm>
            <a:off x="5263960" y="2452324"/>
            <a:ext cx="3880039" cy="2114088"/>
          </a:xfrm>
          <a:prstGeom prst="rect">
            <a:avLst/>
          </a:prstGeom>
          <a:noFill/>
          <a:ln>
            <a:noFill/>
          </a:ln>
        </p:spPr>
        <p:txBody>
          <a:bodyPr lIns="91425" tIns="91425" rIns="91425" bIns="91425" anchor="t" anchorCtr="0">
            <a:noAutofit/>
          </a:bodyPr>
          <a:lstStyle/>
          <a:p>
            <a:pPr marL="425450" lvl="0" indent="-285750" rtl="0">
              <a:spcBef>
                <a:spcPts val="0"/>
              </a:spcBef>
              <a:buClr>
                <a:srgbClr val="000000"/>
              </a:buClr>
              <a:buSzPct val="100000"/>
              <a:buFont typeface="Arial"/>
              <a:buChar char="•"/>
            </a:pPr>
            <a:r>
              <a:rPr lang="en-US" sz="1600" dirty="0" smtClean="0"/>
              <a:t>Excess of low-frequency variants (Tajima’s D&lt;0, Fu and Li’s D/F&lt;0)</a:t>
            </a:r>
          </a:p>
          <a:p>
            <a:pPr marL="425450" lvl="0" indent="-285750" rtl="0">
              <a:spcBef>
                <a:spcPts val="0"/>
              </a:spcBef>
              <a:buClr>
                <a:srgbClr val="000000"/>
              </a:buClr>
              <a:buSzPct val="100000"/>
              <a:buFont typeface="Arial"/>
              <a:buChar char="•"/>
            </a:pPr>
            <a:endParaRPr lang="en-US" sz="1600" dirty="0" smtClean="0"/>
          </a:p>
          <a:p>
            <a:pPr marL="425450" lvl="0" indent="-285750">
              <a:buClr>
                <a:srgbClr val="000000"/>
              </a:buClr>
              <a:buSzPct val="100000"/>
              <a:buFont typeface="Arial"/>
              <a:buChar char="•"/>
            </a:pPr>
            <a:r>
              <a:rPr lang="en-US" sz="1600" dirty="0"/>
              <a:t>Extended Linkage </a:t>
            </a:r>
            <a:r>
              <a:rPr lang="en-US" sz="1600" dirty="0" smtClean="0"/>
              <a:t>Disequilibrium</a:t>
            </a:r>
            <a:endParaRPr lang="en-US" sz="1600" dirty="0"/>
          </a:p>
          <a:p>
            <a:pPr marL="139700" lvl="0" rtl="0">
              <a:spcBef>
                <a:spcPts val="0"/>
              </a:spcBef>
              <a:buClr>
                <a:srgbClr val="000000"/>
              </a:buClr>
              <a:buSzPct val="100000"/>
            </a:pPr>
            <a:endParaRPr lang="en-US" sz="1600" dirty="0"/>
          </a:p>
          <a:p>
            <a:pPr marL="425450" lvl="0" indent="-285750" rtl="0">
              <a:spcBef>
                <a:spcPts val="0"/>
              </a:spcBef>
              <a:buClr>
                <a:srgbClr val="000000"/>
              </a:buClr>
              <a:buSzPct val="100000"/>
              <a:buFont typeface="Arial"/>
              <a:buChar char="•"/>
            </a:pPr>
            <a:r>
              <a:rPr lang="en-US" sz="1600" dirty="0" smtClean="0"/>
              <a:t>Excess of high-frequency derived alleles (Fay and Wu’s H)</a:t>
            </a:r>
          </a:p>
          <a:p>
            <a:pPr marL="139700" lvl="0" rtl="0">
              <a:spcBef>
                <a:spcPts val="0"/>
              </a:spcBef>
              <a:buClr>
                <a:srgbClr val="000000"/>
              </a:buClr>
              <a:buSzPct val="100000"/>
            </a:pPr>
            <a:endParaRPr lang="en-US" sz="1600" dirty="0"/>
          </a:p>
          <a:p>
            <a:pPr marL="139700" lvl="0" rtl="0">
              <a:spcBef>
                <a:spcPts val="0"/>
              </a:spcBef>
              <a:buClr>
                <a:srgbClr val="000000"/>
              </a:buClr>
              <a:buSzPct val="100000"/>
            </a:pPr>
            <a:endParaRPr lang="en-US" sz="1600" dirty="0"/>
          </a:p>
        </p:txBody>
      </p:sp>
      <p:cxnSp>
        <p:nvCxnSpPr>
          <p:cNvPr id="4" name="Straight Arrow Connector 3"/>
          <p:cNvCxnSpPr/>
          <p:nvPr/>
        </p:nvCxnSpPr>
        <p:spPr>
          <a:xfrm>
            <a:off x="4533445" y="2602865"/>
            <a:ext cx="938061" cy="94079"/>
          </a:xfrm>
          <a:prstGeom prst="straightConnector1">
            <a:avLst/>
          </a:prstGeom>
          <a:ln>
            <a:solidFill>
              <a:schemeClr val="accent5"/>
            </a:solidFill>
            <a:tailEnd type="arrow"/>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flipV="1">
            <a:off x="4533445" y="2822386"/>
            <a:ext cx="938061" cy="22735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5173631" y="3433900"/>
            <a:ext cx="329231" cy="6272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5157953" y="3540728"/>
            <a:ext cx="329231" cy="5674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3960744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0" y="130129"/>
            <a:ext cx="91440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Demography matters?</a:t>
            </a:r>
            <a:endParaRPr lang="en-US" sz="2800" b="1" dirty="0">
              <a:solidFill>
                <a:schemeClr val="dk1"/>
              </a:solidFill>
            </a:endParaRPr>
          </a:p>
        </p:txBody>
      </p:sp>
      <p:pic>
        <p:nvPicPr>
          <p:cNvPr id="6" name="Picture 5" descr="con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852" y="1395512"/>
            <a:ext cx="3981524" cy="4076776"/>
          </a:xfrm>
          <a:prstGeom prst="rect">
            <a:avLst/>
          </a:prstGeom>
        </p:spPr>
      </p:pic>
      <p:sp>
        <p:nvSpPr>
          <p:cNvPr id="24" name="TextBox 23"/>
          <p:cNvSpPr txBox="1"/>
          <p:nvPr/>
        </p:nvSpPr>
        <p:spPr>
          <a:xfrm>
            <a:off x="1128794" y="859118"/>
            <a:ext cx="2934016" cy="338554"/>
          </a:xfrm>
          <a:prstGeom prst="rect">
            <a:avLst/>
          </a:prstGeom>
          <a:noFill/>
        </p:spPr>
        <p:txBody>
          <a:bodyPr wrap="none" rtlCol="0">
            <a:spAutoFit/>
          </a:bodyPr>
          <a:lstStyle/>
          <a:p>
            <a:r>
              <a:rPr lang="en-US" sz="1600" dirty="0"/>
              <a:t>n</a:t>
            </a:r>
            <a:r>
              <a:rPr lang="en-US" sz="1600" dirty="0" smtClean="0"/>
              <a:t>=20; L=500kbp; no selection</a:t>
            </a:r>
            <a:endParaRPr lang="en-US" sz="1600" dirty="0"/>
          </a:p>
        </p:txBody>
      </p:sp>
      <p:sp>
        <p:nvSpPr>
          <p:cNvPr id="27" name="TextBox 26"/>
          <p:cNvSpPr txBox="1"/>
          <p:nvPr/>
        </p:nvSpPr>
        <p:spPr>
          <a:xfrm>
            <a:off x="1505057" y="5239999"/>
            <a:ext cx="2425141" cy="307777"/>
          </a:xfrm>
          <a:prstGeom prst="rect">
            <a:avLst/>
          </a:prstGeom>
          <a:solidFill>
            <a:schemeClr val="bg1"/>
          </a:solidFill>
        </p:spPr>
        <p:txBody>
          <a:bodyPr wrap="square" rtlCol="0">
            <a:spAutoFit/>
          </a:bodyPr>
          <a:lstStyle/>
          <a:p>
            <a:r>
              <a:rPr lang="en-US" dirty="0" smtClean="0"/>
              <a:t>Minor Allele Frequency</a:t>
            </a:r>
            <a:endParaRPr lang="en-US" dirty="0"/>
          </a:p>
        </p:txBody>
      </p:sp>
      <p:sp>
        <p:nvSpPr>
          <p:cNvPr id="28" name="TextBox 27"/>
          <p:cNvSpPr txBox="1"/>
          <p:nvPr/>
        </p:nvSpPr>
        <p:spPr>
          <a:xfrm>
            <a:off x="3246064" y="1912947"/>
            <a:ext cx="1048159" cy="954107"/>
          </a:xfrm>
          <a:prstGeom prst="rect">
            <a:avLst/>
          </a:prstGeom>
          <a:noFill/>
        </p:spPr>
        <p:txBody>
          <a:bodyPr wrap="none" rtlCol="0">
            <a:spAutoFit/>
          </a:bodyPr>
          <a:lstStyle/>
          <a:p>
            <a:r>
              <a:rPr lang="en-US" dirty="0" smtClean="0"/>
              <a:t>K=1,390</a:t>
            </a:r>
          </a:p>
          <a:p>
            <a:r>
              <a:rPr lang="en-US" dirty="0" smtClean="0"/>
              <a:t>Theta=392</a:t>
            </a:r>
          </a:p>
          <a:p>
            <a:r>
              <a:rPr lang="en-US" dirty="0" smtClean="0"/>
              <a:t>Pi=390</a:t>
            </a:r>
          </a:p>
          <a:p>
            <a:r>
              <a:rPr lang="en-US" dirty="0" smtClean="0"/>
              <a:t>D=-0.016</a:t>
            </a:r>
            <a:endParaRPr lang="en-US" dirty="0"/>
          </a:p>
        </p:txBody>
      </p:sp>
      <p:sp>
        <p:nvSpPr>
          <p:cNvPr id="30" name="Rectangle 29"/>
          <p:cNvSpPr/>
          <p:nvPr/>
        </p:nvSpPr>
        <p:spPr>
          <a:xfrm>
            <a:off x="2132163" y="1395512"/>
            <a:ext cx="1269891" cy="29791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6392112" y="1458231"/>
            <a:ext cx="1269891" cy="29791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640398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0" y="130129"/>
            <a:ext cx="91440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Demography matters?</a:t>
            </a:r>
            <a:endParaRPr lang="en-US" sz="2800" b="1" dirty="0">
              <a:solidFill>
                <a:schemeClr val="dk1"/>
              </a:solidFill>
            </a:endParaRPr>
          </a:p>
        </p:txBody>
      </p:sp>
      <p:pic>
        <p:nvPicPr>
          <p:cNvPr id="6" name="Picture 5" descr="con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852" y="1395512"/>
            <a:ext cx="3981524" cy="4076776"/>
          </a:xfrm>
          <a:prstGeom prst="rect">
            <a:avLst/>
          </a:prstGeom>
        </p:spPr>
      </p:pic>
      <p:sp>
        <p:nvSpPr>
          <p:cNvPr id="24" name="TextBox 23"/>
          <p:cNvSpPr txBox="1"/>
          <p:nvPr/>
        </p:nvSpPr>
        <p:spPr>
          <a:xfrm>
            <a:off x="1128794" y="859118"/>
            <a:ext cx="2934016" cy="338554"/>
          </a:xfrm>
          <a:prstGeom prst="rect">
            <a:avLst/>
          </a:prstGeom>
          <a:noFill/>
        </p:spPr>
        <p:txBody>
          <a:bodyPr wrap="none" rtlCol="0">
            <a:spAutoFit/>
          </a:bodyPr>
          <a:lstStyle/>
          <a:p>
            <a:r>
              <a:rPr lang="en-US" sz="1600" dirty="0"/>
              <a:t>n</a:t>
            </a:r>
            <a:r>
              <a:rPr lang="en-US" sz="1600" dirty="0" smtClean="0"/>
              <a:t>=20; L=500kbp; no selection</a:t>
            </a:r>
            <a:endParaRPr lang="en-US" sz="1600" dirty="0"/>
          </a:p>
        </p:txBody>
      </p:sp>
      <p:sp>
        <p:nvSpPr>
          <p:cNvPr id="27" name="TextBox 26"/>
          <p:cNvSpPr txBox="1"/>
          <p:nvPr/>
        </p:nvSpPr>
        <p:spPr>
          <a:xfrm>
            <a:off x="1505057" y="5239999"/>
            <a:ext cx="2425141" cy="307777"/>
          </a:xfrm>
          <a:prstGeom prst="rect">
            <a:avLst/>
          </a:prstGeom>
          <a:solidFill>
            <a:schemeClr val="bg1"/>
          </a:solidFill>
        </p:spPr>
        <p:txBody>
          <a:bodyPr wrap="square" rtlCol="0">
            <a:spAutoFit/>
          </a:bodyPr>
          <a:lstStyle/>
          <a:p>
            <a:r>
              <a:rPr lang="en-US" dirty="0" smtClean="0"/>
              <a:t>Minor Allele Frequency</a:t>
            </a:r>
            <a:endParaRPr lang="en-US" dirty="0"/>
          </a:p>
        </p:txBody>
      </p:sp>
      <p:sp>
        <p:nvSpPr>
          <p:cNvPr id="28" name="TextBox 27"/>
          <p:cNvSpPr txBox="1"/>
          <p:nvPr/>
        </p:nvSpPr>
        <p:spPr>
          <a:xfrm>
            <a:off x="3246064" y="1912947"/>
            <a:ext cx="1048159" cy="954107"/>
          </a:xfrm>
          <a:prstGeom prst="rect">
            <a:avLst/>
          </a:prstGeom>
          <a:noFill/>
        </p:spPr>
        <p:txBody>
          <a:bodyPr wrap="none" rtlCol="0">
            <a:spAutoFit/>
          </a:bodyPr>
          <a:lstStyle/>
          <a:p>
            <a:r>
              <a:rPr lang="en-US" dirty="0" smtClean="0"/>
              <a:t>K=1,390</a:t>
            </a:r>
          </a:p>
          <a:p>
            <a:r>
              <a:rPr lang="en-US" dirty="0" smtClean="0"/>
              <a:t>Theta=392</a:t>
            </a:r>
          </a:p>
          <a:p>
            <a:r>
              <a:rPr lang="en-US" dirty="0" smtClean="0"/>
              <a:t>Pi=390</a:t>
            </a:r>
          </a:p>
          <a:p>
            <a:r>
              <a:rPr lang="en-US" dirty="0" smtClean="0"/>
              <a:t>D=-0.016</a:t>
            </a:r>
            <a:endParaRPr lang="en-US" dirty="0"/>
          </a:p>
        </p:txBody>
      </p:sp>
      <p:pic>
        <p:nvPicPr>
          <p:cNvPr id="29" name="Picture 28" descr="expa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1293" y="1458231"/>
            <a:ext cx="3936073" cy="3967017"/>
          </a:xfrm>
          <a:prstGeom prst="rect">
            <a:avLst/>
          </a:prstGeom>
        </p:spPr>
      </p:pic>
      <p:sp>
        <p:nvSpPr>
          <p:cNvPr id="57" name="TextBox 56"/>
          <p:cNvSpPr txBox="1"/>
          <p:nvPr/>
        </p:nvSpPr>
        <p:spPr>
          <a:xfrm>
            <a:off x="5404425" y="898482"/>
            <a:ext cx="2934016" cy="338554"/>
          </a:xfrm>
          <a:prstGeom prst="rect">
            <a:avLst/>
          </a:prstGeom>
          <a:noFill/>
        </p:spPr>
        <p:txBody>
          <a:bodyPr wrap="none" rtlCol="0">
            <a:spAutoFit/>
          </a:bodyPr>
          <a:lstStyle/>
          <a:p>
            <a:r>
              <a:rPr lang="en-US" sz="1600" dirty="0"/>
              <a:t>n</a:t>
            </a:r>
            <a:r>
              <a:rPr lang="en-US" sz="1600" dirty="0" smtClean="0"/>
              <a:t>=20; L=500kbp; no selection</a:t>
            </a:r>
            <a:endParaRPr lang="en-US" sz="1600" dirty="0"/>
          </a:p>
        </p:txBody>
      </p:sp>
      <p:sp>
        <p:nvSpPr>
          <p:cNvPr id="67" name="TextBox 66"/>
          <p:cNvSpPr txBox="1"/>
          <p:nvPr/>
        </p:nvSpPr>
        <p:spPr>
          <a:xfrm>
            <a:off x="5968819" y="5180191"/>
            <a:ext cx="2425141" cy="307777"/>
          </a:xfrm>
          <a:prstGeom prst="rect">
            <a:avLst/>
          </a:prstGeom>
          <a:solidFill>
            <a:schemeClr val="bg1"/>
          </a:solidFill>
        </p:spPr>
        <p:txBody>
          <a:bodyPr wrap="square" rtlCol="0">
            <a:spAutoFit/>
          </a:bodyPr>
          <a:lstStyle/>
          <a:p>
            <a:r>
              <a:rPr lang="en-US" dirty="0" smtClean="0"/>
              <a:t>Minor Allele Frequency</a:t>
            </a:r>
            <a:endParaRPr lang="en-US" dirty="0"/>
          </a:p>
        </p:txBody>
      </p:sp>
      <p:sp>
        <p:nvSpPr>
          <p:cNvPr id="30" name="Rectangle 29"/>
          <p:cNvSpPr/>
          <p:nvPr/>
        </p:nvSpPr>
        <p:spPr>
          <a:xfrm>
            <a:off x="2132163" y="1395512"/>
            <a:ext cx="1269891" cy="29791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6392112" y="1458231"/>
            <a:ext cx="1269891" cy="29791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TextBox 80"/>
          <p:cNvSpPr txBox="1"/>
          <p:nvPr/>
        </p:nvSpPr>
        <p:spPr>
          <a:xfrm>
            <a:off x="6925939" y="1912947"/>
            <a:ext cx="1197889" cy="954107"/>
          </a:xfrm>
          <a:prstGeom prst="rect">
            <a:avLst/>
          </a:prstGeom>
          <a:noFill/>
        </p:spPr>
        <p:txBody>
          <a:bodyPr wrap="none" rtlCol="0">
            <a:spAutoFit/>
          </a:bodyPr>
          <a:lstStyle/>
          <a:p>
            <a:r>
              <a:rPr lang="en-US" dirty="0" smtClean="0"/>
              <a:t>K=3,566</a:t>
            </a:r>
          </a:p>
          <a:p>
            <a:r>
              <a:rPr lang="en-US" dirty="0" smtClean="0"/>
              <a:t>Theta=1,005</a:t>
            </a:r>
          </a:p>
          <a:p>
            <a:r>
              <a:rPr lang="en-US" dirty="0" smtClean="0"/>
              <a:t>Pi=732</a:t>
            </a:r>
          </a:p>
          <a:p>
            <a:r>
              <a:rPr lang="en-US" dirty="0" smtClean="0"/>
              <a:t>D=-1.14</a:t>
            </a:r>
            <a:endParaRPr lang="en-US" dirty="0"/>
          </a:p>
        </p:txBody>
      </p:sp>
    </p:spTree>
    <p:extLst>
      <p:ext uri="{BB962C8B-B14F-4D97-AF65-F5344CB8AC3E}">
        <p14:creationId xmlns:p14="http://schemas.microsoft.com/office/powerpoint/2010/main" val="101552302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0" y="130129"/>
            <a:ext cx="91440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Demography matters!</a:t>
            </a:r>
            <a:endParaRPr lang="en-US" sz="2800" b="1" dirty="0">
              <a:solidFill>
                <a:schemeClr val="dk1"/>
              </a:solidFill>
            </a:endParaRPr>
          </a:p>
        </p:txBody>
      </p:sp>
      <p:pic>
        <p:nvPicPr>
          <p:cNvPr id="6" name="Picture 5" descr="con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852" y="1395512"/>
            <a:ext cx="3981524" cy="4076776"/>
          </a:xfrm>
          <a:prstGeom prst="rect">
            <a:avLst/>
          </a:prstGeom>
        </p:spPr>
      </p:pic>
      <p:sp>
        <p:nvSpPr>
          <p:cNvPr id="24" name="TextBox 23"/>
          <p:cNvSpPr txBox="1"/>
          <p:nvPr/>
        </p:nvSpPr>
        <p:spPr>
          <a:xfrm>
            <a:off x="1128794" y="859118"/>
            <a:ext cx="2934016" cy="338554"/>
          </a:xfrm>
          <a:prstGeom prst="rect">
            <a:avLst/>
          </a:prstGeom>
          <a:noFill/>
        </p:spPr>
        <p:txBody>
          <a:bodyPr wrap="none" rtlCol="0">
            <a:spAutoFit/>
          </a:bodyPr>
          <a:lstStyle/>
          <a:p>
            <a:r>
              <a:rPr lang="en-US" sz="1600" dirty="0"/>
              <a:t>n</a:t>
            </a:r>
            <a:r>
              <a:rPr lang="en-US" sz="1600" dirty="0" smtClean="0"/>
              <a:t>=20; L=500kbp; no selection</a:t>
            </a:r>
            <a:endParaRPr lang="en-US" sz="1600" dirty="0"/>
          </a:p>
        </p:txBody>
      </p:sp>
      <p:sp>
        <p:nvSpPr>
          <p:cNvPr id="27" name="TextBox 26"/>
          <p:cNvSpPr txBox="1"/>
          <p:nvPr/>
        </p:nvSpPr>
        <p:spPr>
          <a:xfrm>
            <a:off x="1505057" y="5239999"/>
            <a:ext cx="2425141" cy="307777"/>
          </a:xfrm>
          <a:prstGeom prst="rect">
            <a:avLst/>
          </a:prstGeom>
          <a:solidFill>
            <a:schemeClr val="bg1"/>
          </a:solidFill>
        </p:spPr>
        <p:txBody>
          <a:bodyPr wrap="square" rtlCol="0">
            <a:spAutoFit/>
          </a:bodyPr>
          <a:lstStyle/>
          <a:p>
            <a:r>
              <a:rPr lang="en-US" dirty="0" smtClean="0"/>
              <a:t>Minor Allele Frequency</a:t>
            </a:r>
            <a:endParaRPr lang="en-US" dirty="0"/>
          </a:p>
        </p:txBody>
      </p:sp>
      <p:pic>
        <p:nvPicPr>
          <p:cNvPr id="29" name="Picture 28" descr="expa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1293" y="1458231"/>
            <a:ext cx="3936073" cy="3967017"/>
          </a:xfrm>
          <a:prstGeom prst="rect">
            <a:avLst/>
          </a:prstGeom>
        </p:spPr>
      </p:pic>
      <p:sp>
        <p:nvSpPr>
          <p:cNvPr id="28" name="TextBox 27"/>
          <p:cNvSpPr txBox="1"/>
          <p:nvPr/>
        </p:nvSpPr>
        <p:spPr>
          <a:xfrm>
            <a:off x="3246064" y="1912947"/>
            <a:ext cx="1048159" cy="954107"/>
          </a:xfrm>
          <a:prstGeom prst="rect">
            <a:avLst/>
          </a:prstGeom>
          <a:noFill/>
        </p:spPr>
        <p:txBody>
          <a:bodyPr wrap="none" rtlCol="0">
            <a:spAutoFit/>
          </a:bodyPr>
          <a:lstStyle/>
          <a:p>
            <a:r>
              <a:rPr lang="en-US" dirty="0" smtClean="0"/>
              <a:t>K=1,390</a:t>
            </a:r>
          </a:p>
          <a:p>
            <a:r>
              <a:rPr lang="en-US" dirty="0" smtClean="0"/>
              <a:t>Theta=392</a:t>
            </a:r>
          </a:p>
          <a:p>
            <a:r>
              <a:rPr lang="en-US" dirty="0" smtClean="0"/>
              <a:t>Pi=390</a:t>
            </a:r>
          </a:p>
          <a:p>
            <a:r>
              <a:rPr lang="en-US" dirty="0" smtClean="0"/>
              <a:t>D=-0.016</a:t>
            </a:r>
            <a:endParaRPr lang="en-US" dirty="0"/>
          </a:p>
        </p:txBody>
      </p:sp>
      <p:sp>
        <p:nvSpPr>
          <p:cNvPr id="57" name="TextBox 56"/>
          <p:cNvSpPr txBox="1"/>
          <p:nvPr/>
        </p:nvSpPr>
        <p:spPr>
          <a:xfrm>
            <a:off x="5404425" y="898482"/>
            <a:ext cx="2934016" cy="338554"/>
          </a:xfrm>
          <a:prstGeom prst="rect">
            <a:avLst/>
          </a:prstGeom>
          <a:noFill/>
        </p:spPr>
        <p:txBody>
          <a:bodyPr wrap="none" rtlCol="0">
            <a:spAutoFit/>
          </a:bodyPr>
          <a:lstStyle/>
          <a:p>
            <a:r>
              <a:rPr lang="en-US" sz="1600" dirty="0"/>
              <a:t>n</a:t>
            </a:r>
            <a:r>
              <a:rPr lang="en-US" sz="1600" dirty="0" smtClean="0"/>
              <a:t>=20; L=500kbp; no selection</a:t>
            </a:r>
            <a:endParaRPr lang="en-US" sz="1600" dirty="0"/>
          </a:p>
        </p:txBody>
      </p:sp>
      <p:sp>
        <p:nvSpPr>
          <p:cNvPr id="67" name="TextBox 66"/>
          <p:cNvSpPr txBox="1"/>
          <p:nvPr/>
        </p:nvSpPr>
        <p:spPr>
          <a:xfrm>
            <a:off x="5968819" y="5180191"/>
            <a:ext cx="2425141" cy="307777"/>
          </a:xfrm>
          <a:prstGeom prst="rect">
            <a:avLst/>
          </a:prstGeom>
          <a:solidFill>
            <a:schemeClr val="bg1"/>
          </a:solidFill>
        </p:spPr>
        <p:txBody>
          <a:bodyPr wrap="square" rtlCol="0">
            <a:spAutoFit/>
          </a:bodyPr>
          <a:lstStyle/>
          <a:p>
            <a:r>
              <a:rPr lang="en-US" dirty="0" smtClean="0"/>
              <a:t>Minor Allele Frequency</a:t>
            </a:r>
            <a:endParaRPr lang="en-US" dirty="0"/>
          </a:p>
        </p:txBody>
      </p:sp>
      <p:sp>
        <p:nvSpPr>
          <p:cNvPr id="81" name="TextBox 80"/>
          <p:cNvSpPr txBox="1"/>
          <p:nvPr/>
        </p:nvSpPr>
        <p:spPr>
          <a:xfrm>
            <a:off x="6925939" y="1912947"/>
            <a:ext cx="1197889" cy="954107"/>
          </a:xfrm>
          <a:prstGeom prst="rect">
            <a:avLst/>
          </a:prstGeom>
          <a:noFill/>
        </p:spPr>
        <p:txBody>
          <a:bodyPr wrap="none" rtlCol="0">
            <a:spAutoFit/>
          </a:bodyPr>
          <a:lstStyle/>
          <a:p>
            <a:r>
              <a:rPr lang="en-US" dirty="0" smtClean="0"/>
              <a:t>K=3,566</a:t>
            </a:r>
          </a:p>
          <a:p>
            <a:r>
              <a:rPr lang="en-US" dirty="0" smtClean="0"/>
              <a:t>Theta=1,005</a:t>
            </a:r>
          </a:p>
          <a:p>
            <a:r>
              <a:rPr lang="en-US" dirty="0" smtClean="0"/>
              <a:t>Pi=732</a:t>
            </a:r>
          </a:p>
          <a:p>
            <a:r>
              <a:rPr lang="en-US" dirty="0" smtClean="0"/>
              <a:t>D=-1.14</a:t>
            </a:r>
            <a:endParaRPr lang="en-US" dirty="0"/>
          </a:p>
        </p:txBody>
      </p:sp>
    </p:spTree>
    <p:extLst>
      <p:ext uri="{BB962C8B-B14F-4D97-AF65-F5344CB8AC3E}">
        <p14:creationId xmlns:p14="http://schemas.microsoft.com/office/powerpoint/2010/main" val="16881005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809937" y="1842443"/>
            <a:ext cx="2521848" cy="241099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477751" y="2326133"/>
            <a:ext cx="257707" cy="25766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190510" y="2607364"/>
            <a:ext cx="257707" cy="257663"/>
          </a:xfrm>
          <a:prstGeom prst="ellipse">
            <a:avLst/>
          </a:prstGeom>
          <a:solidFill>
            <a:srgbClr val="3366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477751" y="3164664"/>
            <a:ext cx="257707" cy="257663"/>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90510" y="3293495"/>
            <a:ext cx="257707" cy="25766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735458" y="3855958"/>
            <a:ext cx="257707" cy="257663"/>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564250" y="1239024"/>
            <a:ext cx="2521848" cy="3383893"/>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687116" y="2483686"/>
            <a:ext cx="257707" cy="25766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232064" y="2833374"/>
            <a:ext cx="257707" cy="257663"/>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6944823" y="3114605"/>
            <a:ext cx="257707" cy="25766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a:stCxn id="4" idx="0"/>
            <a:endCxn id="13" idx="0"/>
          </p:cNvCxnSpPr>
          <p:nvPr/>
        </p:nvCxnSpPr>
        <p:spPr>
          <a:xfrm flipV="1">
            <a:off x="2070861" y="1239024"/>
            <a:ext cx="4754313" cy="603419"/>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1993165" y="4253441"/>
            <a:ext cx="4693951" cy="369476"/>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1236196" y="4954208"/>
            <a:ext cx="4262705" cy="1015663"/>
          </a:xfrm>
          <a:prstGeom prst="rect">
            <a:avLst/>
          </a:prstGeom>
          <a:noFill/>
        </p:spPr>
        <p:txBody>
          <a:bodyPr wrap="none" rtlCol="0">
            <a:spAutoFit/>
          </a:bodyPr>
          <a:lstStyle/>
          <a:p>
            <a:r>
              <a:rPr lang="en-US" sz="2000" dirty="0" smtClean="0"/>
              <a:t>Expansion:</a:t>
            </a:r>
          </a:p>
          <a:p>
            <a:pPr marL="342900" indent="-342900">
              <a:buFont typeface="Arial"/>
              <a:buChar char="•"/>
            </a:pPr>
            <a:r>
              <a:rPr lang="en-US" sz="2000" dirty="0" smtClean="0"/>
              <a:t>“More” mutations</a:t>
            </a:r>
          </a:p>
          <a:p>
            <a:pPr marL="342900" indent="-342900">
              <a:buFont typeface="Arial"/>
              <a:buChar char="•"/>
            </a:pPr>
            <a:r>
              <a:rPr lang="en-US" sz="2000" dirty="0" smtClean="0"/>
              <a:t>Excess of low-frequency variants</a:t>
            </a:r>
          </a:p>
        </p:txBody>
      </p:sp>
      <p:sp>
        <p:nvSpPr>
          <p:cNvPr id="31" name="TextBox 30"/>
          <p:cNvSpPr txBox="1"/>
          <p:nvPr/>
        </p:nvSpPr>
        <p:spPr>
          <a:xfrm>
            <a:off x="1702059" y="1086624"/>
            <a:ext cx="582211" cy="369332"/>
          </a:xfrm>
          <a:prstGeom prst="rect">
            <a:avLst/>
          </a:prstGeom>
          <a:noFill/>
        </p:spPr>
        <p:txBody>
          <a:bodyPr wrap="none" rtlCol="0">
            <a:spAutoFit/>
          </a:bodyPr>
          <a:lstStyle/>
          <a:p>
            <a:r>
              <a:rPr lang="en-US" dirty="0" smtClean="0"/>
              <a:t>Past</a:t>
            </a:r>
            <a:endParaRPr lang="en-US" dirty="0"/>
          </a:p>
        </p:txBody>
      </p:sp>
      <p:sp>
        <p:nvSpPr>
          <p:cNvPr id="32" name="TextBox 31"/>
          <p:cNvSpPr txBox="1"/>
          <p:nvPr/>
        </p:nvSpPr>
        <p:spPr>
          <a:xfrm>
            <a:off x="6534068" y="917043"/>
            <a:ext cx="902974" cy="369332"/>
          </a:xfrm>
          <a:prstGeom prst="rect">
            <a:avLst/>
          </a:prstGeom>
          <a:noFill/>
        </p:spPr>
        <p:txBody>
          <a:bodyPr wrap="none" rtlCol="0">
            <a:spAutoFit/>
          </a:bodyPr>
          <a:lstStyle/>
          <a:p>
            <a:r>
              <a:rPr lang="en-US" dirty="0" smtClean="0"/>
              <a:t>Present</a:t>
            </a:r>
            <a:endParaRPr lang="en-US" dirty="0"/>
          </a:p>
        </p:txBody>
      </p:sp>
      <p:sp>
        <p:nvSpPr>
          <p:cNvPr id="23" name="Shape 492"/>
          <p:cNvSpPr txBox="1">
            <a:spLocks noGrp="1"/>
          </p:cNvSpPr>
          <p:nvPr>
            <p:ph type="title"/>
          </p:nvPr>
        </p:nvSpPr>
        <p:spPr>
          <a:xfrm>
            <a:off x="0" y="130129"/>
            <a:ext cx="91440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The genetic effects of population size changes</a:t>
            </a:r>
            <a:endParaRPr lang="en-US" sz="2800" b="1" dirty="0">
              <a:solidFill>
                <a:schemeClr val="dk1"/>
              </a:solidFill>
            </a:endParaRPr>
          </a:p>
        </p:txBody>
      </p:sp>
      <p:sp>
        <p:nvSpPr>
          <p:cNvPr id="29" name="Oval 28"/>
          <p:cNvSpPr/>
          <p:nvPr/>
        </p:nvSpPr>
        <p:spPr>
          <a:xfrm>
            <a:off x="6171702" y="1916070"/>
            <a:ext cx="257707" cy="257663"/>
          </a:xfrm>
          <a:prstGeom prst="ellipse">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6944823" y="3974324"/>
            <a:ext cx="257707" cy="257663"/>
          </a:xfrm>
          <a:prstGeom prst="ellipse">
            <a:avLst/>
          </a:prstGeom>
          <a:solidFill>
            <a:schemeClr val="accent4">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6300555" y="3598295"/>
            <a:ext cx="257707" cy="257663"/>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7000285" y="1841143"/>
            <a:ext cx="257707" cy="257663"/>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7437042" y="2575711"/>
            <a:ext cx="257707" cy="25766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7434056" y="3469463"/>
            <a:ext cx="257707" cy="257663"/>
          </a:xfrm>
          <a:prstGeom prst="ellipse">
            <a:avLst/>
          </a:prstGeom>
          <a:solidFill>
            <a:schemeClr val="accent4">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9079094"/>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0" y="130129"/>
            <a:ext cx="91440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Demography matters!</a:t>
            </a:r>
            <a:endParaRPr lang="en-US" sz="2800" b="1" dirty="0">
              <a:solidFill>
                <a:schemeClr val="dk1"/>
              </a:solidFill>
            </a:endParaRPr>
          </a:p>
        </p:txBody>
      </p:sp>
      <p:pic>
        <p:nvPicPr>
          <p:cNvPr id="6" name="Picture 5" descr="cons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852" y="1395512"/>
            <a:ext cx="3981524" cy="4076776"/>
          </a:xfrm>
          <a:prstGeom prst="rect">
            <a:avLst/>
          </a:prstGeom>
        </p:spPr>
      </p:pic>
      <p:sp>
        <p:nvSpPr>
          <p:cNvPr id="24" name="TextBox 23"/>
          <p:cNvSpPr txBox="1"/>
          <p:nvPr/>
        </p:nvSpPr>
        <p:spPr>
          <a:xfrm>
            <a:off x="1128794" y="859118"/>
            <a:ext cx="2934016" cy="338554"/>
          </a:xfrm>
          <a:prstGeom prst="rect">
            <a:avLst/>
          </a:prstGeom>
          <a:noFill/>
        </p:spPr>
        <p:txBody>
          <a:bodyPr wrap="none" rtlCol="0">
            <a:spAutoFit/>
          </a:bodyPr>
          <a:lstStyle/>
          <a:p>
            <a:r>
              <a:rPr lang="en-US" sz="1600" dirty="0"/>
              <a:t>n</a:t>
            </a:r>
            <a:r>
              <a:rPr lang="en-US" sz="1600" dirty="0" smtClean="0"/>
              <a:t>=20; L=500kbp; no selection</a:t>
            </a:r>
            <a:endParaRPr lang="en-US" sz="1600" dirty="0"/>
          </a:p>
        </p:txBody>
      </p:sp>
      <p:sp>
        <p:nvSpPr>
          <p:cNvPr id="27" name="TextBox 26"/>
          <p:cNvSpPr txBox="1"/>
          <p:nvPr/>
        </p:nvSpPr>
        <p:spPr>
          <a:xfrm>
            <a:off x="1505057" y="5239999"/>
            <a:ext cx="2425141" cy="307777"/>
          </a:xfrm>
          <a:prstGeom prst="rect">
            <a:avLst/>
          </a:prstGeom>
          <a:solidFill>
            <a:schemeClr val="bg1"/>
          </a:solidFill>
        </p:spPr>
        <p:txBody>
          <a:bodyPr wrap="square" rtlCol="0">
            <a:spAutoFit/>
          </a:bodyPr>
          <a:lstStyle/>
          <a:p>
            <a:r>
              <a:rPr lang="en-US" dirty="0" smtClean="0"/>
              <a:t>Minor Allele Frequency</a:t>
            </a:r>
            <a:endParaRPr lang="en-US" dirty="0"/>
          </a:p>
        </p:txBody>
      </p:sp>
      <p:sp>
        <p:nvSpPr>
          <p:cNvPr id="28" name="TextBox 27"/>
          <p:cNvSpPr txBox="1"/>
          <p:nvPr/>
        </p:nvSpPr>
        <p:spPr>
          <a:xfrm>
            <a:off x="3246064" y="1912947"/>
            <a:ext cx="1048159" cy="954107"/>
          </a:xfrm>
          <a:prstGeom prst="rect">
            <a:avLst/>
          </a:prstGeom>
          <a:noFill/>
        </p:spPr>
        <p:txBody>
          <a:bodyPr wrap="none" rtlCol="0">
            <a:spAutoFit/>
          </a:bodyPr>
          <a:lstStyle/>
          <a:p>
            <a:r>
              <a:rPr lang="en-US" dirty="0" smtClean="0"/>
              <a:t>K=1,390</a:t>
            </a:r>
          </a:p>
          <a:p>
            <a:r>
              <a:rPr lang="en-US" dirty="0" smtClean="0"/>
              <a:t>Theta=392</a:t>
            </a:r>
          </a:p>
          <a:p>
            <a:r>
              <a:rPr lang="en-US" dirty="0" smtClean="0"/>
              <a:t>Pi=390</a:t>
            </a:r>
          </a:p>
          <a:p>
            <a:r>
              <a:rPr lang="en-US" dirty="0" smtClean="0"/>
              <a:t>D=-0.016</a:t>
            </a:r>
            <a:endParaRPr lang="en-US" dirty="0"/>
          </a:p>
        </p:txBody>
      </p:sp>
      <p:pic>
        <p:nvPicPr>
          <p:cNvPr id="29" name="Picture 28" descr="expa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1293" y="1458231"/>
            <a:ext cx="3936073" cy="3967017"/>
          </a:xfrm>
          <a:prstGeom prst="rect">
            <a:avLst/>
          </a:prstGeom>
        </p:spPr>
      </p:pic>
      <p:sp>
        <p:nvSpPr>
          <p:cNvPr id="57" name="TextBox 56"/>
          <p:cNvSpPr txBox="1"/>
          <p:nvPr/>
        </p:nvSpPr>
        <p:spPr>
          <a:xfrm>
            <a:off x="5404425" y="898482"/>
            <a:ext cx="2934016" cy="338554"/>
          </a:xfrm>
          <a:prstGeom prst="rect">
            <a:avLst/>
          </a:prstGeom>
          <a:noFill/>
        </p:spPr>
        <p:txBody>
          <a:bodyPr wrap="none" rtlCol="0">
            <a:spAutoFit/>
          </a:bodyPr>
          <a:lstStyle/>
          <a:p>
            <a:r>
              <a:rPr lang="en-US" sz="1600" dirty="0"/>
              <a:t>n</a:t>
            </a:r>
            <a:r>
              <a:rPr lang="en-US" sz="1600" dirty="0" smtClean="0"/>
              <a:t>=20; L=500kbp; no selection</a:t>
            </a:r>
            <a:endParaRPr lang="en-US" sz="1600" dirty="0"/>
          </a:p>
        </p:txBody>
      </p:sp>
      <p:sp>
        <p:nvSpPr>
          <p:cNvPr id="67" name="TextBox 66"/>
          <p:cNvSpPr txBox="1"/>
          <p:nvPr/>
        </p:nvSpPr>
        <p:spPr>
          <a:xfrm>
            <a:off x="5968819" y="5180191"/>
            <a:ext cx="2425141" cy="307777"/>
          </a:xfrm>
          <a:prstGeom prst="rect">
            <a:avLst/>
          </a:prstGeom>
          <a:solidFill>
            <a:schemeClr val="bg1"/>
          </a:solidFill>
        </p:spPr>
        <p:txBody>
          <a:bodyPr wrap="square" rtlCol="0">
            <a:spAutoFit/>
          </a:bodyPr>
          <a:lstStyle/>
          <a:p>
            <a:r>
              <a:rPr lang="en-US" dirty="0" smtClean="0"/>
              <a:t>Minor Allele Frequency</a:t>
            </a:r>
            <a:endParaRPr lang="en-US" dirty="0"/>
          </a:p>
        </p:txBody>
      </p:sp>
      <p:sp>
        <p:nvSpPr>
          <p:cNvPr id="81" name="TextBox 80"/>
          <p:cNvSpPr txBox="1"/>
          <p:nvPr/>
        </p:nvSpPr>
        <p:spPr>
          <a:xfrm>
            <a:off x="6925939" y="1912947"/>
            <a:ext cx="1197889" cy="954107"/>
          </a:xfrm>
          <a:prstGeom prst="rect">
            <a:avLst/>
          </a:prstGeom>
          <a:noFill/>
        </p:spPr>
        <p:txBody>
          <a:bodyPr wrap="none" rtlCol="0">
            <a:spAutoFit/>
          </a:bodyPr>
          <a:lstStyle/>
          <a:p>
            <a:r>
              <a:rPr lang="en-US" dirty="0" smtClean="0"/>
              <a:t>K=3,566</a:t>
            </a:r>
          </a:p>
          <a:p>
            <a:r>
              <a:rPr lang="en-US" dirty="0" smtClean="0"/>
              <a:t>Theta=1,005</a:t>
            </a:r>
          </a:p>
          <a:p>
            <a:r>
              <a:rPr lang="en-US" dirty="0" smtClean="0"/>
              <a:t>Pi=732</a:t>
            </a:r>
          </a:p>
          <a:p>
            <a:r>
              <a:rPr lang="en-US" dirty="0" smtClean="0"/>
              <a:t>D=-1.14</a:t>
            </a:r>
            <a:endParaRPr lang="en-US" dirty="0"/>
          </a:p>
        </p:txBody>
      </p:sp>
      <p:sp>
        <p:nvSpPr>
          <p:cNvPr id="31" name="TextBox 30"/>
          <p:cNvSpPr txBox="1"/>
          <p:nvPr/>
        </p:nvSpPr>
        <p:spPr>
          <a:xfrm>
            <a:off x="1363964" y="5673216"/>
            <a:ext cx="7209647" cy="1163225"/>
          </a:xfrm>
          <a:prstGeom prst="rect">
            <a:avLst/>
          </a:prstGeom>
          <a:noFill/>
        </p:spPr>
        <p:txBody>
          <a:bodyPr wrap="square" rtlCol="0">
            <a:spAutoFit/>
          </a:bodyPr>
          <a:lstStyle/>
          <a:p>
            <a:pPr marL="285750" indent="-285750">
              <a:buFont typeface="Arial"/>
              <a:buChar char="•"/>
            </a:pPr>
            <a:r>
              <a:rPr lang="en-US" dirty="0" smtClean="0"/>
              <a:t>Excess of segregating sites</a:t>
            </a:r>
          </a:p>
          <a:p>
            <a:pPr marL="285750" indent="-285750">
              <a:buFont typeface="Arial"/>
              <a:buChar char="•"/>
            </a:pPr>
            <a:r>
              <a:rPr lang="en-US" dirty="0" smtClean="0"/>
              <a:t>Excess of low-frequency variants</a:t>
            </a:r>
          </a:p>
          <a:p>
            <a:pPr marL="285750" indent="-285750">
              <a:buFont typeface="Arial"/>
              <a:buChar char="•"/>
            </a:pPr>
            <a:r>
              <a:rPr lang="en-US" dirty="0" smtClean="0"/>
              <a:t>SFS-derived summary statistics may fail to distinguish between the effects of demography and selection</a:t>
            </a:r>
          </a:p>
          <a:p>
            <a:pPr marL="285750" indent="-285750">
              <a:buFont typeface="Arial"/>
              <a:buChar char="•"/>
            </a:pPr>
            <a:endParaRPr lang="en-US" dirty="0"/>
          </a:p>
        </p:txBody>
      </p:sp>
    </p:spTree>
    <p:extLst>
      <p:ext uri="{BB962C8B-B14F-4D97-AF65-F5344CB8AC3E}">
        <p14:creationId xmlns:p14="http://schemas.microsoft.com/office/powerpoint/2010/main" val="328481633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457200" y="-70784"/>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a:solidFill>
                  <a:schemeClr val="dk1"/>
                </a:solidFill>
                <a:latin typeface="Arial"/>
                <a:ea typeface="Arial"/>
                <a:cs typeface="Arial"/>
                <a:sym typeface="Arial"/>
                <a:rtl val="0"/>
              </a:rPr>
              <a:t>Relevance to human health</a:t>
            </a:r>
          </a:p>
        </p:txBody>
      </p:sp>
      <p:pic>
        <p:nvPicPr>
          <p:cNvPr id="59" name="Shape 59"/>
          <p:cNvPicPr preferRelativeResize="0"/>
          <p:nvPr/>
        </p:nvPicPr>
        <p:blipFill rotWithShape="1">
          <a:blip r:embed="rId3">
            <a:alphaModFix/>
          </a:blip>
          <a:srcRect/>
          <a:stretch/>
        </p:blipFill>
        <p:spPr>
          <a:xfrm>
            <a:off x="606573" y="1860199"/>
            <a:ext cx="7956748" cy="3891624"/>
          </a:xfrm>
          <a:prstGeom prst="rect">
            <a:avLst/>
          </a:prstGeom>
          <a:noFill/>
          <a:ln>
            <a:noFill/>
          </a:ln>
        </p:spPr>
      </p:pic>
      <p:sp>
        <p:nvSpPr>
          <p:cNvPr id="2" name="TextBox 1"/>
          <p:cNvSpPr txBox="1"/>
          <p:nvPr/>
        </p:nvSpPr>
        <p:spPr>
          <a:xfrm>
            <a:off x="457200" y="1305446"/>
            <a:ext cx="8704326" cy="338554"/>
          </a:xfrm>
          <a:prstGeom prst="rect">
            <a:avLst/>
          </a:prstGeom>
          <a:noFill/>
        </p:spPr>
        <p:txBody>
          <a:bodyPr wrap="none" rtlCol="0">
            <a:spAutoFit/>
          </a:bodyPr>
          <a:lstStyle/>
          <a:p>
            <a:r>
              <a:rPr lang="en-US" sz="1600" dirty="0" smtClean="0"/>
              <a:t>Why do Northern Europeans experience a dramatic susceptibility to autoimmune conditions?</a:t>
            </a:r>
            <a:endParaRPr lang="en-US" sz="1600" dirty="0"/>
          </a:p>
        </p:txBody>
      </p:sp>
      <p:sp>
        <p:nvSpPr>
          <p:cNvPr id="3" name="Rectangle 2"/>
          <p:cNvSpPr/>
          <p:nvPr/>
        </p:nvSpPr>
        <p:spPr>
          <a:xfrm>
            <a:off x="457200" y="1860199"/>
            <a:ext cx="8229600" cy="223255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238734"/>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2" name="Picture 1" descr="redu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9583" y="1452662"/>
            <a:ext cx="3884028" cy="3908303"/>
          </a:xfrm>
          <a:prstGeom prst="rect">
            <a:avLst/>
          </a:prstGeom>
        </p:spPr>
      </p:pic>
      <p:sp>
        <p:nvSpPr>
          <p:cNvPr id="492" name="Shape 492"/>
          <p:cNvSpPr txBox="1">
            <a:spLocks noGrp="1"/>
          </p:cNvSpPr>
          <p:nvPr>
            <p:ph type="title"/>
          </p:nvPr>
        </p:nvSpPr>
        <p:spPr>
          <a:xfrm>
            <a:off x="0" y="130129"/>
            <a:ext cx="91440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Demography matters?</a:t>
            </a:r>
            <a:endParaRPr lang="en-US" sz="2800" b="1" dirty="0">
              <a:solidFill>
                <a:schemeClr val="dk1"/>
              </a:solidFill>
            </a:endParaRPr>
          </a:p>
        </p:txBody>
      </p:sp>
      <p:pic>
        <p:nvPicPr>
          <p:cNvPr id="6" name="Picture 5" descr="con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852" y="1395512"/>
            <a:ext cx="3981524" cy="4076776"/>
          </a:xfrm>
          <a:prstGeom prst="rect">
            <a:avLst/>
          </a:prstGeom>
        </p:spPr>
      </p:pic>
      <p:sp>
        <p:nvSpPr>
          <p:cNvPr id="24" name="TextBox 23"/>
          <p:cNvSpPr txBox="1"/>
          <p:nvPr/>
        </p:nvSpPr>
        <p:spPr>
          <a:xfrm>
            <a:off x="1128794" y="859118"/>
            <a:ext cx="2934016" cy="338554"/>
          </a:xfrm>
          <a:prstGeom prst="rect">
            <a:avLst/>
          </a:prstGeom>
          <a:noFill/>
        </p:spPr>
        <p:txBody>
          <a:bodyPr wrap="none" rtlCol="0">
            <a:spAutoFit/>
          </a:bodyPr>
          <a:lstStyle/>
          <a:p>
            <a:r>
              <a:rPr lang="en-US" sz="1600" dirty="0"/>
              <a:t>n</a:t>
            </a:r>
            <a:r>
              <a:rPr lang="en-US" sz="1600" dirty="0" smtClean="0"/>
              <a:t>=20; L=500kbp; no selection</a:t>
            </a:r>
            <a:endParaRPr lang="en-US" sz="1600" dirty="0"/>
          </a:p>
        </p:txBody>
      </p:sp>
      <p:sp>
        <p:nvSpPr>
          <p:cNvPr id="27" name="TextBox 26"/>
          <p:cNvSpPr txBox="1"/>
          <p:nvPr/>
        </p:nvSpPr>
        <p:spPr>
          <a:xfrm>
            <a:off x="1505057" y="5239999"/>
            <a:ext cx="2425141" cy="307777"/>
          </a:xfrm>
          <a:prstGeom prst="rect">
            <a:avLst/>
          </a:prstGeom>
          <a:solidFill>
            <a:schemeClr val="bg1"/>
          </a:solidFill>
        </p:spPr>
        <p:txBody>
          <a:bodyPr wrap="square" rtlCol="0">
            <a:spAutoFit/>
          </a:bodyPr>
          <a:lstStyle/>
          <a:p>
            <a:r>
              <a:rPr lang="en-US" dirty="0" smtClean="0"/>
              <a:t>Minor Allele Frequency</a:t>
            </a:r>
            <a:endParaRPr lang="en-US" dirty="0"/>
          </a:p>
        </p:txBody>
      </p:sp>
      <p:sp>
        <p:nvSpPr>
          <p:cNvPr id="28" name="TextBox 27"/>
          <p:cNvSpPr txBox="1"/>
          <p:nvPr/>
        </p:nvSpPr>
        <p:spPr>
          <a:xfrm>
            <a:off x="3246064" y="1912947"/>
            <a:ext cx="1048159" cy="954107"/>
          </a:xfrm>
          <a:prstGeom prst="rect">
            <a:avLst/>
          </a:prstGeom>
          <a:noFill/>
        </p:spPr>
        <p:txBody>
          <a:bodyPr wrap="none" rtlCol="0">
            <a:spAutoFit/>
          </a:bodyPr>
          <a:lstStyle/>
          <a:p>
            <a:r>
              <a:rPr lang="en-US" dirty="0" smtClean="0"/>
              <a:t>K=1,390</a:t>
            </a:r>
          </a:p>
          <a:p>
            <a:r>
              <a:rPr lang="en-US" dirty="0" smtClean="0"/>
              <a:t>Theta=392</a:t>
            </a:r>
          </a:p>
          <a:p>
            <a:r>
              <a:rPr lang="en-US" dirty="0" smtClean="0"/>
              <a:t>Pi=390</a:t>
            </a:r>
          </a:p>
          <a:p>
            <a:r>
              <a:rPr lang="en-US" dirty="0" smtClean="0"/>
              <a:t>D=-0.016</a:t>
            </a:r>
            <a:endParaRPr lang="en-US" dirty="0"/>
          </a:p>
        </p:txBody>
      </p:sp>
      <p:sp>
        <p:nvSpPr>
          <p:cNvPr id="57" name="TextBox 56"/>
          <p:cNvSpPr txBox="1"/>
          <p:nvPr/>
        </p:nvSpPr>
        <p:spPr>
          <a:xfrm>
            <a:off x="5404425" y="898482"/>
            <a:ext cx="2934016" cy="338554"/>
          </a:xfrm>
          <a:prstGeom prst="rect">
            <a:avLst/>
          </a:prstGeom>
          <a:noFill/>
        </p:spPr>
        <p:txBody>
          <a:bodyPr wrap="none" rtlCol="0">
            <a:spAutoFit/>
          </a:bodyPr>
          <a:lstStyle/>
          <a:p>
            <a:r>
              <a:rPr lang="en-US" sz="1600" dirty="0"/>
              <a:t>n</a:t>
            </a:r>
            <a:r>
              <a:rPr lang="en-US" sz="1600" dirty="0" smtClean="0"/>
              <a:t>=20; L=500kbp; no selection</a:t>
            </a:r>
            <a:endParaRPr lang="en-US" sz="1600" dirty="0"/>
          </a:p>
        </p:txBody>
      </p:sp>
      <p:sp>
        <p:nvSpPr>
          <p:cNvPr id="67" name="TextBox 66"/>
          <p:cNvSpPr txBox="1"/>
          <p:nvPr/>
        </p:nvSpPr>
        <p:spPr>
          <a:xfrm>
            <a:off x="5968819" y="5180191"/>
            <a:ext cx="2425141" cy="307777"/>
          </a:xfrm>
          <a:prstGeom prst="rect">
            <a:avLst/>
          </a:prstGeom>
          <a:solidFill>
            <a:schemeClr val="bg1"/>
          </a:solidFill>
        </p:spPr>
        <p:txBody>
          <a:bodyPr wrap="square" rtlCol="0">
            <a:spAutoFit/>
          </a:bodyPr>
          <a:lstStyle/>
          <a:p>
            <a:r>
              <a:rPr lang="en-US" dirty="0" smtClean="0"/>
              <a:t>Minor Allele Frequency</a:t>
            </a:r>
            <a:endParaRPr lang="en-US" dirty="0"/>
          </a:p>
        </p:txBody>
      </p:sp>
      <p:sp>
        <p:nvSpPr>
          <p:cNvPr id="80" name="Rectangle 79"/>
          <p:cNvSpPr/>
          <p:nvPr/>
        </p:nvSpPr>
        <p:spPr>
          <a:xfrm>
            <a:off x="6392112" y="1458231"/>
            <a:ext cx="1269891" cy="29791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TextBox 80"/>
          <p:cNvSpPr txBox="1"/>
          <p:nvPr/>
        </p:nvSpPr>
        <p:spPr>
          <a:xfrm>
            <a:off x="7063058" y="1912945"/>
            <a:ext cx="948309" cy="954107"/>
          </a:xfrm>
          <a:prstGeom prst="rect">
            <a:avLst/>
          </a:prstGeom>
          <a:noFill/>
        </p:spPr>
        <p:txBody>
          <a:bodyPr wrap="none" rtlCol="0">
            <a:spAutoFit/>
          </a:bodyPr>
          <a:lstStyle/>
          <a:p>
            <a:r>
              <a:rPr lang="en-US" dirty="0" smtClean="0"/>
              <a:t>K=139</a:t>
            </a:r>
          </a:p>
          <a:p>
            <a:r>
              <a:rPr lang="en-US" dirty="0" smtClean="0"/>
              <a:t>Theta=39</a:t>
            </a:r>
          </a:p>
          <a:p>
            <a:r>
              <a:rPr lang="en-US" dirty="0" smtClean="0"/>
              <a:t>Pi=47</a:t>
            </a:r>
          </a:p>
          <a:p>
            <a:r>
              <a:rPr lang="en-US" dirty="0" smtClean="0"/>
              <a:t>D=0.83</a:t>
            </a:r>
            <a:endParaRPr lang="en-US" dirty="0"/>
          </a:p>
        </p:txBody>
      </p:sp>
    </p:spTree>
    <p:extLst>
      <p:ext uri="{BB962C8B-B14F-4D97-AF65-F5344CB8AC3E}">
        <p14:creationId xmlns:p14="http://schemas.microsoft.com/office/powerpoint/2010/main" val="286513820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2" name="Picture 1" descr="redu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9583" y="1452662"/>
            <a:ext cx="3884028" cy="3908303"/>
          </a:xfrm>
          <a:prstGeom prst="rect">
            <a:avLst/>
          </a:prstGeom>
        </p:spPr>
      </p:pic>
      <p:sp>
        <p:nvSpPr>
          <p:cNvPr id="492" name="Shape 492"/>
          <p:cNvSpPr txBox="1">
            <a:spLocks noGrp="1"/>
          </p:cNvSpPr>
          <p:nvPr>
            <p:ph type="title"/>
          </p:nvPr>
        </p:nvSpPr>
        <p:spPr>
          <a:xfrm>
            <a:off x="0" y="130129"/>
            <a:ext cx="91440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Demography matters!</a:t>
            </a:r>
            <a:endParaRPr lang="en-US" sz="2800" b="1" dirty="0">
              <a:solidFill>
                <a:schemeClr val="dk1"/>
              </a:solidFill>
            </a:endParaRPr>
          </a:p>
        </p:txBody>
      </p:sp>
      <p:pic>
        <p:nvPicPr>
          <p:cNvPr id="6" name="Picture 5" descr="con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852" y="1395512"/>
            <a:ext cx="3981524" cy="4076776"/>
          </a:xfrm>
          <a:prstGeom prst="rect">
            <a:avLst/>
          </a:prstGeom>
        </p:spPr>
      </p:pic>
      <p:sp>
        <p:nvSpPr>
          <p:cNvPr id="24" name="TextBox 23"/>
          <p:cNvSpPr txBox="1"/>
          <p:nvPr/>
        </p:nvSpPr>
        <p:spPr>
          <a:xfrm>
            <a:off x="1128794" y="859118"/>
            <a:ext cx="2934016" cy="338554"/>
          </a:xfrm>
          <a:prstGeom prst="rect">
            <a:avLst/>
          </a:prstGeom>
          <a:noFill/>
        </p:spPr>
        <p:txBody>
          <a:bodyPr wrap="none" rtlCol="0">
            <a:spAutoFit/>
          </a:bodyPr>
          <a:lstStyle/>
          <a:p>
            <a:r>
              <a:rPr lang="en-US" sz="1600" dirty="0"/>
              <a:t>n</a:t>
            </a:r>
            <a:r>
              <a:rPr lang="en-US" sz="1600" dirty="0" smtClean="0"/>
              <a:t>=20; L=500kbp; no selection</a:t>
            </a:r>
            <a:endParaRPr lang="en-US" sz="1600" dirty="0"/>
          </a:p>
        </p:txBody>
      </p:sp>
      <p:sp>
        <p:nvSpPr>
          <p:cNvPr id="27" name="TextBox 26"/>
          <p:cNvSpPr txBox="1"/>
          <p:nvPr/>
        </p:nvSpPr>
        <p:spPr>
          <a:xfrm>
            <a:off x="1505057" y="5239999"/>
            <a:ext cx="2425141" cy="307777"/>
          </a:xfrm>
          <a:prstGeom prst="rect">
            <a:avLst/>
          </a:prstGeom>
          <a:solidFill>
            <a:schemeClr val="bg1"/>
          </a:solidFill>
        </p:spPr>
        <p:txBody>
          <a:bodyPr wrap="square" rtlCol="0">
            <a:spAutoFit/>
          </a:bodyPr>
          <a:lstStyle/>
          <a:p>
            <a:r>
              <a:rPr lang="en-US" dirty="0" smtClean="0"/>
              <a:t>Minor Allele Frequency</a:t>
            </a:r>
            <a:endParaRPr lang="en-US" dirty="0"/>
          </a:p>
        </p:txBody>
      </p:sp>
      <p:sp>
        <p:nvSpPr>
          <p:cNvPr id="28" name="TextBox 27"/>
          <p:cNvSpPr txBox="1"/>
          <p:nvPr/>
        </p:nvSpPr>
        <p:spPr>
          <a:xfrm>
            <a:off x="3246064" y="1912947"/>
            <a:ext cx="1048159" cy="954107"/>
          </a:xfrm>
          <a:prstGeom prst="rect">
            <a:avLst/>
          </a:prstGeom>
          <a:noFill/>
        </p:spPr>
        <p:txBody>
          <a:bodyPr wrap="none" rtlCol="0">
            <a:spAutoFit/>
          </a:bodyPr>
          <a:lstStyle/>
          <a:p>
            <a:r>
              <a:rPr lang="en-US" dirty="0" smtClean="0"/>
              <a:t>K=1,390</a:t>
            </a:r>
          </a:p>
          <a:p>
            <a:r>
              <a:rPr lang="en-US" dirty="0" smtClean="0"/>
              <a:t>Theta=392</a:t>
            </a:r>
          </a:p>
          <a:p>
            <a:r>
              <a:rPr lang="en-US" dirty="0" smtClean="0"/>
              <a:t>Pi=390</a:t>
            </a:r>
          </a:p>
          <a:p>
            <a:r>
              <a:rPr lang="en-US" dirty="0" smtClean="0"/>
              <a:t>D=-0.016</a:t>
            </a:r>
            <a:endParaRPr lang="en-US" dirty="0"/>
          </a:p>
        </p:txBody>
      </p:sp>
      <p:sp>
        <p:nvSpPr>
          <p:cNvPr id="57" name="TextBox 56"/>
          <p:cNvSpPr txBox="1"/>
          <p:nvPr/>
        </p:nvSpPr>
        <p:spPr>
          <a:xfrm>
            <a:off x="5404425" y="898482"/>
            <a:ext cx="2934016" cy="338554"/>
          </a:xfrm>
          <a:prstGeom prst="rect">
            <a:avLst/>
          </a:prstGeom>
          <a:noFill/>
        </p:spPr>
        <p:txBody>
          <a:bodyPr wrap="none" rtlCol="0">
            <a:spAutoFit/>
          </a:bodyPr>
          <a:lstStyle/>
          <a:p>
            <a:r>
              <a:rPr lang="en-US" sz="1600" dirty="0"/>
              <a:t>n</a:t>
            </a:r>
            <a:r>
              <a:rPr lang="en-US" sz="1600" dirty="0" smtClean="0"/>
              <a:t>=20; L=500kbp; no selection</a:t>
            </a:r>
            <a:endParaRPr lang="en-US" sz="1600" dirty="0"/>
          </a:p>
        </p:txBody>
      </p:sp>
      <p:sp>
        <p:nvSpPr>
          <p:cNvPr id="67" name="TextBox 66"/>
          <p:cNvSpPr txBox="1"/>
          <p:nvPr/>
        </p:nvSpPr>
        <p:spPr>
          <a:xfrm>
            <a:off x="5968819" y="5180191"/>
            <a:ext cx="2425141" cy="307777"/>
          </a:xfrm>
          <a:prstGeom prst="rect">
            <a:avLst/>
          </a:prstGeom>
          <a:solidFill>
            <a:schemeClr val="bg1"/>
          </a:solidFill>
        </p:spPr>
        <p:txBody>
          <a:bodyPr wrap="square" rtlCol="0">
            <a:spAutoFit/>
          </a:bodyPr>
          <a:lstStyle/>
          <a:p>
            <a:r>
              <a:rPr lang="en-US" dirty="0" smtClean="0"/>
              <a:t>Minor Allele Frequency</a:t>
            </a:r>
            <a:endParaRPr lang="en-US" dirty="0"/>
          </a:p>
        </p:txBody>
      </p:sp>
      <p:sp>
        <p:nvSpPr>
          <p:cNvPr id="81" name="TextBox 80"/>
          <p:cNvSpPr txBox="1"/>
          <p:nvPr/>
        </p:nvSpPr>
        <p:spPr>
          <a:xfrm>
            <a:off x="7063058" y="1912945"/>
            <a:ext cx="948309" cy="954107"/>
          </a:xfrm>
          <a:prstGeom prst="rect">
            <a:avLst/>
          </a:prstGeom>
          <a:noFill/>
        </p:spPr>
        <p:txBody>
          <a:bodyPr wrap="none" rtlCol="0">
            <a:spAutoFit/>
          </a:bodyPr>
          <a:lstStyle/>
          <a:p>
            <a:r>
              <a:rPr lang="en-US" dirty="0" smtClean="0"/>
              <a:t>K=139</a:t>
            </a:r>
          </a:p>
          <a:p>
            <a:r>
              <a:rPr lang="en-US" dirty="0" smtClean="0"/>
              <a:t>Theta=39</a:t>
            </a:r>
          </a:p>
          <a:p>
            <a:r>
              <a:rPr lang="en-US" dirty="0" smtClean="0"/>
              <a:t>Pi=47</a:t>
            </a:r>
          </a:p>
          <a:p>
            <a:r>
              <a:rPr lang="en-US" dirty="0" smtClean="0"/>
              <a:t>D=0.83</a:t>
            </a:r>
            <a:endParaRPr lang="en-US" dirty="0"/>
          </a:p>
        </p:txBody>
      </p:sp>
    </p:spTree>
    <p:extLst>
      <p:ext uri="{BB962C8B-B14F-4D97-AF65-F5344CB8AC3E}">
        <p14:creationId xmlns:p14="http://schemas.microsoft.com/office/powerpoint/2010/main" val="22818352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809937" y="1455956"/>
            <a:ext cx="2521848" cy="3128775"/>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1932803" y="1916070"/>
            <a:ext cx="257707" cy="257663"/>
          </a:xfrm>
          <a:prstGeom prst="ellipse">
            <a:avLst/>
          </a:prstGeom>
          <a:solidFill>
            <a:srgbClr val="8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1477751" y="2326133"/>
            <a:ext cx="257707" cy="25766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2190510" y="2607364"/>
            <a:ext cx="257707" cy="257663"/>
          </a:xfrm>
          <a:prstGeom prst="ellipse">
            <a:avLst/>
          </a:prstGeom>
          <a:solidFill>
            <a:srgbClr val="3366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477751" y="3164664"/>
            <a:ext cx="257707" cy="257663"/>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190510" y="3445895"/>
            <a:ext cx="257707" cy="25766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1735458" y="3855958"/>
            <a:ext cx="257707" cy="257663"/>
          </a:xfrm>
          <a:prstGeom prst="ellipse">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564250" y="1842443"/>
            <a:ext cx="2521848" cy="241099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6687116" y="2483686"/>
            <a:ext cx="257707" cy="25766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232064" y="2833374"/>
            <a:ext cx="257707" cy="257663"/>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6944823" y="3114605"/>
            <a:ext cx="257707" cy="25766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6429409" y="3356110"/>
            <a:ext cx="257707" cy="257663"/>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 name="Straight Connector 21"/>
          <p:cNvCxnSpPr>
            <a:stCxn id="4" idx="0"/>
          </p:cNvCxnSpPr>
          <p:nvPr/>
        </p:nvCxnSpPr>
        <p:spPr>
          <a:xfrm>
            <a:off x="2070861" y="1455956"/>
            <a:ext cx="3175319" cy="102773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V="1">
            <a:off x="2070861" y="3855958"/>
            <a:ext cx="3175319" cy="728773"/>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13" idx="0"/>
          </p:cNvCxnSpPr>
          <p:nvPr/>
        </p:nvCxnSpPr>
        <p:spPr>
          <a:xfrm flipV="1">
            <a:off x="5246180" y="1842443"/>
            <a:ext cx="1578994" cy="641243"/>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endCxn id="13" idx="4"/>
          </p:cNvCxnSpPr>
          <p:nvPr/>
        </p:nvCxnSpPr>
        <p:spPr>
          <a:xfrm>
            <a:off x="5246180" y="3855959"/>
            <a:ext cx="1578994" cy="397482"/>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1236196" y="4954208"/>
            <a:ext cx="7383903" cy="1015663"/>
          </a:xfrm>
          <a:prstGeom prst="rect">
            <a:avLst/>
          </a:prstGeom>
          <a:noFill/>
        </p:spPr>
        <p:txBody>
          <a:bodyPr wrap="none" rtlCol="0">
            <a:spAutoFit/>
          </a:bodyPr>
          <a:lstStyle/>
          <a:p>
            <a:r>
              <a:rPr lang="en-US" sz="2000" dirty="0" smtClean="0"/>
              <a:t>Bottleneck event: drastic reduction in size followed by recovery:</a:t>
            </a:r>
          </a:p>
          <a:p>
            <a:pPr marL="342900" indent="-342900">
              <a:buFont typeface="Arial"/>
              <a:buChar char="•"/>
            </a:pPr>
            <a:r>
              <a:rPr lang="en-US" sz="2000" dirty="0" smtClean="0"/>
              <a:t>Depletion of rare variants</a:t>
            </a:r>
          </a:p>
          <a:p>
            <a:pPr marL="342900" indent="-342900">
              <a:buFont typeface="Arial"/>
              <a:buChar char="•"/>
            </a:pPr>
            <a:r>
              <a:rPr lang="en-US" sz="2000" dirty="0" smtClean="0"/>
              <a:t>Excess of common variants</a:t>
            </a:r>
          </a:p>
        </p:txBody>
      </p:sp>
      <p:sp>
        <p:nvSpPr>
          <p:cNvPr id="31" name="TextBox 30"/>
          <p:cNvSpPr txBox="1"/>
          <p:nvPr/>
        </p:nvSpPr>
        <p:spPr>
          <a:xfrm>
            <a:off x="1702059" y="1086624"/>
            <a:ext cx="582211" cy="369332"/>
          </a:xfrm>
          <a:prstGeom prst="rect">
            <a:avLst/>
          </a:prstGeom>
          <a:noFill/>
        </p:spPr>
        <p:txBody>
          <a:bodyPr wrap="none" rtlCol="0">
            <a:spAutoFit/>
          </a:bodyPr>
          <a:lstStyle/>
          <a:p>
            <a:r>
              <a:rPr lang="en-US" dirty="0" smtClean="0"/>
              <a:t>Past</a:t>
            </a:r>
            <a:endParaRPr lang="en-US" dirty="0"/>
          </a:p>
        </p:txBody>
      </p:sp>
      <p:sp>
        <p:nvSpPr>
          <p:cNvPr id="32" name="TextBox 31"/>
          <p:cNvSpPr txBox="1"/>
          <p:nvPr/>
        </p:nvSpPr>
        <p:spPr>
          <a:xfrm>
            <a:off x="6534068" y="1239024"/>
            <a:ext cx="902974" cy="369332"/>
          </a:xfrm>
          <a:prstGeom prst="rect">
            <a:avLst/>
          </a:prstGeom>
          <a:noFill/>
        </p:spPr>
        <p:txBody>
          <a:bodyPr wrap="none" rtlCol="0">
            <a:spAutoFit/>
          </a:bodyPr>
          <a:lstStyle/>
          <a:p>
            <a:r>
              <a:rPr lang="en-US" dirty="0" smtClean="0"/>
              <a:t>Present</a:t>
            </a:r>
            <a:endParaRPr lang="en-US" dirty="0"/>
          </a:p>
        </p:txBody>
      </p:sp>
      <p:sp>
        <p:nvSpPr>
          <p:cNvPr id="23" name="Shape 492"/>
          <p:cNvSpPr txBox="1">
            <a:spLocks noGrp="1"/>
          </p:cNvSpPr>
          <p:nvPr>
            <p:ph type="title"/>
          </p:nvPr>
        </p:nvSpPr>
        <p:spPr>
          <a:xfrm>
            <a:off x="0" y="130129"/>
            <a:ext cx="91440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The genetic effects of population size changes</a:t>
            </a:r>
            <a:endParaRPr lang="en-US" sz="2800" b="1" dirty="0">
              <a:solidFill>
                <a:schemeClr val="dk1"/>
              </a:solidFill>
            </a:endParaRPr>
          </a:p>
        </p:txBody>
      </p:sp>
    </p:spTree>
    <p:extLst>
      <p:ext uri="{BB962C8B-B14F-4D97-AF65-F5344CB8AC3E}">
        <p14:creationId xmlns:p14="http://schemas.microsoft.com/office/powerpoint/2010/main" val="2608563783"/>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pic>
        <p:nvPicPr>
          <p:cNvPr id="2" name="Picture 1" descr="redu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9583" y="1452662"/>
            <a:ext cx="3884028" cy="3908303"/>
          </a:xfrm>
          <a:prstGeom prst="rect">
            <a:avLst/>
          </a:prstGeom>
        </p:spPr>
      </p:pic>
      <p:sp>
        <p:nvSpPr>
          <p:cNvPr id="492" name="Shape 492"/>
          <p:cNvSpPr txBox="1">
            <a:spLocks noGrp="1"/>
          </p:cNvSpPr>
          <p:nvPr>
            <p:ph type="title"/>
          </p:nvPr>
        </p:nvSpPr>
        <p:spPr>
          <a:xfrm>
            <a:off x="0" y="130129"/>
            <a:ext cx="91440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Demography matters!</a:t>
            </a:r>
            <a:endParaRPr lang="en-US" sz="2800" b="1" dirty="0">
              <a:solidFill>
                <a:schemeClr val="dk1"/>
              </a:solidFill>
            </a:endParaRPr>
          </a:p>
        </p:txBody>
      </p:sp>
      <p:pic>
        <p:nvPicPr>
          <p:cNvPr id="6" name="Picture 5" descr="const.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852" y="1395512"/>
            <a:ext cx="3981524" cy="4076776"/>
          </a:xfrm>
          <a:prstGeom prst="rect">
            <a:avLst/>
          </a:prstGeom>
        </p:spPr>
      </p:pic>
      <p:sp>
        <p:nvSpPr>
          <p:cNvPr id="24" name="TextBox 23"/>
          <p:cNvSpPr txBox="1"/>
          <p:nvPr/>
        </p:nvSpPr>
        <p:spPr>
          <a:xfrm>
            <a:off x="1128794" y="859118"/>
            <a:ext cx="2934016" cy="338554"/>
          </a:xfrm>
          <a:prstGeom prst="rect">
            <a:avLst/>
          </a:prstGeom>
          <a:noFill/>
        </p:spPr>
        <p:txBody>
          <a:bodyPr wrap="none" rtlCol="0">
            <a:spAutoFit/>
          </a:bodyPr>
          <a:lstStyle/>
          <a:p>
            <a:r>
              <a:rPr lang="en-US" sz="1600" dirty="0"/>
              <a:t>n</a:t>
            </a:r>
            <a:r>
              <a:rPr lang="en-US" sz="1600" dirty="0" smtClean="0"/>
              <a:t>=20; L=500kbp; no selection</a:t>
            </a:r>
            <a:endParaRPr lang="en-US" sz="1600" dirty="0"/>
          </a:p>
        </p:txBody>
      </p:sp>
      <p:sp>
        <p:nvSpPr>
          <p:cNvPr id="27" name="TextBox 26"/>
          <p:cNvSpPr txBox="1"/>
          <p:nvPr/>
        </p:nvSpPr>
        <p:spPr>
          <a:xfrm>
            <a:off x="1505057" y="5239999"/>
            <a:ext cx="2425141" cy="307777"/>
          </a:xfrm>
          <a:prstGeom prst="rect">
            <a:avLst/>
          </a:prstGeom>
          <a:solidFill>
            <a:schemeClr val="bg1"/>
          </a:solidFill>
        </p:spPr>
        <p:txBody>
          <a:bodyPr wrap="square" rtlCol="0">
            <a:spAutoFit/>
          </a:bodyPr>
          <a:lstStyle/>
          <a:p>
            <a:r>
              <a:rPr lang="en-US" dirty="0" smtClean="0"/>
              <a:t>Minor Allele Frequency</a:t>
            </a:r>
            <a:endParaRPr lang="en-US" dirty="0"/>
          </a:p>
        </p:txBody>
      </p:sp>
      <p:sp>
        <p:nvSpPr>
          <p:cNvPr id="28" name="TextBox 27"/>
          <p:cNvSpPr txBox="1"/>
          <p:nvPr/>
        </p:nvSpPr>
        <p:spPr>
          <a:xfrm>
            <a:off x="3246064" y="1912947"/>
            <a:ext cx="1048159" cy="954107"/>
          </a:xfrm>
          <a:prstGeom prst="rect">
            <a:avLst/>
          </a:prstGeom>
          <a:noFill/>
        </p:spPr>
        <p:txBody>
          <a:bodyPr wrap="none" rtlCol="0">
            <a:spAutoFit/>
          </a:bodyPr>
          <a:lstStyle/>
          <a:p>
            <a:r>
              <a:rPr lang="en-US" dirty="0" smtClean="0"/>
              <a:t>K=1,390</a:t>
            </a:r>
          </a:p>
          <a:p>
            <a:r>
              <a:rPr lang="en-US" dirty="0" smtClean="0"/>
              <a:t>Theta=392</a:t>
            </a:r>
          </a:p>
          <a:p>
            <a:r>
              <a:rPr lang="en-US" dirty="0" smtClean="0"/>
              <a:t>Pi=390</a:t>
            </a:r>
          </a:p>
          <a:p>
            <a:r>
              <a:rPr lang="en-US" dirty="0" smtClean="0"/>
              <a:t>D=-0.016</a:t>
            </a:r>
            <a:endParaRPr lang="en-US" dirty="0"/>
          </a:p>
        </p:txBody>
      </p:sp>
      <p:sp>
        <p:nvSpPr>
          <p:cNvPr id="57" name="TextBox 56"/>
          <p:cNvSpPr txBox="1"/>
          <p:nvPr/>
        </p:nvSpPr>
        <p:spPr>
          <a:xfrm>
            <a:off x="5404425" y="898482"/>
            <a:ext cx="2934016" cy="338554"/>
          </a:xfrm>
          <a:prstGeom prst="rect">
            <a:avLst/>
          </a:prstGeom>
          <a:noFill/>
        </p:spPr>
        <p:txBody>
          <a:bodyPr wrap="none" rtlCol="0">
            <a:spAutoFit/>
          </a:bodyPr>
          <a:lstStyle/>
          <a:p>
            <a:r>
              <a:rPr lang="en-US" sz="1600" dirty="0"/>
              <a:t>n</a:t>
            </a:r>
            <a:r>
              <a:rPr lang="en-US" sz="1600" dirty="0" smtClean="0"/>
              <a:t>=20; L=500kbp; no selection</a:t>
            </a:r>
            <a:endParaRPr lang="en-US" sz="1600" dirty="0"/>
          </a:p>
        </p:txBody>
      </p:sp>
      <p:sp>
        <p:nvSpPr>
          <p:cNvPr id="67" name="TextBox 66"/>
          <p:cNvSpPr txBox="1"/>
          <p:nvPr/>
        </p:nvSpPr>
        <p:spPr>
          <a:xfrm>
            <a:off x="5968819" y="5180191"/>
            <a:ext cx="2425141" cy="307777"/>
          </a:xfrm>
          <a:prstGeom prst="rect">
            <a:avLst/>
          </a:prstGeom>
          <a:solidFill>
            <a:schemeClr val="bg1"/>
          </a:solidFill>
        </p:spPr>
        <p:txBody>
          <a:bodyPr wrap="square" rtlCol="0">
            <a:spAutoFit/>
          </a:bodyPr>
          <a:lstStyle/>
          <a:p>
            <a:r>
              <a:rPr lang="en-US" dirty="0" smtClean="0"/>
              <a:t>Minor Allele Frequency</a:t>
            </a:r>
            <a:endParaRPr lang="en-US" dirty="0"/>
          </a:p>
        </p:txBody>
      </p:sp>
      <p:sp>
        <p:nvSpPr>
          <p:cNvPr id="30" name="Rectangle 29"/>
          <p:cNvSpPr/>
          <p:nvPr/>
        </p:nvSpPr>
        <p:spPr>
          <a:xfrm>
            <a:off x="2132163" y="1395512"/>
            <a:ext cx="1269891" cy="29791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6392112" y="1458231"/>
            <a:ext cx="1269891" cy="29791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TextBox 80"/>
          <p:cNvSpPr txBox="1"/>
          <p:nvPr/>
        </p:nvSpPr>
        <p:spPr>
          <a:xfrm>
            <a:off x="7063058" y="1912945"/>
            <a:ext cx="948309" cy="954107"/>
          </a:xfrm>
          <a:prstGeom prst="rect">
            <a:avLst/>
          </a:prstGeom>
          <a:noFill/>
        </p:spPr>
        <p:txBody>
          <a:bodyPr wrap="none" rtlCol="0">
            <a:spAutoFit/>
          </a:bodyPr>
          <a:lstStyle/>
          <a:p>
            <a:r>
              <a:rPr lang="en-US" dirty="0" smtClean="0"/>
              <a:t>K=139</a:t>
            </a:r>
          </a:p>
          <a:p>
            <a:r>
              <a:rPr lang="en-US" dirty="0" smtClean="0"/>
              <a:t>Theta=39</a:t>
            </a:r>
          </a:p>
          <a:p>
            <a:r>
              <a:rPr lang="en-US" dirty="0" smtClean="0"/>
              <a:t>Pi=47</a:t>
            </a:r>
          </a:p>
          <a:p>
            <a:r>
              <a:rPr lang="en-US" dirty="0" smtClean="0"/>
              <a:t>D=0.83</a:t>
            </a:r>
            <a:endParaRPr lang="en-US" dirty="0"/>
          </a:p>
        </p:txBody>
      </p:sp>
      <p:sp>
        <p:nvSpPr>
          <p:cNvPr id="31" name="TextBox 30"/>
          <p:cNvSpPr txBox="1"/>
          <p:nvPr/>
        </p:nvSpPr>
        <p:spPr>
          <a:xfrm>
            <a:off x="1363964" y="5673216"/>
            <a:ext cx="7209647" cy="1163225"/>
          </a:xfrm>
          <a:prstGeom prst="rect">
            <a:avLst/>
          </a:prstGeom>
          <a:noFill/>
        </p:spPr>
        <p:txBody>
          <a:bodyPr wrap="square" rtlCol="0">
            <a:spAutoFit/>
          </a:bodyPr>
          <a:lstStyle/>
          <a:p>
            <a:pPr marL="285750" indent="-285750">
              <a:buFont typeface="Arial"/>
              <a:buChar char="•"/>
            </a:pPr>
            <a:r>
              <a:rPr lang="en-US" dirty="0" smtClean="0"/>
              <a:t>Depletion of segregating sites</a:t>
            </a:r>
          </a:p>
          <a:p>
            <a:pPr marL="285750" indent="-285750">
              <a:buFont typeface="Arial"/>
              <a:buChar char="•"/>
            </a:pPr>
            <a:r>
              <a:rPr lang="en-US" dirty="0" smtClean="0"/>
              <a:t>Excess of intermediate-frequency variants</a:t>
            </a:r>
          </a:p>
          <a:p>
            <a:pPr marL="285750" indent="-285750">
              <a:buFont typeface="Arial"/>
              <a:buChar char="•"/>
            </a:pPr>
            <a:r>
              <a:rPr lang="en-US" dirty="0" smtClean="0"/>
              <a:t>SFS-derived summary statistics may fail to distinguish between the effects of demography and selection</a:t>
            </a:r>
          </a:p>
          <a:p>
            <a:pPr marL="285750" indent="-285750">
              <a:buFont typeface="Arial"/>
              <a:buChar char="•"/>
            </a:pPr>
            <a:endParaRPr lang="en-US" dirty="0"/>
          </a:p>
        </p:txBody>
      </p:sp>
      <p:cxnSp>
        <p:nvCxnSpPr>
          <p:cNvPr id="4" name="Straight Arrow Connector 3"/>
          <p:cNvCxnSpPr/>
          <p:nvPr/>
        </p:nvCxnSpPr>
        <p:spPr>
          <a:xfrm>
            <a:off x="3945876" y="6522842"/>
            <a:ext cx="484550" cy="9407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4453257" y="6447352"/>
            <a:ext cx="284515" cy="307777"/>
          </a:xfrm>
          <a:prstGeom prst="rect">
            <a:avLst/>
          </a:prstGeom>
          <a:noFill/>
        </p:spPr>
        <p:txBody>
          <a:bodyPr wrap="none" rtlCol="0">
            <a:spAutoFit/>
          </a:bodyPr>
          <a:lstStyle/>
          <a:p>
            <a:r>
              <a:rPr lang="en-US" dirty="0" smtClean="0"/>
              <a:t>?</a:t>
            </a:r>
            <a:endParaRPr lang="en-US" dirty="0"/>
          </a:p>
        </p:txBody>
      </p:sp>
      <p:sp>
        <p:nvSpPr>
          <p:cNvPr id="8" name="Oval 7"/>
          <p:cNvSpPr/>
          <p:nvPr/>
        </p:nvSpPr>
        <p:spPr>
          <a:xfrm>
            <a:off x="3072823" y="6334683"/>
            <a:ext cx="841697" cy="28223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18352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0" y="130129"/>
            <a:ext cx="91440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Balancing selection</a:t>
            </a:r>
            <a:endParaRPr lang="en-US" sz="2800" b="1" dirty="0">
              <a:solidFill>
                <a:schemeClr val="dk1"/>
              </a:solidFill>
            </a:endParaRPr>
          </a:p>
        </p:txBody>
      </p:sp>
      <p:pic>
        <p:nvPicPr>
          <p:cNvPr id="3" name="Picture 2" descr="Screen Shot 2016-02-28 at 9.09.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120" y="1149130"/>
            <a:ext cx="5768225" cy="4605276"/>
          </a:xfrm>
          <a:prstGeom prst="rect">
            <a:avLst/>
          </a:prstGeom>
        </p:spPr>
      </p:pic>
      <p:sp>
        <p:nvSpPr>
          <p:cNvPr id="7" name="TextBox 6"/>
          <p:cNvSpPr txBox="1"/>
          <p:nvPr/>
        </p:nvSpPr>
        <p:spPr>
          <a:xfrm>
            <a:off x="635000" y="733678"/>
            <a:ext cx="8100294" cy="338554"/>
          </a:xfrm>
          <a:prstGeom prst="rect">
            <a:avLst/>
          </a:prstGeom>
          <a:noFill/>
        </p:spPr>
        <p:txBody>
          <a:bodyPr wrap="none" rtlCol="0">
            <a:spAutoFit/>
          </a:bodyPr>
          <a:lstStyle/>
          <a:p>
            <a:r>
              <a:rPr lang="en-US" sz="1600" dirty="0" smtClean="0"/>
              <a:t>The process whereby genetic variability is maintained in the population due to selection </a:t>
            </a:r>
            <a:endParaRPr lang="en-US" sz="1600" dirty="0"/>
          </a:p>
        </p:txBody>
      </p:sp>
      <p:sp>
        <p:nvSpPr>
          <p:cNvPr id="9" name="TextBox 8"/>
          <p:cNvSpPr txBox="1"/>
          <p:nvPr/>
        </p:nvSpPr>
        <p:spPr>
          <a:xfrm>
            <a:off x="6279745" y="1517140"/>
            <a:ext cx="2698885" cy="2800766"/>
          </a:xfrm>
          <a:prstGeom prst="rect">
            <a:avLst/>
          </a:prstGeom>
          <a:noFill/>
        </p:spPr>
        <p:txBody>
          <a:bodyPr wrap="square" rtlCol="0">
            <a:spAutoFit/>
          </a:bodyPr>
          <a:lstStyle/>
          <a:p>
            <a:r>
              <a:rPr lang="en-US" sz="1600" dirty="0" smtClean="0"/>
              <a:t>Features:</a:t>
            </a:r>
          </a:p>
          <a:p>
            <a:pPr marL="285750" indent="-285750">
              <a:buFontTx/>
              <a:buChar char="-"/>
            </a:pPr>
            <a:r>
              <a:rPr lang="en-US" sz="1600" dirty="0" smtClean="0"/>
              <a:t>High nucleotide diversity</a:t>
            </a:r>
          </a:p>
          <a:p>
            <a:pPr marL="285750" indent="-285750">
              <a:buFontTx/>
              <a:buChar char="-"/>
            </a:pPr>
            <a:r>
              <a:rPr lang="en-US" sz="1600" dirty="0" smtClean="0"/>
              <a:t>Excess of intermediate frequency alleles</a:t>
            </a:r>
          </a:p>
          <a:p>
            <a:pPr marL="285750" indent="-285750">
              <a:buFontTx/>
              <a:buChar char="-"/>
            </a:pPr>
            <a:r>
              <a:rPr lang="en-US" sz="1600" dirty="0" smtClean="0"/>
              <a:t>Excess of polymorphisms compared to interspecies divergence</a:t>
            </a:r>
          </a:p>
          <a:p>
            <a:pPr marL="285750" indent="-285750">
              <a:buFontTx/>
              <a:buChar char="-"/>
            </a:pPr>
            <a:endParaRPr lang="en-US" sz="1600" dirty="0"/>
          </a:p>
          <a:p>
            <a:r>
              <a:rPr lang="en-US" sz="1600" dirty="0" smtClean="0"/>
              <a:t>More difficult to detect (shorter genomic extent)</a:t>
            </a:r>
          </a:p>
        </p:txBody>
      </p:sp>
      <p:sp>
        <p:nvSpPr>
          <p:cNvPr id="10" name="TextBox 9"/>
          <p:cNvSpPr txBox="1"/>
          <p:nvPr/>
        </p:nvSpPr>
        <p:spPr>
          <a:xfrm>
            <a:off x="670282" y="5916565"/>
            <a:ext cx="7481535" cy="738664"/>
          </a:xfrm>
          <a:prstGeom prst="rect">
            <a:avLst/>
          </a:prstGeom>
          <a:noFill/>
        </p:spPr>
        <p:txBody>
          <a:bodyPr wrap="none" rtlCol="0">
            <a:spAutoFit/>
          </a:bodyPr>
          <a:lstStyle/>
          <a:p>
            <a:pPr marL="285750" indent="-285750">
              <a:buFont typeface="Arial"/>
              <a:buChar char="•"/>
            </a:pPr>
            <a:r>
              <a:rPr lang="en-US" b="1" dirty="0" err="1" smtClean="0"/>
              <a:t>Overdominance</a:t>
            </a:r>
            <a:r>
              <a:rPr lang="en-US" dirty="0" smtClean="0"/>
              <a:t> (the heterozygote has an advantage)</a:t>
            </a:r>
          </a:p>
          <a:p>
            <a:pPr marL="285750" indent="-285750">
              <a:buFont typeface="Arial"/>
              <a:buChar char="•"/>
            </a:pPr>
            <a:r>
              <a:rPr lang="en-US" b="1" dirty="0" smtClean="0"/>
              <a:t>Frequency dependence </a:t>
            </a:r>
            <a:r>
              <a:rPr lang="en-US" dirty="0" smtClean="0"/>
              <a:t>(an advantage is conferred by a rare feature)</a:t>
            </a:r>
          </a:p>
          <a:p>
            <a:pPr marL="285750" indent="-285750">
              <a:buFont typeface="Arial"/>
              <a:buChar char="•"/>
            </a:pPr>
            <a:r>
              <a:rPr lang="en-US" b="1" dirty="0" smtClean="0"/>
              <a:t>Environmental</a:t>
            </a:r>
            <a:r>
              <a:rPr lang="en-US" dirty="0" smtClean="0"/>
              <a:t> adaptation (different alleles are advantageous in different environments)</a:t>
            </a:r>
            <a:endParaRPr lang="en-US" dirty="0"/>
          </a:p>
        </p:txBody>
      </p:sp>
    </p:spTree>
    <p:extLst>
      <p:ext uri="{BB962C8B-B14F-4D97-AF65-F5344CB8AC3E}">
        <p14:creationId xmlns:p14="http://schemas.microsoft.com/office/powerpoint/2010/main" val="348917947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0" y="130129"/>
            <a:ext cx="91440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Balancing selection</a:t>
            </a:r>
            <a:endParaRPr lang="en-US" sz="2800" b="1" dirty="0">
              <a:solidFill>
                <a:schemeClr val="dk1"/>
              </a:solidFill>
            </a:endParaRPr>
          </a:p>
        </p:txBody>
      </p:sp>
      <p:sp>
        <p:nvSpPr>
          <p:cNvPr id="7" name="TextBox 6"/>
          <p:cNvSpPr txBox="1"/>
          <p:nvPr/>
        </p:nvSpPr>
        <p:spPr>
          <a:xfrm>
            <a:off x="2010900" y="733678"/>
            <a:ext cx="4724370" cy="584776"/>
          </a:xfrm>
          <a:prstGeom prst="rect">
            <a:avLst/>
          </a:prstGeom>
          <a:noFill/>
        </p:spPr>
        <p:txBody>
          <a:bodyPr wrap="none" rtlCol="0">
            <a:spAutoFit/>
          </a:bodyPr>
          <a:lstStyle/>
          <a:p>
            <a:r>
              <a:rPr lang="en-US" sz="1600" dirty="0"/>
              <a:t>Common haplotypes separated by deep branches </a:t>
            </a:r>
            <a:endParaRPr lang="en-US" sz="1600" dirty="0" smtClean="0"/>
          </a:p>
          <a:p>
            <a:r>
              <a:rPr lang="en-US" sz="1600" dirty="0" smtClean="0"/>
              <a:t>(</a:t>
            </a:r>
            <a:r>
              <a:rPr lang="en-US" sz="1600" dirty="0"/>
              <a:t>deep </a:t>
            </a:r>
            <a:r>
              <a:rPr lang="en-US" sz="1600" dirty="0" smtClean="0"/>
              <a:t>time to the most common recent ancestor)</a:t>
            </a:r>
            <a:endParaRPr lang="en-US" sz="1600" dirty="0"/>
          </a:p>
        </p:txBody>
      </p:sp>
      <p:sp>
        <p:nvSpPr>
          <p:cNvPr id="10" name="TextBox 9"/>
          <p:cNvSpPr txBox="1"/>
          <p:nvPr/>
        </p:nvSpPr>
        <p:spPr>
          <a:xfrm>
            <a:off x="2875247" y="6156765"/>
            <a:ext cx="4007264" cy="307777"/>
          </a:xfrm>
          <a:prstGeom prst="rect">
            <a:avLst/>
          </a:prstGeom>
          <a:noFill/>
        </p:spPr>
        <p:txBody>
          <a:bodyPr wrap="none" rtlCol="0">
            <a:spAutoFit/>
          </a:bodyPr>
          <a:lstStyle/>
          <a:p>
            <a:r>
              <a:rPr lang="en-US" dirty="0" smtClean="0"/>
              <a:t>Confounding factor: ancient population structure </a:t>
            </a:r>
            <a:endParaRPr lang="en-US" dirty="0"/>
          </a:p>
        </p:txBody>
      </p:sp>
      <p:pic>
        <p:nvPicPr>
          <p:cNvPr id="4" name="Picture 3" descr="Screen Shot 2016-02-28 at 9.18.0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5868" y="1513634"/>
            <a:ext cx="6032791" cy="4309137"/>
          </a:xfrm>
          <a:prstGeom prst="rect">
            <a:avLst/>
          </a:prstGeom>
        </p:spPr>
      </p:pic>
    </p:spTree>
    <p:extLst>
      <p:ext uri="{BB962C8B-B14F-4D97-AF65-F5344CB8AC3E}">
        <p14:creationId xmlns:p14="http://schemas.microsoft.com/office/powerpoint/2010/main" val="26987735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dirty="0" smtClean="0">
                <a:solidFill>
                  <a:schemeClr val="dk1"/>
                </a:solidFill>
                <a:latin typeface="Arial"/>
                <a:ea typeface="Arial"/>
                <a:cs typeface="Arial"/>
                <a:sym typeface="Arial"/>
                <a:rtl val="0"/>
              </a:rPr>
              <a:t>Experimental design matters?</a:t>
            </a:r>
            <a:endParaRPr lang="en-US" sz="3600" b="1" i="0" u="none" strike="noStrike" cap="none" baseline="0" dirty="0">
              <a:solidFill>
                <a:schemeClr val="dk1"/>
              </a:solidFill>
              <a:latin typeface="Arial"/>
              <a:ea typeface="Arial"/>
              <a:cs typeface="Arial"/>
              <a:sym typeface="Arial"/>
              <a:rtl val="0"/>
            </a:endParaRPr>
          </a:p>
        </p:txBody>
      </p:sp>
      <p:sp>
        <p:nvSpPr>
          <p:cNvPr id="323" name="Shape 323"/>
          <p:cNvSpPr txBox="1">
            <a:spLocks noGrp="1"/>
          </p:cNvSpPr>
          <p:nvPr>
            <p:ph type="body" idx="1"/>
          </p:nvPr>
        </p:nvSpPr>
        <p:spPr>
          <a:xfrm>
            <a:off x="457200" y="1898120"/>
            <a:ext cx="8229600" cy="4526100"/>
          </a:xfrm>
          <a:prstGeom prst="rect">
            <a:avLst/>
          </a:prstGeom>
          <a:noFill/>
          <a:ln>
            <a:noFill/>
          </a:ln>
        </p:spPr>
        <p:txBody>
          <a:bodyPr lIns="91425" tIns="91425" rIns="91425" bIns="91425" anchor="t" anchorCtr="0">
            <a:noAutofit/>
          </a:bodyPr>
          <a:lstStyle/>
          <a:p>
            <a:pPr marL="342900" marR="0" lvl="0" indent="-139700" algn="l" rtl="0">
              <a:lnSpc>
                <a:spcPct val="100000"/>
              </a:lnSpc>
              <a:spcBef>
                <a:spcPts val="0"/>
              </a:spcBef>
              <a:spcAft>
                <a:spcPts val="0"/>
              </a:spcAft>
              <a:buClr>
                <a:schemeClr val="dk1"/>
              </a:buClr>
              <a:buFont typeface="Arial"/>
              <a:buNone/>
            </a:pPr>
            <a:endParaRPr sz="3000" b="0" i="0" u="none" strike="noStrike" cap="none" baseline="0">
              <a:solidFill>
                <a:schemeClr val="dk1"/>
              </a:solidFill>
              <a:latin typeface="Arial"/>
              <a:ea typeface="Arial"/>
              <a:cs typeface="Arial"/>
              <a:sym typeface="Arial"/>
              <a:rtl val="0"/>
            </a:endParaRPr>
          </a:p>
        </p:txBody>
      </p:sp>
      <p:pic>
        <p:nvPicPr>
          <p:cNvPr id="324" name="Shape 324"/>
          <p:cNvPicPr preferRelativeResize="0"/>
          <p:nvPr/>
        </p:nvPicPr>
        <p:blipFill rotWithShape="1">
          <a:blip r:embed="rId3">
            <a:alphaModFix/>
          </a:blip>
          <a:srcRect/>
          <a:stretch/>
        </p:blipFill>
        <p:spPr>
          <a:xfrm>
            <a:off x="943025" y="1898119"/>
            <a:ext cx="7539299" cy="3489075"/>
          </a:xfrm>
          <a:prstGeom prst="rect">
            <a:avLst/>
          </a:prstGeom>
          <a:noFill/>
          <a:ln>
            <a:noFill/>
          </a:ln>
        </p:spPr>
      </p:pic>
      <p:sp>
        <p:nvSpPr>
          <p:cNvPr id="325" name="Shape 325"/>
          <p:cNvSpPr txBox="1"/>
          <p:nvPr/>
        </p:nvSpPr>
        <p:spPr>
          <a:xfrm>
            <a:off x="5927071" y="6381900"/>
            <a:ext cx="3145499" cy="416099"/>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US" sz="1400" b="0" i="0" u="none" strike="noStrike" cap="none" baseline="0">
                <a:solidFill>
                  <a:srgbClr val="000000"/>
                </a:solidFill>
                <a:latin typeface="Arial"/>
                <a:ea typeface="Arial"/>
                <a:cs typeface="Arial"/>
                <a:sym typeface="Arial"/>
                <a:rtl val="0"/>
              </a:rPr>
              <a:t>HapMap Consortium. Nature 2005</a:t>
            </a:r>
          </a:p>
        </p:txBody>
      </p:sp>
      <p:sp>
        <p:nvSpPr>
          <p:cNvPr id="2" name="TextBox 1"/>
          <p:cNvSpPr txBox="1"/>
          <p:nvPr/>
        </p:nvSpPr>
        <p:spPr>
          <a:xfrm>
            <a:off x="457200" y="1436455"/>
            <a:ext cx="4564170" cy="461665"/>
          </a:xfrm>
          <a:prstGeom prst="rect">
            <a:avLst/>
          </a:prstGeom>
          <a:noFill/>
        </p:spPr>
        <p:txBody>
          <a:bodyPr wrap="none" rtlCol="0">
            <a:spAutoFit/>
          </a:bodyPr>
          <a:lstStyle/>
          <a:p>
            <a:r>
              <a:rPr lang="en-US" sz="2400" dirty="0" smtClean="0"/>
              <a:t>The effect of ascertainment bias</a:t>
            </a:r>
            <a:endParaRPr lang="en-US" sz="2400" dirty="0"/>
          </a:p>
        </p:txBody>
      </p:sp>
      <p:cxnSp>
        <p:nvCxnSpPr>
          <p:cNvPr id="4" name="Straight Arrow Connector 3"/>
          <p:cNvCxnSpPr/>
          <p:nvPr/>
        </p:nvCxnSpPr>
        <p:spPr>
          <a:xfrm>
            <a:off x="2727914" y="5387194"/>
            <a:ext cx="297876" cy="4927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3025790" y="5879966"/>
            <a:ext cx="3058475" cy="307777"/>
          </a:xfrm>
          <a:prstGeom prst="rect">
            <a:avLst/>
          </a:prstGeom>
          <a:noFill/>
        </p:spPr>
        <p:txBody>
          <a:bodyPr wrap="none" rtlCol="0">
            <a:spAutoFit/>
          </a:bodyPr>
          <a:lstStyle/>
          <a:p>
            <a:r>
              <a:rPr lang="en-US" dirty="0" smtClean="0"/>
              <a:t>Deficiency of low-frequency variants</a:t>
            </a:r>
            <a:endParaRPr lang="en-US" dirty="0"/>
          </a:p>
        </p:txBody>
      </p:sp>
    </p:spTree>
    <p:extLst>
      <p:ext uri="{BB962C8B-B14F-4D97-AF65-F5344CB8AC3E}">
        <p14:creationId xmlns:p14="http://schemas.microsoft.com/office/powerpoint/2010/main" val="13357697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500852" y="431903"/>
            <a:ext cx="8072759"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200" b="1" dirty="0" smtClean="0">
                <a:solidFill>
                  <a:schemeClr val="dk1"/>
                </a:solidFill>
              </a:rPr>
              <a:t>How to take neutral confounding factors into account? </a:t>
            </a:r>
            <a:endParaRPr lang="en-US" sz="3200" b="1" dirty="0">
              <a:solidFill>
                <a:schemeClr val="dk1"/>
              </a:solidFill>
            </a:endParaRPr>
          </a:p>
        </p:txBody>
      </p:sp>
      <p:cxnSp>
        <p:nvCxnSpPr>
          <p:cNvPr id="9" name="Straight Connector 8"/>
          <p:cNvCxnSpPr/>
          <p:nvPr/>
        </p:nvCxnSpPr>
        <p:spPr>
          <a:xfrm flipV="1">
            <a:off x="1520741" y="3512302"/>
            <a:ext cx="6255390" cy="31360"/>
          </a:xfrm>
          <a:prstGeom prst="line">
            <a:avLst/>
          </a:prstGeom>
          <a:ln w="6350" cmpd="sng">
            <a:prstDash val="sysDash"/>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1520741" y="2320629"/>
            <a:ext cx="0" cy="11916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520741" y="3512302"/>
            <a:ext cx="0" cy="12700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60594" y="2012852"/>
            <a:ext cx="1032554" cy="307777"/>
          </a:xfrm>
          <a:prstGeom prst="rect">
            <a:avLst/>
          </a:prstGeom>
          <a:noFill/>
        </p:spPr>
        <p:txBody>
          <a:bodyPr wrap="none" rtlCol="0">
            <a:spAutoFit/>
          </a:bodyPr>
          <a:lstStyle/>
          <a:p>
            <a:r>
              <a:rPr lang="en-US" dirty="0" smtClean="0"/>
              <a:t>Tajima’s D</a:t>
            </a:r>
            <a:endParaRPr lang="en-US" dirty="0"/>
          </a:p>
        </p:txBody>
      </p:sp>
      <p:sp>
        <p:nvSpPr>
          <p:cNvPr id="16" name="TextBox 15"/>
          <p:cNvSpPr txBox="1"/>
          <p:nvPr/>
        </p:nvSpPr>
        <p:spPr>
          <a:xfrm>
            <a:off x="1207189" y="3405453"/>
            <a:ext cx="284515" cy="307777"/>
          </a:xfrm>
          <a:prstGeom prst="rect">
            <a:avLst/>
          </a:prstGeom>
          <a:noFill/>
        </p:spPr>
        <p:txBody>
          <a:bodyPr wrap="none" rtlCol="0">
            <a:spAutoFit/>
          </a:bodyPr>
          <a:lstStyle/>
          <a:p>
            <a:r>
              <a:rPr lang="en-US" dirty="0" smtClean="0"/>
              <a:t>0</a:t>
            </a:r>
            <a:endParaRPr lang="en-US" dirty="0"/>
          </a:p>
        </p:txBody>
      </p:sp>
      <p:sp>
        <p:nvSpPr>
          <p:cNvPr id="29" name="TextBox 28"/>
          <p:cNvSpPr txBox="1"/>
          <p:nvPr/>
        </p:nvSpPr>
        <p:spPr>
          <a:xfrm>
            <a:off x="1122252" y="2320629"/>
            <a:ext cx="284515" cy="307777"/>
          </a:xfrm>
          <a:prstGeom prst="rect">
            <a:avLst/>
          </a:prstGeom>
          <a:noFill/>
        </p:spPr>
        <p:txBody>
          <a:bodyPr wrap="none" rtlCol="0">
            <a:spAutoFit/>
          </a:bodyPr>
          <a:lstStyle/>
          <a:p>
            <a:r>
              <a:rPr lang="en-US" dirty="0"/>
              <a:t>2</a:t>
            </a:r>
          </a:p>
        </p:txBody>
      </p:sp>
      <p:sp>
        <p:nvSpPr>
          <p:cNvPr id="32" name="TextBox 31"/>
          <p:cNvSpPr txBox="1"/>
          <p:nvPr/>
        </p:nvSpPr>
        <p:spPr>
          <a:xfrm>
            <a:off x="1122252" y="4487367"/>
            <a:ext cx="344302" cy="307777"/>
          </a:xfrm>
          <a:prstGeom prst="rect">
            <a:avLst/>
          </a:prstGeom>
          <a:noFill/>
        </p:spPr>
        <p:txBody>
          <a:bodyPr wrap="none" rtlCol="0">
            <a:spAutoFit/>
          </a:bodyPr>
          <a:lstStyle/>
          <a:p>
            <a:r>
              <a:rPr lang="en-US" dirty="0" smtClean="0"/>
              <a:t>-2</a:t>
            </a:r>
            <a:endParaRPr lang="en-US" dirty="0"/>
          </a:p>
        </p:txBody>
      </p:sp>
      <p:cxnSp>
        <p:nvCxnSpPr>
          <p:cNvPr id="18" name="Straight Connector 17"/>
          <p:cNvCxnSpPr/>
          <p:nvPr/>
        </p:nvCxnSpPr>
        <p:spPr>
          <a:xfrm flipV="1">
            <a:off x="1491704" y="5048934"/>
            <a:ext cx="6284427" cy="31359"/>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543154" y="5192963"/>
            <a:ext cx="2100480" cy="307777"/>
          </a:xfrm>
          <a:prstGeom prst="rect">
            <a:avLst/>
          </a:prstGeom>
          <a:noFill/>
        </p:spPr>
        <p:txBody>
          <a:bodyPr wrap="none" rtlCol="0">
            <a:spAutoFit/>
          </a:bodyPr>
          <a:lstStyle/>
          <a:p>
            <a:r>
              <a:rPr lang="en-US" dirty="0" smtClean="0"/>
              <a:t>Genome / Chromosome</a:t>
            </a:r>
            <a:endParaRPr lang="en-US" dirty="0"/>
          </a:p>
        </p:txBody>
      </p:sp>
      <p:sp>
        <p:nvSpPr>
          <p:cNvPr id="20" name="TextBox 19"/>
          <p:cNvSpPr txBox="1"/>
          <p:nvPr/>
        </p:nvSpPr>
        <p:spPr>
          <a:xfrm>
            <a:off x="1568578" y="2958886"/>
            <a:ext cx="298680" cy="584776"/>
          </a:xfrm>
          <a:prstGeom prst="rect">
            <a:avLst/>
          </a:prstGeom>
          <a:noFill/>
        </p:spPr>
        <p:txBody>
          <a:bodyPr wrap="none" rtlCol="0">
            <a:spAutoFit/>
          </a:bodyPr>
          <a:lstStyle/>
          <a:p>
            <a:r>
              <a:rPr lang="en-US" sz="3200" b="1" dirty="0">
                <a:solidFill>
                  <a:srgbClr val="3366FF"/>
                </a:solidFill>
              </a:rPr>
              <a:t>.</a:t>
            </a:r>
          </a:p>
        </p:txBody>
      </p:sp>
      <p:sp>
        <p:nvSpPr>
          <p:cNvPr id="34" name="TextBox 33"/>
          <p:cNvSpPr txBox="1"/>
          <p:nvPr/>
        </p:nvSpPr>
        <p:spPr>
          <a:xfrm>
            <a:off x="2299099" y="3251274"/>
            <a:ext cx="298680" cy="584776"/>
          </a:xfrm>
          <a:prstGeom prst="rect">
            <a:avLst/>
          </a:prstGeom>
          <a:noFill/>
        </p:spPr>
        <p:txBody>
          <a:bodyPr wrap="none" rtlCol="0">
            <a:spAutoFit/>
          </a:bodyPr>
          <a:lstStyle/>
          <a:p>
            <a:r>
              <a:rPr lang="en-US" sz="3200" b="1" dirty="0">
                <a:solidFill>
                  <a:srgbClr val="3366FF"/>
                </a:solidFill>
              </a:rPr>
              <a:t>.</a:t>
            </a:r>
          </a:p>
        </p:txBody>
      </p:sp>
      <p:sp>
        <p:nvSpPr>
          <p:cNvPr id="35" name="TextBox 34"/>
          <p:cNvSpPr txBox="1"/>
          <p:nvPr/>
        </p:nvSpPr>
        <p:spPr>
          <a:xfrm>
            <a:off x="2718014" y="2991377"/>
            <a:ext cx="298680" cy="584776"/>
          </a:xfrm>
          <a:prstGeom prst="rect">
            <a:avLst/>
          </a:prstGeom>
          <a:noFill/>
        </p:spPr>
        <p:txBody>
          <a:bodyPr wrap="none" rtlCol="0">
            <a:spAutoFit/>
          </a:bodyPr>
          <a:lstStyle/>
          <a:p>
            <a:r>
              <a:rPr lang="en-US" sz="3200" b="1" dirty="0">
                <a:solidFill>
                  <a:srgbClr val="3366FF"/>
                </a:solidFill>
              </a:rPr>
              <a:t>.</a:t>
            </a:r>
          </a:p>
        </p:txBody>
      </p:sp>
      <p:sp>
        <p:nvSpPr>
          <p:cNvPr id="36" name="TextBox 35"/>
          <p:cNvSpPr txBox="1"/>
          <p:nvPr/>
        </p:nvSpPr>
        <p:spPr>
          <a:xfrm>
            <a:off x="3169094" y="3128097"/>
            <a:ext cx="298680" cy="584776"/>
          </a:xfrm>
          <a:prstGeom prst="rect">
            <a:avLst/>
          </a:prstGeom>
          <a:noFill/>
        </p:spPr>
        <p:txBody>
          <a:bodyPr wrap="none" rtlCol="0">
            <a:spAutoFit/>
          </a:bodyPr>
          <a:lstStyle/>
          <a:p>
            <a:r>
              <a:rPr lang="en-US" sz="3200" b="1" dirty="0">
                <a:solidFill>
                  <a:srgbClr val="3366FF"/>
                </a:solidFill>
              </a:rPr>
              <a:t>.</a:t>
            </a:r>
          </a:p>
        </p:txBody>
      </p:sp>
      <p:sp>
        <p:nvSpPr>
          <p:cNvPr id="37" name="TextBox 36"/>
          <p:cNvSpPr txBox="1"/>
          <p:nvPr/>
        </p:nvSpPr>
        <p:spPr>
          <a:xfrm>
            <a:off x="3776147" y="3249137"/>
            <a:ext cx="298680" cy="584776"/>
          </a:xfrm>
          <a:prstGeom prst="rect">
            <a:avLst/>
          </a:prstGeom>
          <a:noFill/>
        </p:spPr>
        <p:txBody>
          <a:bodyPr wrap="none" rtlCol="0">
            <a:spAutoFit/>
          </a:bodyPr>
          <a:lstStyle/>
          <a:p>
            <a:r>
              <a:rPr lang="en-US" sz="3200" b="1" dirty="0">
                <a:solidFill>
                  <a:srgbClr val="3366FF"/>
                </a:solidFill>
              </a:rPr>
              <a:t>.</a:t>
            </a:r>
          </a:p>
        </p:txBody>
      </p:sp>
      <p:sp>
        <p:nvSpPr>
          <p:cNvPr id="38" name="TextBox 37"/>
          <p:cNvSpPr txBox="1"/>
          <p:nvPr/>
        </p:nvSpPr>
        <p:spPr>
          <a:xfrm>
            <a:off x="4237160" y="3113065"/>
            <a:ext cx="298680" cy="584776"/>
          </a:xfrm>
          <a:prstGeom prst="rect">
            <a:avLst/>
          </a:prstGeom>
          <a:noFill/>
        </p:spPr>
        <p:txBody>
          <a:bodyPr wrap="none" rtlCol="0">
            <a:spAutoFit/>
          </a:bodyPr>
          <a:lstStyle/>
          <a:p>
            <a:r>
              <a:rPr lang="en-US" sz="3200" b="1" dirty="0">
                <a:solidFill>
                  <a:srgbClr val="3366FF"/>
                </a:solidFill>
              </a:rPr>
              <a:t>.</a:t>
            </a:r>
          </a:p>
        </p:txBody>
      </p:sp>
      <p:sp>
        <p:nvSpPr>
          <p:cNvPr id="39" name="TextBox 38"/>
          <p:cNvSpPr txBox="1"/>
          <p:nvPr/>
        </p:nvSpPr>
        <p:spPr>
          <a:xfrm>
            <a:off x="4535840" y="2991377"/>
            <a:ext cx="298680" cy="584776"/>
          </a:xfrm>
          <a:prstGeom prst="rect">
            <a:avLst/>
          </a:prstGeom>
          <a:noFill/>
        </p:spPr>
        <p:txBody>
          <a:bodyPr wrap="none" rtlCol="0">
            <a:spAutoFit/>
          </a:bodyPr>
          <a:lstStyle/>
          <a:p>
            <a:r>
              <a:rPr lang="en-US" sz="3200" b="1" dirty="0">
                <a:solidFill>
                  <a:srgbClr val="3366FF"/>
                </a:solidFill>
              </a:rPr>
              <a:t>.</a:t>
            </a:r>
          </a:p>
        </p:txBody>
      </p:sp>
      <p:sp>
        <p:nvSpPr>
          <p:cNvPr id="40" name="TextBox 39"/>
          <p:cNvSpPr txBox="1"/>
          <p:nvPr/>
        </p:nvSpPr>
        <p:spPr>
          <a:xfrm>
            <a:off x="4689660" y="3143777"/>
            <a:ext cx="298680" cy="584776"/>
          </a:xfrm>
          <a:prstGeom prst="rect">
            <a:avLst/>
          </a:prstGeom>
          <a:noFill/>
        </p:spPr>
        <p:txBody>
          <a:bodyPr wrap="none" rtlCol="0">
            <a:spAutoFit/>
          </a:bodyPr>
          <a:lstStyle/>
          <a:p>
            <a:r>
              <a:rPr lang="en-US" sz="3200" b="1" dirty="0">
                <a:solidFill>
                  <a:srgbClr val="3366FF"/>
                </a:solidFill>
              </a:rPr>
              <a:t>.</a:t>
            </a:r>
          </a:p>
        </p:txBody>
      </p:sp>
      <p:sp>
        <p:nvSpPr>
          <p:cNvPr id="41" name="TextBox 40"/>
          <p:cNvSpPr txBox="1"/>
          <p:nvPr/>
        </p:nvSpPr>
        <p:spPr>
          <a:xfrm>
            <a:off x="5140740" y="3038416"/>
            <a:ext cx="298680" cy="584776"/>
          </a:xfrm>
          <a:prstGeom prst="rect">
            <a:avLst/>
          </a:prstGeom>
          <a:noFill/>
        </p:spPr>
        <p:txBody>
          <a:bodyPr wrap="none" rtlCol="0">
            <a:spAutoFit/>
          </a:bodyPr>
          <a:lstStyle/>
          <a:p>
            <a:r>
              <a:rPr lang="en-US" sz="3200" b="1" dirty="0">
                <a:solidFill>
                  <a:srgbClr val="3366FF"/>
                </a:solidFill>
              </a:rPr>
              <a:t>.</a:t>
            </a:r>
          </a:p>
        </p:txBody>
      </p:sp>
      <p:sp>
        <p:nvSpPr>
          <p:cNvPr id="42" name="TextBox 41"/>
          <p:cNvSpPr txBox="1"/>
          <p:nvPr/>
        </p:nvSpPr>
        <p:spPr>
          <a:xfrm>
            <a:off x="5591820" y="3190816"/>
            <a:ext cx="298680" cy="584776"/>
          </a:xfrm>
          <a:prstGeom prst="rect">
            <a:avLst/>
          </a:prstGeom>
          <a:noFill/>
        </p:spPr>
        <p:txBody>
          <a:bodyPr wrap="none" rtlCol="0">
            <a:spAutoFit/>
          </a:bodyPr>
          <a:lstStyle/>
          <a:p>
            <a:r>
              <a:rPr lang="en-US" sz="3200" b="1" dirty="0">
                <a:solidFill>
                  <a:srgbClr val="3366FF"/>
                </a:solidFill>
              </a:rPr>
              <a:t>.</a:t>
            </a:r>
          </a:p>
        </p:txBody>
      </p:sp>
      <p:sp>
        <p:nvSpPr>
          <p:cNvPr id="43" name="TextBox 42"/>
          <p:cNvSpPr txBox="1"/>
          <p:nvPr/>
        </p:nvSpPr>
        <p:spPr>
          <a:xfrm>
            <a:off x="6049896" y="3143777"/>
            <a:ext cx="298680" cy="584776"/>
          </a:xfrm>
          <a:prstGeom prst="rect">
            <a:avLst/>
          </a:prstGeom>
          <a:noFill/>
        </p:spPr>
        <p:txBody>
          <a:bodyPr wrap="none" rtlCol="0">
            <a:spAutoFit/>
          </a:bodyPr>
          <a:lstStyle/>
          <a:p>
            <a:r>
              <a:rPr lang="en-US" sz="3200" b="1" dirty="0">
                <a:solidFill>
                  <a:srgbClr val="3366FF"/>
                </a:solidFill>
              </a:rPr>
              <a:t>.</a:t>
            </a:r>
          </a:p>
        </p:txBody>
      </p:sp>
      <p:sp>
        <p:nvSpPr>
          <p:cNvPr id="44" name="TextBox 43"/>
          <p:cNvSpPr txBox="1"/>
          <p:nvPr/>
        </p:nvSpPr>
        <p:spPr>
          <a:xfrm>
            <a:off x="6500976" y="3143777"/>
            <a:ext cx="298680" cy="584776"/>
          </a:xfrm>
          <a:prstGeom prst="rect">
            <a:avLst/>
          </a:prstGeom>
          <a:noFill/>
        </p:spPr>
        <p:txBody>
          <a:bodyPr wrap="none" rtlCol="0">
            <a:spAutoFit/>
          </a:bodyPr>
          <a:lstStyle/>
          <a:p>
            <a:r>
              <a:rPr lang="en-US" sz="3200" b="1" dirty="0">
                <a:solidFill>
                  <a:srgbClr val="3366FF"/>
                </a:solidFill>
              </a:rPr>
              <a:t>.</a:t>
            </a:r>
          </a:p>
        </p:txBody>
      </p:sp>
      <p:sp>
        <p:nvSpPr>
          <p:cNvPr id="45" name="TextBox 44"/>
          <p:cNvSpPr txBox="1"/>
          <p:nvPr/>
        </p:nvSpPr>
        <p:spPr>
          <a:xfrm>
            <a:off x="6952056" y="3113065"/>
            <a:ext cx="298680" cy="584776"/>
          </a:xfrm>
          <a:prstGeom prst="rect">
            <a:avLst/>
          </a:prstGeom>
          <a:noFill/>
        </p:spPr>
        <p:txBody>
          <a:bodyPr wrap="none" rtlCol="0">
            <a:spAutoFit/>
          </a:bodyPr>
          <a:lstStyle/>
          <a:p>
            <a:r>
              <a:rPr lang="en-US" sz="3200" b="1" dirty="0">
                <a:solidFill>
                  <a:srgbClr val="3366FF"/>
                </a:solidFill>
              </a:rPr>
              <a:t>.</a:t>
            </a:r>
          </a:p>
        </p:txBody>
      </p:sp>
      <p:sp>
        <p:nvSpPr>
          <p:cNvPr id="46" name="TextBox 45"/>
          <p:cNvSpPr txBox="1"/>
          <p:nvPr/>
        </p:nvSpPr>
        <p:spPr>
          <a:xfrm>
            <a:off x="7253796" y="2978607"/>
            <a:ext cx="298680" cy="584776"/>
          </a:xfrm>
          <a:prstGeom prst="rect">
            <a:avLst/>
          </a:prstGeom>
          <a:noFill/>
        </p:spPr>
        <p:txBody>
          <a:bodyPr wrap="none" rtlCol="0">
            <a:spAutoFit/>
          </a:bodyPr>
          <a:lstStyle/>
          <a:p>
            <a:r>
              <a:rPr lang="en-US" sz="3200" b="1" dirty="0">
                <a:solidFill>
                  <a:srgbClr val="3366FF"/>
                </a:solidFill>
              </a:rPr>
              <a:t>.</a:t>
            </a:r>
          </a:p>
        </p:txBody>
      </p:sp>
      <p:sp>
        <p:nvSpPr>
          <p:cNvPr id="47" name="TextBox 46"/>
          <p:cNvSpPr txBox="1"/>
          <p:nvPr/>
        </p:nvSpPr>
        <p:spPr>
          <a:xfrm>
            <a:off x="1928616" y="3190816"/>
            <a:ext cx="298680" cy="584776"/>
          </a:xfrm>
          <a:prstGeom prst="rect">
            <a:avLst/>
          </a:prstGeom>
          <a:noFill/>
        </p:spPr>
        <p:txBody>
          <a:bodyPr wrap="none" rtlCol="0">
            <a:spAutoFit/>
          </a:bodyPr>
          <a:lstStyle/>
          <a:p>
            <a:r>
              <a:rPr lang="en-US" sz="3200" b="1" dirty="0">
                <a:solidFill>
                  <a:srgbClr val="3366FF"/>
                </a:solidFill>
              </a:rPr>
              <a:t>.</a:t>
            </a:r>
          </a:p>
        </p:txBody>
      </p:sp>
      <p:sp>
        <p:nvSpPr>
          <p:cNvPr id="21" name="TextBox 20"/>
          <p:cNvSpPr txBox="1"/>
          <p:nvPr/>
        </p:nvSpPr>
        <p:spPr>
          <a:xfrm>
            <a:off x="7803726" y="3318809"/>
            <a:ext cx="738529" cy="307777"/>
          </a:xfrm>
          <a:prstGeom prst="rect">
            <a:avLst/>
          </a:prstGeom>
          <a:noFill/>
        </p:spPr>
        <p:txBody>
          <a:bodyPr wrap="none" rtlCol="0">
            <a:spAutoFit/>
          </a:bodyPr>
          <a:lstStyle/>
          <a:p>
            <a:r>
              <a:rPr lang="en-US" dirty="0" smtClean="0"/>
              <a:t>E[D]~0</a:t>
            </a:r>
            <a:endParaRPr lang="en-US" dirty="0"/>
          </a:p>
        </p:txBody>
      </p:sp>
      <p:sp>
        <p:nvSpPr>
          <p:cNvPr id="23" name="TextBox 22"/>
          <p:cNvSpPr txBox="1"/>
          <p:nvPr/>
        </p:nvSpPr>
        <p:spPr>
          <a:xfrm>
            <a:off x="1568578" y="1523861"/>
            <a:ext cx="2699753" cy="307777"/>
          </a:xfrm>
          <a:prstGeom prst="rect">
            <a:avLst/>
          </a:prstGeom>
          <a:noFill/>
        </p:spPr>
        <p:txBody>
          <a:bodyPr wrap="none" rtlCol="0">
            <a:spAutoFit/>
          </a:bodyPr>
          <a:lstStyle/>
          <a:p>
            <a:r>
              <a:rPr lang="en-US" dirty="0" smtClean="0"/>
              <a:t>Under constant population size:</a:t>
            </a:r>
            <a:endParaRPr lang="en-US" dirty="0"/>
          </a:p>
        </p:txBody>
      </p:sp>
    </p:spTree>
    <p:extLst>
      <p:ext uri="{BB962C8B-B14F-4D97-AF65-F5344CB8AC3E}">
        <p14:creationId xmlns:p14="http://schemas.microsoft.com/office/powerpoint/2010/main" val="190818435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500852" y="431903"/>
            <a:ext cx="8072759"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200" b="1" dirty="0" smtClean="0">
                <a:solidFill>
                  <a:schemeClr val="dk1"/>
                </a:solidFill>
              </a:rPr>
              <a:t>How to take neutral confounding factors into account? </a:t>
            </a:r>
            <a:endParaRPr lang="en-US" sz="3200" b="1" dirty="0">
              <a:solidFill>
                <a:schemeClr val="dk1"/>
              </a:solidFill>
            </a:endParaRPr>
          </a:p>
        </p:txBody>
      </p:sp>
      <p:cxnSp>
        <p:nvCxnSpPr>
          <p:cNvPr id="9" name="Straight Connector 8"/>
          <p:cNvCxnSpPr/>
          <p:nvPr/>
        </p:nvCxnSpPr>
        <p:spPr>
          <a:xfrm flipV="1">
            <a:off x="1520741" y="3512302"/>
            <a:ext cx="6255390" cy="31360"/>
          </a:xfrm>
          <a:prstGeom prst="line">
            <a:avLst/>
          </a:prstGeom>
          <a:ln w="6350" cmpd="sng">
            <a:prstDash val="sysDash"/>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1520741" y="2320629"/>
            <a:ext cx="0" cy="11916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520741" y="3512302"/>
            <a:ext cx="0" cy="12700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60594" y="2012852"/>
            <a:ext cx="1032554" cy="307777"/>
          </a:xfrm>
          <a:prstGeom prst="rect">
            <a:avLst/>
          </a:prstGeom>
          <a:noFill/>
        </p:spPr>
        <p:txBody>
          <a:bodyPr wrap="none" rtlCol="0">
            <a:spAutoFit/>
          </a:bodyPr>
          <a:lstStyle/>
          <a:p>
            <a:r>
              <a:rPr lang="en-US" dirty="0" smtClean="0"/>
              <a:t>Tajima’s D</a:t>
            </a:r>
            <a:endParaRPr lang="en-US" dirty="0"/>
          </a:p>
        </p:txBody>
      </p:sp>
      <p:sp>
        <p:nvSpPr>
          <p:cNvPr id="16" name="TextBox 15"/>
          <p:cNvSpPr txBox="1"/>
          <p:nvPr/>
        </p:nvSpPr>
        <p:spPr>
          <a:xfrm>
            <a:off x="1207189" y="3405453"/>
            <a:ext cx="284515" cy="307777"/>
          </a:xfrm>
          <a:prstGeom prst="rect">
            <a:avLst/>
          </a:prstGeom>
          <a:noFill/>
        </p:spPr>
        <p:txBody>
          <a:bodyPr wrap="none" rtlCol="0">
            <a:spAutoFit/>
          </a:bodyPr>
          <a:lstStyle/>
          <a:p>
            <a:r>
              <a:rPr lang="en-US" dirty="0" smtClean="0"/>
              <a:t>0</a:t>
            </a:r>
            <a:endParaRPr lang="en-US" dirty="0"/>
          </a:p>
        </p:txBody>
      </p:sp>
      <p:sp>
        <p:nvSpPr>
          <p:cNvPr id="29" name="TextBox 28"/>
          <p:cNvSpPr txBox="1"/>
          <p:nvPr/>
        </p:nvSpPr>
        <p:spPr>
          <a:xfrm>
            <a:off x="1122252" y="2320629"/>
            <a:ext cx="284515" cy="307777"/>
          </a:xfrm>
          <a:prstGeom prst="rect">
            <a:avLst/>
          </a:prstGeom>
          <a:noFill/>
        </p:spPr>
        <p:txBody>
          <a:bodyPr wrap="none" rtlCol="0">
            <a:spAutoFit/>
          </a:bodyPr>
          <a:lstStyle/>
          <a:p>
            <a:r>
              <a:rPr lang="en-US" dirty="0"/>
              <a:t>2</a:t>
            </a:r>
          </a:p>
        </p:txBody>
      </p:sp>
      <p:sp>
        <p:nvSpPr>
          <p:cNvPr id="32" name="TextBox 31"/>
          <p:cNvSpPr txBox="1"/>
          <p:nvPr/>
        </p:nvSpPr>
        <p:spPr>
          <a:xfrm>
            <a:off x="1122252" y="4487367"/>
            <a:ext cx="344302" cy="307777"/>
          </a:xfrm>
          <a:prstGeom prst="rect">
            <a:avLst/>
          </a:prstGeom>
          <a:noFill/>
        </p:spPr>
        <p:txBody>
          <a:bodyPr wrap="none" rtlCol="0">
            <a:spAutoFit/>
          </a:bodyPr>
          <a:lstStyle/>
          <a:p>
            <a:r>
              <a:rPr lang="en-US" dirty="0" smtClean="0"/>
              <a:t>-2</a:t>
            </a:r>
            <a:endParaRPr lang="en-US" dirty="0"/>
          </a:p>
        </p:txBody>
      </p:sp>
      <p:cxnSp>
        <p:nvCxnSpPr>
          <p:cNvPr id="18" name="Straight Connector 17"/>
          <p:cNvCxnSpPr/>
          <p:nvPr/>
        </p:nvCxnSpPr>
        <p:spPr>
          <a:xfrm flipV="1">
            <a:off x="1491704" y="5048934"/>
            <a:ext cx="6284427" cy="31359"/>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543154" y="5192963"/>
            <a:ext cx="2100480" cy="307777"/>
          </a:xfrm>
          <a:prstGeom prst="rect">
            <a:avLst/>
          </a:prstGeom>
          <a:noFill/>
        </p:spPr>
        <p:txBody>
          <a:bodyPr wrap="none" rtlCol="0">
            <a:spAutoFit/>
          </a:bodyPr>
          <a:lstStyle/>
          <a:p>
            <a:r>
              <a:rPr lang="en-US" dirty="0" smtClean="0"/>
              <a:t>Genome / Chromosome</a:t>
            </a:r>
            <a:endParaRPr lang="en-US" dirty="0"/>
          </a:p>
        </p:txBody>
      </p:sp>
      <p:sp>
        <p:nvSpPr>
          <p:cNvPr id="20" name="TextBox 19"/>
          <p:cNvSpPr txBox="1"/>
          <p:nvPr/>
        </p:nvSpPr>
        <p:spPr>
          <a:xfrm>
            <a:off x="1568578" y="3444966"/>
            <a:ext cx="298680" cy="584776"/>
          </a:xfrm>
          <a:prstGeom prst="rect">
            <a:avLst/>
          </a:prstGeom>
          <a:noFill/>
        </p:spPr>
        <p:txBody>
          <a:bodyPr wrap="none" rtlCol="0">
            <a:spAutoFit/>
          </a:bodyPr>
          <a:lstStyle/>
          <a:p>
            <a:r>
              <a:rPr lang="en-US" sz="3200" b="1" dirty="0">
                <a:solidFill>
                  <a:srgbClr val="3366FF"/>
                </a:solidFill>
              </a:rPr>
              <a:t>.</a:t>
            </a:r>
          </a:p>
        </p:txBody>
      </p:sp>
      <p:sp>
        <p:nvSpPr>
          <p:cNvPr id="34" name="TextBox 33"/>
          <p:cNvSpPr txBox="1"/>
          <p:nvPr/>
        </p:nvSpPr>
        <p:spPr>
          <a:xfrm>
            <a:off x="2299099" y="3737354"/>
            <a:ext cx="298680" cy="584776"/>
          </a:xfrm>
          <a:prstGeom prst="rect">
            <a:avLst/>
          </a:prstGeom>
          <a:noFill/>
        </p:spPr>
        <p:txBody>
          <a:bodyPr wrap="none" rtlCol="0">
            <a:spAutoFit/>
          </a:bodyPr>
          <a:lstStyle/>
          <a:p>
            <a:r>
              <a:rPr lang="en-US" sz="3200" b="1" dirty="0">
                <a:solidFill>
                  <a:srgbClr val="3366FF"/>
                </a:solidFill>
              </a:rPr>
              <a:t>.</a:t>
            </a:r>
          </a:p>
        </p:txBody>
      </p:sp>
      <p:sp>
        <p:nvSpPr>
          <p:cNvPr id="35" name="TextBox 34"/>
          <p:cNvSpPr txBox="1"/>
          <p:nvPr/>
        </p:nvSpPr>
        <p:spPr>
          <a:xfrm>
            <a:off x="2718014" y="3430417"/>
            <a:ext cx="298680" cy="584776"/>
          </a:xfrm>
          <a:prstGeom prst="rect">
            <a:avLst/>
          </a:prstGeom>
          <a:noFill/>
        </p:spPr>
        <p:txBody>
          <a:bodyPr wrap="none" rtlCol="0">
            <a:spAutoFit/>
          </a:bodyPr>
          <a:lstStyle/>
          <a:p>
            <a:r>
              <a:rPr lang="en-US" sz="3200" b="1" dirty="0">
                <a:solidFill>
                  <a:srgbClr val="3366FF"/>
                </a:solidFill>
              </a:rPr>
              <a:t>.</a:t>
            </a:r>
          </a:p>
        </p:txBody>
      </p:sp>
      <p:sp>
        <p:nvSpPr>
          <p:cNvPr id="36" name="TextBox 35"/>
          <p:cNvSpPr txBox="1"/>
          <p:nvPr/>
        </p:nvSpPr>
        <p:spPr>
          <a:xfrm>
            <a:off x="3169094" y="3614177"/>
            <a:ext cx="298680" cy="584776"/>
          </a:xfrm>
          <a:prstGeom prst="rect">
            <a:avLst/>
          </a:prstGeom>
          <a:noFill/>
        </p:spPr>
        <p:txBody>
          <a:bodyPr wrap="none" rtlCol="0">
            <a:spAutoFit/>
          </a:bodyPr>
          <a:lstStyle/>
          <a:p>
            <a:r>
              <a:rPr lang="en-US" sz="3200" b="1" dirty="0">
                <a:solidFill>
                  <a:srgbClr val="3366FF"/>
                </a:solidFill>
              </a:rPr>
              <a:t>.</a:t>
            </a:r>
          </a:p>
        </p:txBody>
      </p:sp>
      <p:sp>
        <p:nvSpPr>
          <p:cNvPr id="37" name="TextBox 36"/>
          <p:cNvSpPr txBox="1"/>
          <p:nvPr/>
        </p:nvSpPr>
        <p:spPr>
          <a:xfrm>
            <a:off x="3776147" y="3735217"/>
            <a:ext cx="298680" cy="584776"/>
          </a:xfrm>
          <a:prstGeom prst="rect">
            <a:avLst/>
          </a:prstGeom>
          <a:noFill/>
        </p:spPr>
        <p:txBody>
          <a:bodyPr wrap="none" rtlCol="0">
            <a:spAutoFit/>
          </a:bodyPr>
          <a:lstStyle/>
          <a:p>
            <a:r>
              <a:rPr lang="en-US" sz="3200" b="1" dirty="0">
                <a:solidFill>
                  <a:srgbClr val="3366FF"/>
                </a:solidFill>
              </a:rPr>
              <a:t>.</a:t>
            </a:r>
          </a:p>
        </p:txBody>
      </p:sp>
      <p:sp>
        <p:nvSpPr>
          <p:cNvPr id="38" name="TextBox 37"/>
          <p:cNvSpPr txBox="1"/>
          <p:nvPr/>
        </p:nvSpPr>
        <p:spPr>
          <a:xfrm>
            <a:off x="4237160" y="3552105"/>
            <a:ext cx="298680" cy="584776"/>
          </a:xfrm>
          <a:prstGeom prst="rect">
            <a:avLst/>
          </a:prstGeom>
          <a:noFill/>
        </p:spPr>
        <p:txBody>
          <a:bodyPr wrap="none" rtlCol="0">
            <a:spAutoFit/>
          </a:bodyPr>
          <a:lstStyle/>
          <a:p>
            <a:r>
              <a:rPr lang="en-US" sz="3200" b="1" dirty="0">
                <a:solidFill>
                  <a:srgbClr val="3366FF"/>
                </a:solidFill>
              </a:rPr>
              <a:t>.</a:t>
            </a:r>
          </a:p>
        </p:txBody>
      </p:sp>
      <p:sp>
        <p:nvSpPr>
          <p:cNvPr id="39" name="TextBox 38"/>
          <p:cNvSpPr txBox="1"/>
          <p:nvPr/>
        </p:nvSpPr>
        <p:spPr>
          <a:xfrm>
            <a:off x="4535840" y="3430417"/>
            <a:ext cx="298680" cy="584776"/>
          </a:xfrm>
          <a:prstGeom prst="rect">
            <a:avLst/>
          </a:prstGeom>
          <a:noFill/>
        </p:spPr>
        <p:txBody>
          <a:bodyPr wrap="none" rtlCol="0">
            <a:spAutoFit/>
          </a:bodyPr>
          <a:lstStyle/>
          <a:p>
            <a:r>
              <a:rPr lang="en-US" sz="3200" b="1" dirty="0">
                <a:solidFill>
                  <a:srgbClr val="3366FF"/>
                </a:solidFill>
              </a:rPr>
              <a:t>.</a:t>
            </a:r>
          </a:p>
        </p:txBody>
      </p:sp>
      <p:sp>
        <p:nvSpPr>
          <p:cNvPr id="40" name="TextBox 39"/>
          <p:cNvSpPr txBox="1"/>
          <p:nvPr/>
        </p:nvSpPr>
        <p:spPr>
          <a:xfrm>
            <a:off x="4689660" y="3629857"/>
            <a:ext cx="298680" cy="584776"/>
          </a:xfrm>
          <a:prstGeom prst="rect">
            <a:avLst/>
          </a:prstGeom>
          <a:noFill/>
        </p:spPr>
        <p:txBody>
          <a:bodyPr wrap="none" rtlCol="0">
            <a:spAutoFit/>
          </a:bodyPr>
          <a:lstStyle/>
          <a:p>
            <a:r>
              <a:rPr lang="en-US" sz="3200" b="1" dirty="0">
                <a:solidFill>
                  <a:srgbClr val="3366FF"/>
                </a:solidFill>
              </a:rPr>
              <a:t>.</a:t>
            </a:r>
          </a:p>
        </p:txBody>
      </p:sp>
      <p:sp>
        <p:nvSpPr>
          <p:cNvPr id="41" name="TextBox 40"/>
          <p:cNvSpPr txBox="1"/>
          <p:nvPr/>
        </p:nvSpPr>
        <p:spPr>
          <a:xfrm>
            <a:off x="5140740" y="3477456"/>
            <a:ext cx="298680" cy="584776"/>
          </a:xfrm>
          <a:prstGeom prst="rect">
            <a:avLst/>
          </a:prstGeom>
          <a:noFill/>
        </p:spPr>
        <p:txBody>
          <a:bodyPr wrap="none" rtlCol="0">
            <a:spAutoFit/>
          </a:bodyPr>
          <a:lstStyle/>
          <a:p>
            <a:r>
              <a:rPr lang="en-US" sz="3200" b="1" dirty="0">
                <a:solidFill>
                  <a:srgbClr val="3366FF"/>
                </a:solidFill>
              </a:rPr>
              <a:t>.</a:t>
            </a:r>
          </a:p>
        </p:txBody>
      </p:sp>
      <p:sp>
        <p:nvSpPr>
          <p:cNvPr id="42" name="TextBox 41"/>
          <p:cNvSpPr txBox="1"/>
          <p:nvPr/>
        </p:nvSpPr>
        <p:spPr>
          <a:xfrm>
            <a:off x="5591820" y="3676896"/>
            <a:ext cx="298680" cy="584776"/>
          </a:xfrm>
          <a:prstGeom prst="rect">
            <a:avLst/>
          </a:prstGeom>
          <a:noFill/>
        </p:spPr>
        <p:txBody>
          <a:bodyPr wrap="none" rtlCol="0">
            <a:spAutoFit/>
          </a:bodyPr>
          <a:lstStyle/>
          <a:p>
            <a:r>
              <a:rPr lang="en-US" sz="3200" b="1" dirty="0">
                <a:solidFill>
                  <a:srgbClr val="3366FF"/>
                </a:solidFill>
              </a:rPr>
              <a:t>.</a:t>
            </a:r>
          </a:p>
        </p:txBody>
      </p:sp>
      <p:sp>
        <p:nvSpPr>
          <p:cNvPr id="43" name="TextBox 42"/>
          <p:cNvSpPr txBox="1"/>
          <p:nvPr/>
        </p:nvSpPr>
        <p:spPr>
          <a:xfrm>
            <a:off x="6049896" y="3629857"/>
            <a:ext cx="298680" cy="584776"/>
          </a:xfrm>
          <a:prstGeom prst="rect">
            <a:avLst/>
          </a:prstGeom>
          <a:noFill/>
        </p:spPr>
        <p:txBody>
          <a:bodyPr wrap="none" rtlCol="0">
            <a:spAutoFit/>
          </a:bodyPr>
          <a:lstStyle/>
          <a:p>
            <a:r>
              <a:rPr lang="en-US" sz="3200" b="1" dirty="0">
                <a:solidFill>
                  <a:srgbClr val="3366FF"/>
                </a:solidFill>
              </a:rPr>
              <a:t>.</a:t>
            </a:r>
          </a:p>
        </p:txBody>
      </p:sp>
      <p:sp>
        <p:nvSpPr>
          <p:cNvPr id="44" name="TextBox 43"/>
          <p:cNvSpPr txBox="1"/>
          <p:nvPr/>
        </p:nvSpPr>
        <p:spPr>
          <a:xfrm>
            <a:off x="6500976" y="3629857"/>
            <a:ext cx="298680" cy="584776"/>
          </a:xfrm>
          <a:prstGeom prst="rect">
            <a:avLst/>
          </a:prstGeom>
          <a:noFill/>
        </p:spPr>
        <p:txBody>
          <a:bodyPr wrap="none" rtlCol="0">
            <a:spAutoFit/>
          </a:bodyPr>
          <a:lstStyle/>
          <a:p>
            <a:r>
              <a:rPr lang="en-US" sz="3200" b="1" dirty="0">
                <a:solidFill>
                  <a:srgbClr val="3366FF"/>
                </a:solidFill>
              </a:rPr>
              <a:t>.</a:t>
            </a:r>
          </a:p>
        </p:txBody>
      </p:sp>
      <p:sp>
        <p:nvSpPr>
          <p:cNvPr id="45" name="TextBox 44"/>
          <p:cNvSpPr txBox="1"/>
          <p:nvPr/>
        </p:nvSpPr>
        <p:spPr>
          <a:xfrm>
            <a:off x="6952056" y="3552105"/>
            <a:ext cx="298680" cy="584776"/>
          </a:xfrm>
          <a:prstGeom prst="rect">
            <a:avLst/>
          </a:prstGeom>
          <a:noFill/>
        </p:spPr>
        <p:txBody>
          <a:bodyPr wrap="none" rtlCol="0">
            <a:spAutoFit/>
          </a:bodyPr>
          <a:lstStyle/>
          <a:p>
            <a:r>
              <a:rPr lang="en-US" sz="3200" b="1" dirty="0">
                <a:solidFill>
                  <a:srgbClr val="3366FF"/>
                </a:solidFill>
              </a:rPr>
              <a:t>.</a:t>
            </a:r>
          </a:p>
        </p:txBody>
      </p:sp>
      <p:sp>
        <p:nvSpPr>
          <p:cNvPr id="46" name="TextBox 45"/>
          <p:cNvSpPr txBox="1"/>
          <p:nvPr/>
        </p:nvSpPr>
        <p:spPr>
          <a:xfrm>
            <a:off x="7253796" y="3417647"/>
            <a:ext cx="298680" cy="584776"/>
          </a:xfrm>
          <a:prstGeom prst="rect">
            <a:avLst/>
          </a:prstGeom>
          <a:noFill/>
        </p:spPr>
        <p:txBody>
          <a:bodyPr wrap="none" rtlCol="0">
            <a:spAutoFit/>
          </a:bodyPr>
          <a:lstStyle/>
          <a:p>
            <a:r>
              <a:rPr lang="en-US" sz="3200" b="1" dirty="0">
                <a:solidFill>
                  <a:srgbClr val="3366FF"/>
                </a:solidFill>
              </a:rPr>
              <a:t>.</a:t>
            </a:r>
          </a:p>
        </p:txBody>
      </p:sp>
      <p:sp>
        <p:nvSpPr>
          <p:cNvPr id="47" name="TextBox 46"/>
          <p:cNvSpPr txBox="1"/>
          <p:nvPr/>
        </p:nvSpPr>
        <p:spPr>
          <a:xfrm>
            <a:off x="1928616" y="3676896"/>
            <a:ext cx="298680" cy="584776"/>
          </a:xfrm>
          <a:prstGeom prst="rect">
            <a:avLst/>
          </a:prstGeom>
          <a:noFill/>
        </p:spPr>
        <p:txBody>
          <a:bodyPr wrap="none" rtlCol="0">
            <a:spAutoFit/>
          </a:bodyPr>
          <a:lstStyle/>
          <a:p>
            <a:r>
              <a:rPr lang="en-US" sz="3200" b="1" dirty="0">
                <a:solidFill>
                  <a:srgbClr val="3366FF"/>
                </a:solidFill>
              </a:rPr>
              <a:t>.</a:t>
            </a:r>
          </a:p>
        </p:txBody>
      </p:sp>
      <p:sp>
        <p:nvSpPr>
          <p:cNvPr id="21" name="TextBox 20"/>
          <p:cNvSpPr txBox="1"/>
          <p:nvPr/>
        </p:nvSpPr>
        <p:spPr>
          <a:xfrm>
            <a:off x="7803726" y="3804889"/>
            <a:ext cx="738529" cy="307777"/>
          </a:xfrm>
          <a:prstGeom prst="rect">
            <a:avLst/>
          </a:prstGeom>
          <a:noFill/>
        </p:spPr>
        <p:txBody>
          <a:bodyPr wrap="none" rtlCol="0">
            <a:spAutoFit/>
          </a:bodyPr>
          <a:lstStyle/>
          <a:p>
            <a:r>
              <a:rPr lang="en-US" dirty="0" smtClean="0"/>
              <a:t>E[D]&lt;0</a:t>
            </a:r>
            <a:endParaRPr lang="en-US" dirty="0"/>
          </a:p>
        </p:txBody>
      </p:sp>
      <p:sp>
        <p:nvSpPr>
          <p:cNvPr id="23" name="TextBox 22"/>
          <p:cNvSpPr txBox="1"/>
          <p:nvPr/>
        </p:nvSpPr>
        <p:spPr>
          <a:xfrm>
            <a:off x="1568578" y="1523861"/>
            <a:ext cx="2849658" cy="307777"/>
          </a:xfrm>
          <a:prstGeom prst="rect">
            <a:avLst/>
          </a:prstGeom>
          <a:noFill/>
        </p:spPr>
        <p:txBody>
          <a:bodyPr wrap="none" rtlCol="0">
            <a:spAutoFit/>
          </a:bodyPr>
          <a:lstStyle/>
          <a:p>
            <a:r>
              <a:rPr lang="en-US" dirty="0" smtClean="0"/>
              <a:t>Under expanding population size:</a:t>
            </a:r>
            <a:endParaRPr lang="en-US" dirty="0"/>
          </a:p>
        </p:txBody>
      </p:sp>
      <p:cxnSp>
        <p:nvCxnSpPr>
          <p:cNvPr id="31" name="Straight Connector 30"/>
          <p:cNvCxnSpPr/>
          <p:nvPr/>
        </p:nvCxnSpPr>
        <p:spPr>
          <a:xfrm flipV="1">
            <a:off x="1520741" y="3986743"/>
            <a:ext cx="6255390" cy="31360"/>
          </a:xfrm>
          <a:prstGeom prst="line">
            <a:avLst/>
          </a:prstGeom>
          <a:ln w="6350" cmpd="sng">
            <a:solidFill>
              <a:srgbClr val="3366FF"/>
            </a:solidFill>
            <a:prstDash val="sysDash"/>
          </a:ln>
        </p:spPr>
        <p:style>
          <a:lnRef idx="2">
            <a:schemeClr val="accent1"/>
          </a:lnRef>
          <a:fillRef idx="0">
            <a:schemeClr val="accent1"/>
          </a:fillRef>
          <a:effectRef idx="1">
            <a:schemeClr val="accent1"/>
          </a:effectRef>
          <a:fontRef idx="minor">
            <a:schemeClr val="tx1"/>
          </a:fontRef>
        </p:style>
      </p:cxnSp>
      <p:sp>
        <p:nvSpPr>
          <p:cNvPr id="4" name="Down Arrow 3"/>
          <p:cNvSpPr/>
          <p:nvPr/>
        </p:nvSpPr>
        <p:spPr>
          <a:xfrm>
            <a:off x="3016694" y="3598497"/>
            <a:ext cx="235166" cy="35688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Down Arrow 32"/>
          <p:cNvSpPr/>
          <p:nvPr/>
        </p:nvSpPr>
        <p:spPr>
          <a:xfrm>
            <a:off x="6799658" y="3598497"/>
            <a:ext cx="235166" cy="35688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Down Arrow 47"/>
          <p:cNvSpPr/>
          <p:nvPr/>
        </p:nvSpPr>
        <p:spPr>
          <a:xfrm>
            <a:off x="4870757" y="3614177"/>
            <a:ext cx="235166" cy="35688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624217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500852" y="431903"/>
            <a:ext cx="8072759"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200" b="1" dirty="0" smtClean="0">
                <a:solidFill>
                  <a:schemeClr val="dk1"/>
                </a:solidFill>
              </a:rPr>
              <a:t>How to take neutral confounding factors into account? </a:t>
            </a:r>
            <a:endParaRPr lang="en-US" sz="3200" b="1" dirty="0">
              <a:solidFill>
                <a:schemeClr val="dk1"/>
              </a:solidFill>
            </a:endParaRPr>
          </a:p>
        </p:txBody>
      </p:sp>
      <p:cxnSp>
        <p:nvCxnSpPr>
          <p:cNvPr id="9" name="Straight Connector 8"/>
          <p:cNvCxnSpPr/>
          <p:nvPr/>
        </p:nvCxnSpPr>
        <p:spPr>
          <a:xfrm flipV="1">
            <a:off x="1520741" y="3512302"/>
            <a:ext cx="6255390" cy="31360"/>
          </a:xfrm>
          <a:prstGeom prst="line">
            <a:avLst/>
          </a:prstGeom>
          <a:ln w="6350" cmpd="sng">
            <a:prstDash val="sysDash"/>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1520741" y="2320629"/>
            <a:ext cx="0" cy="11916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520741" y="3512302"/>
            <a:ext cx="0" cy="12700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60594" y="2012852"/>
            <a:ext cx="1032554" cy="307777"/>
          </a:xfrm>
          <a:prstGeom prst="rect">
            <a:avLst/>
          </a:prstGeom>
          <a:noFill/>
        </p:spPr>
        <p:txBody>
          <a:bodyPr wrap="none" rtlCol="0">
            <a:spAutoFit/>
          </a:bodyPr>
          <a:lstStyle/>
          <a:p>
            <a:r>
              <a:rPr lang="en-US" dirty="0" smtClean="0"/>
              <a:t>Tajima’s D</a:t>
            </a:r>
            <a:endParaRPr lang="en-US" dirty="0"/>
          </a:p>
        </p:txBody>
      </p:sp>
      <p:sp>
        <p:nvSpPr>
          <p:cNvPr id="16" name="TextBox 15"/>
          <p:cNvSpPr txBox="1"/>
          <p:nvPr/>
        </p:nvSpPr>
        <p:spPr>
          <a:xfrm>
            <a:off x="1207189" y="3405453"/>
            <a:ext cx="284515" cy="307777"/>
          </a:xfrm>
          <a:prstGeom prst="rect">
            <a:avLst/>
          </a:prstGeom>
          <a:noFill/>
        </p:spPr>
        <p:txBody>
          <a:bodyPr wrap="none" rtlCol="0">
            <a:spAutoFit/>
          </a:bodyPr>
          <a:lstStyle/>
          <a:p>
            <a:r>
              <a:rPr lang="en-US" dirty="0" smtClean="0"/>
              <a:t>0</a:t>
            </a:r>
            <a:endParaRPr lang="en-US" dirty="0"/>
          </a:p>
        </p:txBody>
      </p:sp>
      <p:sp>
        <p:nvSpPr>
          <p:cNvPr id="29" name="TextBox 28"/>
          <p:cNvSpPr txBox="1"/>
          <p:nvPr/>
        </p:nvSpPr>
        <p:spPr>
          <a:xfrm>
            <a:off x="1122252" y="2320629"/>
            <a:ext cx="284515" cy="307777"/>
          </a:xfrm>
          <a:prstGeom prst="rect">
            <a:avLst/>
          </a:prstGeom>
          <a:noFill/>
        </p:spPr>
        <p:txBody>
          <a:bodyPr wrap="none" rtlCol="0">
            <a:spAutoFit/>
          </a:bodyPr>
          <a:lstStyle/>
          <a:p>
            <a:r>
              <a:rPr lang="en-US" dirty="0"/>
              <a:t>2</a:t>
            </a:r>
          </a:p>
        </p:txBody>
      </p:sp>
      <p:sp>
        <p:nvSpPr>
          <p:cNvPr id="32" name="TextBox 31"/>
          <p:cNvSpPr txBox="1"/>
          <p:nvPr/>
        </p:nvSpPr>
        <p:spPr>
          <a:xfrm>
            <a:off x="1122252" y="4487367"/>
            <a:ext cx="344302" cy="307777"/>
          </a:xfrm>
          <a:prstGeom prst="rect">
            <a:avLst/>
          </a:prstGeom>
          <a:noFill/>
        </p:spPr>
        <p:txBody>
          <a:bodyPr wrap="none" rtlCol="0">
            <a:spAutoFit/>
          </a:bodyPr>
          <a:lstStyle/>
          <a:p>
            <a:r>
              <a:rPr lang="en-US" dirty="0" smtClean="0"/>
              <a:t>-2</a:t>
            </a:r>
            <a:endParaRPr lang="en-US" dirty="0"/>
          </a:p>
        </p:txBody>
      </p:sp>
      <p:cxnSp>
        <p:nvCxnSpPr>
          <p:cNvPr id="18" name="Straight Connector 17"/>
          <p:cNvCxnSpPr/>
          <p:nvPr/>
        </p:nvCxnSpPr>
        <p:spPr>
          <a:xfrm flipV="1">
            <a:off x="1491704" y="5048934"/>
            <a:ext cx="6284427" cy="31359"/>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543154" y="5192963"/>
            <a:ext cx="2100480" cy="307777"/>
          </a:xfrm>
          <a:prstGeom prst="rect">
            <a:avLst/>
          </a:prstGeom>
          <a:noFill/>
        </p:spPr>
        <p:txBody>
          <a:bodyPr wrap="none" rtlCol="0">
            <a:spAutoFit/>
          </a:bodyPr>
          <a:lstStyle/>
          <a:p>
            <a:r>
              <a:rPr lang="en-US" dirty="0" smtClean="0"/>
              <a:t>Genome / Chromosome</a:t>
            </a:r>
            <a:endParaRPr lang="en-US" dirty="0"/>
          </a:p>
        </p:txBody>
      </p:sp>
      <p:sp>
        <p:nvSpPr>
          <p:cNvPr id="20" name="TextBox 19"/>
          <p:cNvSpPr txBox="1"/>
          <p:nvPr/>
        </p:nvSpPr>
        <p:spPr>
          <a:xfrm>
            <a:off x="1568578" y="3444966"/>
            <a:ext cx="298680" cy="584776"/>
          </a:xfrm>
          <a:prstGeom prst="rect">
            <a:avLst/>
          </a:prstGeom>
          <a:noFill/>
        </p:spPr>
        <p:txBody>
          <a:bodyPr wrap="none" rtlCol="0">
            <a:spAutoFit/>
          </a:bodyPr>
          <a:lstStyle/>
          <a:p>
            <a:r>
              <a:rPr lang="en-US" sz="3200" b="1" dirty="0">
                <a:solidFill>
                  <a:srgbClr val="3366FF"/>
                </a:solidFill>
              </a:rPr>
              <a:t>.</a:t>
            </a:r>
          </a:p>
        </p:txBody>
      </p:sp>
      <p:sp>
        <p:nvSpPr>
          <p:cNvPr id="34" name="TextBox 33"/>
          <p:cNvSpPr txBox="1"/>
          <p:nvPr/>
        </p:nvSpPr>
        <p:spPr>
          <a:xfrm>
            <a:off x="2299099" y="3737354"/>
            <a:ext cx="298680" cy="584776"/>
          </a:xfrm>
          <a:prstGeom prst="rect">
            <a:avLst/>
          </a:prstGeom>
          <a:noFill/>
        </p:spPr>
        <p:txBody>
          <a:bodyPr wrap="none" rtlCol="0">
            <a:spAutoFit/>
          </a:bodyPr>
          <a:lstStyle/>
          <a:p>
            <a:r>
              <a:rPr lang="en-US" sz="3200" b="1" dirty="0">
                <a:solidFill>
                  <a:srgbClr val="3366FF"/>
                </a:solidFill>
              </a:rPr>
              <a:t>.</a:t>
            </a:r>
          </a:p>
        </p:txBody>
      </p:sp>
      <p:sp>
        <p:nvSpPr>
          <p:cNvPr id="35" name="TextBox 34"/>
          <p:cNvSpPr txBox="1"/>
          <p:nvPr/>
        </p:nvSpPr>
        <p:spPr>
          <a:xfrm>
            <a:off x="2718014" y="3430417"/>
            <a:ext cx="298680" cy="584776"/>
          </a:xfrm>
          <a:prstGeom prst="rect">
            <a:avLst/>
          </a:prstGeom>
          <a:noFill/>
        </p:spPr>
        <p:txBody>
          <a:bodyPr wrap="none" rtlCol="0">
            <a:spAutoFit/>
          </a:bodyPr>
          <a:lstStyle/>
          <a:p>
            <a:r>
              <a:rPr lang="en-US" sz="3200" b="1" dirty="0">
                <a:solidFill>
                  <a:srgbClr val="3366FF"/>
                </a:solidFill>
              </a:rPr>
              <a:t>.</a:t>
            </a:r>
          </a:p>
        </p:txBody>
      </p:sp>
      <p:sp>
        <p:nvSpPr>
          <p:cNvPr id="36" name="TextBox 35"/>
          <p:cNvSpPr txBox="1"/>
          <p:nvPr/>
        </p:nvSpPr>
        <p:spPr>
          <a:xfrm>
            <a:off x="3169094" y="3614177"/>
            <a:ext cx="298680" cy="584776"/>
          </a:xfrm>
          <a:prstGeom prst="rect">
            <a:avLst/>
          </a:prstGeom>
          <a:noFill/>
        </p:spPr>
        <p:txBody>
          <a:bodyPr wrap="none" rtlCol="0">
            <a:spAutoFit/>
          </a:bodyPr>
          <a:lstStyle/>
          <a:p>
            <a:r>
              <a:rPr lang="en-US" sz="3200" b="1" dirty="0">
                <a:solidFill>
                  <a:srgbClr val="3366FF"/>
                </a:solidFill>
              </a:rPr>
              <a:t>.</a:t>
            </a:r>
          </a:p>
        </p:txBody>
      </p:sp>
      <p:sp>
        <p:nvSpPr>
          <p:cNvPr id="37" name="TextBox 36"/>
          <p:cNvSpPr txBox="1"/>
          <p:nvPr/>
        </p:nvSpPr>
        <p:spPr>
          <a:xfrm>
            <a:off x="3776147" y="4205617"/>
            <a:ext cx="298680" cy="584776"/>
          </a:xfrm>
          <a:prstGeom prst="rect">
            <a:avLst/>
          </a:prstGeom>
          <a:noFill/>
        </p:spPr>
        <p:txBody>
          <a:bodyPr wrap="none" rtlCol="0">
            <a:spAutoFit/>
          </a:bodyPr>
          <a:lstStyle/>
          <a:p>
            <a:r>
              <a:rPr lang="en-US" sz="3200" b="1" dirty="0">
                <a:solidFill>
                  <a:srgbClr val="3366FF"/>
                </a:solidFill>
              </a:rPr>
              <a:t>.</a:t>
            </a:r>
          </a:p>
        </p:txBody>
      </p:sp>
      <p:sp>
        <p:nvSpPr>
          <p:cNvPr id="38" name="TextBox 37"/>
          <p:cNvSpPr txBox="1"/>
          <p:nvPr/>
        </p:nvSpPr>
        <p:spPr>
          <a:xfrm>
            <a:off x="4237160" y="3552105"/>
            <a:ext cx="298680" cy="584776"/>
          </a:xfrm>
          <a:prstGeom prst="rect">
            <a:avLst/>
          </a:prstGeom>
          <a:noFill/>
        </p:spPr>
        <p:txBody>
          <a:bodyPr wrap="none" rtlCol="0">
            <a:spAutoFit/>
          </a:bodyPr>
          <a:lstStyle/>
          <a:p>
            <a:r>
              <a:rPr lang="en-US" sz="3200" b="1" dirty="0">
                <a:solidFill>
                  <a:srgbClr val="3366FF"/>
                </a:solidFill>
              </a:rPr>
              <a:t>.</a:t>
            </a:r>
          </a:p>
        </p:txBody>
      </p:sp>
      <p:sp>
        <p:nvSpPr>
          <p:cNvPr id="39" name="TextBox 38"/>
          <p:cNvSpPr txBox="1"/>
          <p:nvPr/>
        </p:nvSpPr>
        <p:spPr>
          <a:xfrm>
            <a:off x="4535840" y="3430417"/>
            <a:ext cx="298680" cy="584776"/>
          </a:xfrm>
          <a:prstGeom prst="rect">
            <a:avLst/>
          </a:prstGeom>
          <a:noFill/>
        </p:spPr>
        <p:txBody>
          <a:bodyPr wrap="none" rtlCol="0">
            <a:spAutoFit/>
          </a:bodyPr>
          <a:lstStyle/>
          <a:p>
            <a:r>
              <a:rPr lang="en-US" sz="3200" b="1" dirty="0">
                <a:solidFill>
                  <a:srgbClr val="3366FF"/>
                </a:solidFill>
              </a:rPr>
              <a:t>.</a:t>
            </a:r>
          </a:p>
        </p:txBody>
      </p:sp>
      <p:sp>
        <p:nvSpPr>
          <p:cNvPr id="40" name="TextBox 39"/>
          <p:cNvSpPr txBox="1"/>
          <p:nvPr/>
        </p:nvSpPr>
        <p:spPr>
          <a:xfrm>
            <a:off x="4689660" y="3629857"/>
            <a:ext cx="298680" cy="584776"/>
          </a:xfrm>
          <a:prstGeom prst="rect">
            <a:avLst/>
          </a:prstGeom>
          <a:noFill/>
        </p:spPr>
        <p:txBody>
          <a:bodyPr wrap="none" rtlCol="0">
            <a:spAutoFit/>
          </a:bodyPr>
          <a:lstStyle/>
          <a:p>
            <a:r>
              <a:rPr lang="en-US" sz="3200" b="1" dirty="0">
                <a:solidFill>
                  <a:srgbClr val="3366FF"/>
                </a:solidFill>
              </a:rPr>
              <a:t>.</a:t>
            </a:r>
          </a:p>
        </p:txBody>
      </p:sp>
      <p:sp>
        <p:nvSpPr>
          <p:cNvPr id="41" name="TextBox 40"/>
          <p:cNvSpPr txBox="1"/>
          <p:nvPr/>
        </p:nvSpPr>
        <p:spPr>
          <a:xfrm>
            <a:off x="5140740" y="3477456"/>
            <a:ext cx="298680" cy="584776"/>
          </a:xfrm>
          <a:prstGeom prst="rect">
            <a:avLst/>
          </a:prstGeom>
          <a:noFill/>
        </p:spPr>
        <p:txBody>
          <a:bodyPr wrap="none" rtlCol="0">
            <a:spAutoFit/>
          </a:bodyPr>
          <a:lstStyle/>
          <a:p>
            <a:r>
              <a:rPr lang="en-US" sz="3200" b="1" dirty="0">
                <a:solidFill>
                  <a:srgbClr val="3366FF"/>
                </a:solidFill>
              </a:rPr>
              <a:t>.</a:t>
            </a:r>
          </a:p>
        </p:txBody>
      </p:sp>
      <p:sp>
        <p:nvSpPr>
          <p:cNvPr id="42" name="TextBox 41"/>
          <p:cNvSpPr txBox="1"/>
          <p:nvPr/>
        </p:nvSpPr>
        <p:spPr>
          <a:xfrm>
            <a:off x="5591820" y="3676896"/>
            <a:ext cx="298680" cy="584776"/>
          </a:xfrm>
          <a:prstGeom prst="rect">
            <a:avLst/>
          </a:prstGeom>
          <a:noFill/>
        </p:spPr>
        <p:txBody>
          <a:bodyPr wrap="none" rtlCol="0">
            <a:spAutoFit/>
          </a:bodyPr>
          <a:lstStyle/>
          <a:p>
            <a:r>
              <a:rPr lang="en-US" sz="3200" b="1" dirty="0">
                <a:solidFill>
                  <a:srgbClr val="3366FF"/>
                </a:solidFill>
              </a:rPr>
              <a:t>.</a:t>
            </a:r>
          </a:p>
        </p:txBody>
      </p:sp>
      <p:sp>
        <p:nvSpPr>
          <p:cNvPr id="43" name="TextBox 42"/>
          <p:cNvSpPr txBox="1"/>
          <p:nvPr/>
        </p:nvSpPr>
        <p:spPr>
          <a:xfrm>
            <a:off x="6049896" y="3629857"/>
            <a:ext cx="298680" cy="584776"/>
          </a:xfrm>
          <a:prstGeom prst="rect">
            <a:avLst/>
          </a:prstGeom>
          <a:noFill/>
        </p:spPr>
        <p:txBody>
          <a:bodyPr wrap="none" rtlCol="0">
            <a:spAutoFit/>
          </a:bodyPr>
          <a:lstStyle/>
          <a:p>
            <a:r>
              <a:rPr lang="en-US" sz="3200" b="1" dirty="0">
                <a:solidFill>
                  <a:srgbClr val="3366FF"/>
                </a:solidFill>
              </a:rPr>
              <a:t>.</a:t>
            </a:r>
          </a:p>
        </p:txBody>
      </p:sp>
      <p:sp>
        <p:nvSpPr>
          <p:cNvPr id="44" name="TextBox 43"/>
          <p:cNvSpPr txBox="1"/>
          <p:nvPr/>
        </p:nvSpPr>
        <p:spPr>
          <a:xfrm>
            <a:off x="6500976" y="3629857"/>
            <a:ext cx="298680" cy="584776"/>
          </a:xfrm>
          <a:prstGeom prst="rect">
            <a:avLst/>
          </a:prstGeom>
          <a:noFill/>
        </p:spPr>
        <p:txBody>
          <a:bodyPr wrap="none" rtlCol="0">
            <a:spAutoFit/>
          </a:bodyPr>
          <a:lstStyle/>
          <a:p>
            <a:r>
              <a:rPr lang="en-US" sz="3200" b="1" dirty="0">
                <a:solidFill>
                  <a:srgbClr val="3366FF"/>
                </a:solidFill>
              </a:rPr>
              <a:t>.</a:t>
            </a:r>
          </a:p>
        </p:txBody>
      </p:sp>
      <p:sp>
        <p:nvSpPr>
          <p:cNvPr id="45" name="TextBox 44"/>
          <p:cNvSpPr txBox="1"/>
          <p:nvPr/>
        </p:nvSpPr>
        <p:spPr>
          <a:xfrm>
            <a:off x="6952056" y="3552105"/>
            <a:ext cx="298680" cy="584776"/>
          </a:xfrm>
          <a:prstGeom prst="rect">
            <a:avLst/>
          </a:prstGeom>
          <a:noFill/>
        </p:spPr>
        <p:txBody>
          <a:bodyPr wrap="none" rtlCol="0">
            <a:spAutoFit/>
          </a:bodyPr>
          <a:lstStyle/>
          <a:p>
            <a:r>
              <a:rPr lang="en-US" sz="3200" b="1" dirty="0">
                <a:solidFill>
                  <a:srgbClr val="3366FF"/>
                </a:solidFill>
              </a:rPr>
              <a:t>.</a:t>
            </a:r>
          </a:p>
        </p:txBody>
      </p:sp>
      <p:sp>
        <p:nvSpPr>
          <p:cNvPr id="46" name="TextBox 45"/>
          <p:cNvSpPr txBox="1"/>
          <p:nvPr/>
        </p:nvSpPr>
        <p:spPr>
          <a:xfrm>
            <a:off x="7253796" y="3417647"/>
            <a:ext cx="298680" cy="584776"/>
          </a:xfrm>
          <a:prstGeom prst="rect">
            <a:avLst/>
          </a:prstGeom>
          <a:noFill/>
        </p:spPr>
        <p:txBody>
          <a:bodyPr wrap="none" rtlCol="0">
            <a:spAutoFit/>
          </a:bodyPr>
          <a:lstStyle/>
          <a:p>
            <a:r>
              <a:rPr lang="en-US" sz="3200" b="1" dirty="0">
                <a:solidFill>
                  <a:srgbClr val="3366FF"/>
                </a:solidFill>
              </a:rPr>
              <a:t>.</a:t>
            </a:r>
          </a:p>
        </p:txBody>
      </p:sp>
      <p:sp>
        <p:nvSpPr>
          <p:cNvPr id="47" name="TextBox 46"/>
          <p:cNvSpPr txBox="1"/>
          <p:nvPr/>
        </p:nvSpPr>
        <p:spPr>
          <a:xfrm>
            <a:off x="1928616" y="3676896"/>
            <a:ext cx="298680" cy="584776"/>
          </a:xfrm>
          <a:prstGeom prst="rect">
            <a:avLst/>
          </a:prstGeom>
          <a:noFill/>
        </p:spPr>
        <p:txBody>
          <a:bodyPr wrap="none" rtlCol="0">
            <a:spAutoFit/>
          </a:bodyPr>
          <a:lstStyle/>
          <a:p>
            <a:r>
              <a:rPr lang="en-US" sz="3200" b="1" dirty="0">
                <a:solidFill>
                  <a:srgbClr val="3366FF"/>
                </a:solidFill>
              </a:rPr>
              <a:t>.</a:t>
            </a:r>
          </a:p>
        </p:txBody>
      </p:sp>
      <p:sp>
        <p:nvSpPr>
          <p:cNvPr id="21" name="TextBox 20"/>
          <p:cNvSpPr txBox="1"/>
          <p:nvPr/>
        </p:nvSpPr>
        <p:spPr>
          <a:xfrm>
            <a:off x="7803726" y="3804889"/>
            <a:ext cx="738529" cy="307777"/>
          </a:xfrm>
          <a:prstGeom prst="rect">
            <a:avLst/>
          </a:prstGeom>
          <a:noFill/>
        </p:spPr>
        <p:txBody>
          <a:bodyPr wrap="none" rtlCol="0">
            <a:spAutoFit/>
          </a:bodyPr>
          <a:lstStyle/>
          <a:p>
            <a:r>
              <a:rPr lang="en-US" dirty="0" smtClean="0"/>
              <a:t>E[D]&lt;0</a:t>
            </a:r>
            <a:endParaRPr lang="en-US" dirty="0"/>
          </a:p>
        </p:txBody>
      </p:sp>
      <p:sp>
        <p:nvSpPr>
          <p:cNvPr id="23" name="TextBox 22"/>
          <p:cNvSpPr txBox="1"/>
          <p:nvPr/>
        </p:nvSpPr>
        <p:spPr>
          <a:xfrm>
            <a:off x="1568578" y="1523861"/>
            <a:ext cx="4616180" cy="307777"/>
          </a:xfrm>
          <a:prstGeom prst="rect">
            <a:avLst/>
          </a:prstGeom>
          <a:noFill/>
        </p:spPr>
        <p:txBody>
          <a:bodyPr wrap="none" rtlCol="0">
            <a:spAutoFit/>
          </a:bodyPr>
          <a:lstStyle/>
          <a:p>
            <a:r>
              <a:rPr lang="en-US" dirty="0" smtClean="0"/>
              <a:t>Under expanding population size and positive selection:</a:t>
            </a:r>
            <a:endParaRPr lang="en-US" dirty="0"/>
          </a:p>
        </p:txBody>
      </p:sp>
      <p:cxnSp>
        <p:nvCxnSpPr>
          <p:cNvPr id="31" name="Straight Connector 30"/>
          <p:cNvCxnSpPr/>
          <p:nvPr/>
        </p:nvCxnSpPr>
        <p:spPr>
          <a:xfrm flipV="1">
            <a:off x="1520741" y="3986743"/>
            <a:ext cx="6255390" cy="31360"/>
          </a:xfrm>
          <a:prstGeom prst="line">
            <a:avLst/>
          </a:prstGeom>
          <a:ln w="6350" cmpd="sng">
            <a:solidFill>
              <a:srgbClr val="3366FF"/>
            </a:solidFill>
            <a:prstDash val="sysDash"/>
          </a:ln>
        </p:spPr>
        <p:style>
          <a:lnRef idx="2">
            <a:schemeClr val="accent1"/>
          </a:lnRef>
          <a:fillRef idx="0">
            <a:schemeClr val="accent1"/>
          </a:fillRef>
          <a:effectRef idx="1">
            <a:schemeClr val="accent1"/>
          </a:effectRef>
          <a:fontRef idx="minor">
            <a:schemeClr val="tx1"/>
          </a:fontRef>
        </p:style>
      </p:cxnSp>
      <p:sp>
        <p:nvSpPr>
          <p:cNvPr id="4" name="Down Arrow 3"/>
          <p:cNvSpPr/>
          <p:nvPr/>
        </p:nvSpPr>
        <p:spPr>
          <a:xfrm>
            <a:off x="3016694" y="3598497"/>
            <a:ext cx="235166" cy="35688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Down Arrow 32"/>
          <p:cNvSpPr/>
          <p:nvPr/>
        </p:nvSpPr>
        <p:spPr>
          <a:xfrm>
            <a:off x="6799658" y="3598497"/>
            <a:ext cx="235166" cy="35688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Down Arrow 47"/>
          <p:cNvSpPr/>
          <p:nvPr/>
        </p:nvSpPr>
        <p:spPr>
          <a:xfrm>
            <a:off x="4870757" y="3614177"/>
            <a:ext cx="235166" cy="35688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Down Arrow 48"/>
          <p:cNvSpPr/>
          <p:nvPr/>
        </p:nvSpPr>
        <p:spPr>
          <a:xfrm>
            <a:off x="3805968" y="3626445"/>
            <a:ext cx="235166" cy="860921"/>
          </a:xfrm>
          <a:prstGeom prst="downArrow">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818036" y="5782980"/>
            <a:ext cx="8032968" cy="369332"/>
          </a:xfrm>
          <a:prstGeom prst="rect">
            <a:avLst/>
          </a:prstGeom>
          <a:noFill/>
        </p:spPr>
        <p:txBody>
          <a:bodyPr wrap="none" rtlCol="0">
            <a:spAutoFit/>
          </a:bodyPr>
          <a:lstStyle/>
          <a:p>
            <a:pPr marL="285750" indent="-285750">
              <a:buFont typeface="Arial"/>
              <a:buChar char="•"/>
            </a:pPr>
            <a:r>
              <a:rPr lang="en-US" sz="1800" dirty="0" smtClean="0"/>
              <a:t>Demography affects all loci equally, while selection changes local patterns</a:t>
            </a:r>
          </a:p>
        </p:txBody>
      </p:sp>
    </p:spTree>
    <p:extLst>
      <p:ext uri="{BB962C8B-B14F-4D97-AF65-F5344CB8AC3E}">
        <p14:creationId xmlns:p14="http://schemas.microsoft.com/office/powerpoint/2010/main" val="346515694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Shape 57"/>
          <p:cNvSpPr txBox="1">
            <a:spLocks noGrp="1"/>
          </p:cNvSpPr>
          <p:nvPr>
            <p:ph type="title"/>
          </p:nvPr>
        </p:nvSpPr>
        <p:spPr>
          <a:xfrm>
            <a:off x="457200" y="-70784"/>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a:solidFill>
                  <a:schemeClr val="dk1"/>
                </a:solidFill>
                <a:latin typeface="Arial"/>
                <a:ea typeface="Arial"/>
                <a:cs typeface="Arial"/>
                <a:sym typeface="Arial"/>
                <a:rtl val="0"/>
              </a:rPr>
              <a:t>Relevance to human health</a:t>
            </a:r>
          </a:p>
        </p:txBody>
      </p:sp>
      <p:pic>
        <p:nvPicPr>
          <p:cNvPr id="59" name="Shape 59"/>
          <p:cNvPicPr preferRelativeResize="0"/>
          <p:nvPr/>
        </p:nvPicPr>
        <p:blipFill rotWithShape="1">
          <a:blip r:embed="rId3">
            <a:alphaModFix/>
          </a:blip>
          <a:srcRect/>
          <a:stretch/>
        </p:blipFill>
        <p:spPr>
          <a:xfrm>
            <a:off x="606573" y="1860199"/>
            <a:ext cx="7956748" cy="3891624"/>
          </a:xfrm>
          <a:prstGeom prst="rect">
            <a:avLst/>
          </a:prstGeom>
          <a:noFill/>
          <a:ln>
            <a:noFill/>
          </a:ln>
        </p:spPr>
      </p:pic>
      <p:sp>
        <p:nvSpPr>
          <p:cNvPr id="2" name="TextBox 1"/>
          <p:cNvSpPr txBox="1"/>
          <p:nvPr/>
        </p:nvSpPr>
        <p:spPr>
          <a:xfrm>
            <a:off x="3356689" y="1105391"/>
            <a:ext cx="2693741" cy="400110"/>
          </a:xfrm>
          <a:prstGeom prst="rect">
            <a:avLst/>
          </a:prstGeom>
          <a:noFill/>
        </p:spPr>
        <p:txBody>
          <a:bodyPr wrap="none" rtlCol="0">
            <a:spAutoFit/>
          </a:bodyPr>
          <a:lstStyle/>
          <a:p>
            <a:r>
              <a:rPr lang="en-US" sz="2000" dirty="0" smtClean="0"/>
              <a:t>Evolutionary medicine</a:t>
            </a:r>
            <a:endParaRPr lang="en-US" sz="2000" dirty="0"/>
          </a:p>
        </p:txBody>
      </p:sp>
      <p:pic>
        <p:nvPicPr>
          <p:cNvPr id="7" name="Picture 6" descr="download.jpe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4784" y="1860199"/>
            <a:ext cx="2625646" cy="3945644"/>
          </a:xfrm>
          <a:prstGeom prst="rect">
            <a:avLst/>
          </a:prstGeom>
        </p:spPr>
      </p:pic>
    </p:spTree>
    <p:extLst>
      <p:ext uri="{BB962C8B-B14F-4D97-AF65-F5344CB8AC3E}">
        <p14:creationId xmlns:p14="http://schemas.microsoft.com/office/powerpoint/2010/main" val="193556036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281360" y="792395"/>
            <a:ext cx="3825729"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200" b="1" dirty="0" smtClean="0">
                <a:solidFill>
                  <a:schemeClr val="dk1"/>
                </a:solidFill>
              </a:rPr>
              <a:t>Outlier approach</a:t>
            </a:r>
            <a:endParaRPr lang="en-US" sz="3200" b="1" dirty="0">
              <a:solidFill>
                <a:schemeClr val="dk1"/>
              </a:solidFill>
            </a:endParaRPr>
          </a:p>
        </p:txBody>
      </p:sp>
      <p:grpSp>
        <p:nvGrpSpPr>
          <p:cNvPr id="3" name="Group 2"/>
          <p:cNvGrpSpPr>
            <a:grpSpLocks noChangeAspect="1"/>
          </p:cNvGrpSpPr>
          <p:nvPr/>
        </p:nvGrpSpPr>
        <p:grpSpPr>
          <a:xfrm>
            <a:off x="4012353" y="259113"/>
            <a:ext cx="4774692" cy="2035478"/>
            <a:chOff x="360594" y="2012852"/>
            <a:chExt cx="8181661" cy="3487888"/>
          </a:xfrm>
        </p:grpSpPr>
        <p:cxnSp>
          <p:nvCxnSpPr>
            <p:cNvPr id="9" name="Straight Connector 8"/>
            <p:cNvCxnSpPr/>
            <p:nvPr/>
          </p:nvCxnSpPr>
          <p:spPr>
            <a:xfrm flipV="1">
              <a:off x="1520741" y="3512302"/>
              <a:ext cx="6255390" cy="31360"/>
            </a:xfrm>
            <a:prstGeom prst="line">
              <a:avLst/>
            </a:prstGeom>
            <a:ln w="6350" cmpd="sng">
              <a:prstDash val="sysDash"/>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1520741" y="2320629"/>
              <a:ext cx="0" cy="11916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520741" y="3512302"/>
              <a:ext cx="0" cy="12700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60594" y="2012852"/>
              <a:ext cx="1032554" cy="307777"/>
            </a:xfrm>
            <a:prstGeom prst="rect">
              <a:avLst/>
            </a:prstGeom>
            <a:noFill/>
          </p:spPr>
          <p:txBody>
            <a:bodyPr wrap="none" rtlCol="0">
              <a:spAutoFit/>
            </a:bodyPr>
            <a:lstStyle/>
            <a:p>
              <a:r>
                <a:rPr lang="en-US" dirty="0" smtClean="0"/>
                <a:t>Tajima’s D</a:t>
              </a:r>
              <a:endParaRPr lang="en-US" dirty="0"/>
            </a:p>
          </p:txBody>
        </p:sp>
        <p:sp>
          <p:nvSpPr>
            <p:cNvPr id="16" name="TextBox 15"/>
            <p:cNvSpPr txBox="1"/>
            <p:nvPr/>
          </p:nvSpPr>
          <p:spPr>
            <a:xfrm>
              <a:off x="1207189" y="3405453"/>
              <a:ext cx="284515" cy="307777"/>
            </a:xfrm>
            <a:prstGeom prst="rect">
              <a:avLst/>
            </a:prstGeom>
            <a:noFill/>
          </p:spPr>
          <p:txBody>
            <a:bodyPr wrap="none" rtlCol="0">
              <a:spAutoFit/>
            </a:bodyPr>
            <a:lstStyle/>
            <a:p>
              <a:r>
                <a:rPr lang="en-US" dirty="0" smtClean="0"/>
                <a:t>0</a:t>
              </a:r>
              <a:endParaRPr lang="en-US" dirty="0"/>
            </a:p>
          </p:txBody>
        </p:sp>
        <p:sp>
          <p:nvSpPr>
            <p:cNvPr id="29" name="TextBox 28"/>
            <p:cNvSpPr txBox="1"/>
            <p:nvPr/>
          </p:nvSpPr>
          <p:spPr>
            <a:xfrm>
              <a:off x="1122252" y="2320629"/>
              <a:ext cx="284515" cy="307777"/>
            </a:xfrm>
            <a:prstGeom prst="rect">
              <a:avLst/>
            </a:prstGeom>
            <a:noFill/>
          </p:spPr>
          <p:txBody>
            <a:bodyPr wrap="none" rtlCol="0">
              <a:spAutoFit/>
            </a:bodyPr>
            <a:lstStyle/>
            <a:p>
              <a:r>
                <a:rPr lang="en-US" dirty="0"/>
                <a:t>2</a:t>
              </a:r>
            </a:p>
          </p:txBody>
        </p:sp>
        <p:sp>
          <p:nvSpPr>
            <p:cNvPr id="32" name="TextBox 31"/>
            <p:cNvSpPr txBox="1"/>
            <p:nvPr/>
          </p:nvSpPr>
          <p:spPr>
            <a:xfrm>
              <a:off x="1122252" y="4487367"/>
              <a:ext cx="344302" cy="307777"/>
            </a:xfrm>
            <a:prstGeom prst="rect">
              <a:avLst/>
            </a:prstGeom>
            <a:noFill/>
          </p:spPr>
          <p:txBody>
            <a:bodyPr wrap="none" rtlCol="0">
              <a:spAutoFit/>
            </a:bodyPr>
            <a:lstStyle/>
            <a:p>
              <a:r>
                <a:rPr lang="en-US" dirty="0" smtClean="0"/>
                <a:t>-2</a:t>
              </a:r>
              <a:endParaRPr lang="en-US" dirty="0"/>
            </a:p>
          </p:txBody>
        </p:sp>
        <p:cxnSp>
          <p:nvCxnSpPr>
            <p:cNvPr id="18" name="Straight Connector 17"/>
            <p:cNvCxnSpPr/>
            <p:nvPr/>
          </p:nvCxnSpPr>
          <p:spPr>
            <a:xfrm flipV="1">
              <a:off x="1491704" y="5048934"/>
              <a:ext cx="6284427" cy="31359"/>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543154" y="5192963"/>
              <a:ext cx="2100480" cy="307777"/>
            </a:xfrm>
            <a:prstGeom prst="rect">
              <a:avLst/>
            </a:prstGeom>
            <a:noFill/>
          </p:spPr>
          <p:txBody>
            <a:bodyPr wrap="none" rtlCol="0">
              <a:spAutoFit/>
            </a:bodyPr>
            <a:lstStyle/>
            <a:p>
              <a:r>
                <a:rPr lang="en-US" dirty="0" smtClean="0"/>
                <a:t>Genome / Chromosome</a:t>
              </a:r>
              <a:endParaRPr lang="en-US" dirty="0"/>
            </a:p>
          </p:txBody>
        </p:sp>
        <p:sp>
          <p:nvSpPr>
            <p:cNvPr id="20" name="TextBox 19"/>
            <p:cNvSpPr txBox="1"/>
            <p:nvPr/>
          </p:nvSpPr>
          <p:spPr>
            <a:xfrm>
              <a:off x="1568578" y="3444966"/>
              <a:ext cx="298680" cy="584776"/>
            </a:xfrm>
            <a:prstGeom prst="rect">
              <a:avLst/>
            </a:prstGeom>
            <a:noFill/>
          </p:spPr>
          <p:txBody>
            <a:bodyPr wrap="none" rtlCol="0">
              <a:spAutoFit/>
            </a:bodyPr>
            <a:lstStyle/>
            <a:p>
              <a:r>
                <a:rPr lang="en-US" sz="3200" b="1" dirty="0">
                  <a:solidFill>
                    <a:srgbClr val="3366FF"/>
                  </a:solidFill>
                </a:rPr>
                <a:t>.</a:t>
              </a:r>
            </a:p>
          </p:txBody>
        </p:sp>
        <p:sp>
          <p:nvSpPr>
            <p:cNvPr id="34" name="TextBox 33"/>
            <p:cNvSpPr txBox="1"/>
            <p:nvPr/>
          </p:nvSpPr>
          <p:spPr>
            <a:xfrm>
              <a:off x="2299099" y="3737354"/>
              <a:ext cx="298680" cy="584776"/>
            </a:xfrm>
            <a:prstGeom prst="rect">
              <a:avLst/>
            </a:prstGeom>
            <a:noFill/>
          </p:spPr>
          <p:txBody>
            <a:bodyPr wrap="none" rtlCol="0">
              <a:spAutoFit/>
            </a:bodyPr>
            <a:lstStyle/>
            <a:p>
              <a:r>
                <a:rPr lang="en-US" sz="3200" b="1" dirty="0">
                  <a:solidFill>
                    <a:srgbClr val="3366FF"/>
                  </a:solidFill>
                </a:rPr>
                <a:t>.</a:t>
              </a:r>
            </a:p>
          </p:txBody>
        </p:sp>
        <p:sp>
          <p:nvSpPr>
            <p:cNvPr id="35" name="TextBox 34"/>
            <p:cNvSpPr txBox="1"/>
            <p:nvPr/>
          </p:nvSpPr>
          <p:spPr>
            <a:xfrm>
              <a:off x="2718014" y="3430417"/>
              <a:ext cx="298680" cy="584776"/>
            </a:xfrm>
            <a:prstGeom prst="rect">
              <a:avLst/>
            </a:prstGeom>
            <a:noFill/>
          </p:spPr>
          <p:txBody>
            <a:bodyPr wrap="none" rtlCol="0">
              <a:spAutoFit/>
            </a:bodyPr>
            <a:lstStyle/>
            <a:p>
              <a:r>
                <a:rPr lang="en-US" sz="3200" b="1" dirty="0">
                  <a:solidFill>
                    <a:srgbClr val="3366FF"/>
                  </a:solidFill>
                </a:rPr>
                <a:t>.</a:t>
              </a:r>
            </a:p>
          </p:txBody>
        </p:sp>
        <p:sp>
          <p:nvSpPr>
            <p:cNvPr id="36" name="TextBox 35"/>
            <p:cNvSpPr txBox="1"/>
            <p:nvPr/>
          </p:nvSpPr>
          <p:spPr>
            <a:xfrm>
              <a:off x="3169094" y="3614177"/>
              <a:ext cx="298680" cy="584776"/>
            </a:xfrm>
            <a:prstGeom prst="rect">
              <a:avLst/>
            </a:prstGeom>
            <a:noFill/>
          </p:spPr>
          <p:txBody>
            <a:bodyPr wrap="none" rtlCol="0">
              <a:spAutoFit/>
            </a:bodyPr>
            <a:lstStyle/>
            <a:p>
              <a:r>
                <a:rPr lang="en-US" sz="3200" b="1" dirty="0">
                  <a:solidFill>
                    <a:srgbClr val="3366FF"/>
                  </a:solidFill>
                </a:rPr>
                <a:t>.</a:t>
              </a:r>
            </a:p>
          </p:txBody>
        </p:sp>
        <p:sp>
          <p:nvSpPr>
            <p:cNvPr id="37" name="TextBox 36"/>
            <p:cNvSpPr txBox="1"/>
            <p:nvPr/>
          </p:nvSpPr>
          <p:spPr>
            <a:xfrm>
              <a:off x="3776147" y="4205617"/>
              <a:ext cx="298680" cy="584776"/>
            </a:xfrm>
            <a:prstGeom prst="rect">
              <a:avLst/>
            </a:prstGeom>
            <a:noFill/>
          </p:spPr>
          <p:txBody>
            <a:bodyPr wrap="none" rtlCol="0">
              <a:spAutoFit/>
            </a:bodyPr>
            <a:lstStyle/>
            <a:p>
              <a:r>
                <a:rPr lang="en-US" sz="3200" b="1" dirty="0">
                  <a:solidFill>
                    <a:srgbClr val="3366FF"/>
                  </a:solidFill>
                </a:rPr>
                <a:t>.</a:t>
              </a:r>
            </a:p>
          </p:txBody>
        </p:sp>
        <p:sp>
          <p:nvSpPr>
            <p:cNvPr id="38" name="TextBox 37"/>
            <p:cNvSpPr txBox="1"/>
            <p:nvPr/>
          </p:nvSpPr>
          <p:spPr>
            <a:xfrm>
              <a:off x="4237160" y="3552105"/>
              <a:ext cx="298680" cy="584776"/>
            </a:xfrm>
            <a:prstGeom prst="rect">
              <a:avLst/>
            </a:prstGeom>
            <a:noFill/>
          </p:spPr>
          <p:txBody>
            <a:bodyPr wrap="none" rtlCol="0">
              <a:spAutoFit/>
            </a:bodyPr>
            <a:lstStyle/>
            <a:p>
              <a:r>
                <a:rPr lang="en-US" sz="3200" b="1" dirty="0">
                  <a:solidFill>
                    <a:srgbClr val="3366FF"/>
                  </a:solidFill>
                </a:rPr>
                <a:t>.</a:t>
              </a:r>
            </a:p>
          </p:txBody>
        </p:sp>
        <p:sp>
          <p:nvSpPr>
            <p:cNvPr id="39" name="TextBox 38"/>
            <p:cNvSpPr txBox="1"/>
            <p:nvPr/>
          </p:nvSpPr>
          <p:spPr>
            <a:xfrm>
              <a:off x="4535840" y="3430417"/>
              <a:ext cx="298680" cy="584776"/>
            </a:xfrm>
            <a:prstGeom prst="rect">
              <a:avLst/>
            </a:prstGeom>
            <a:noFill/>
          </p:spPr>
          <p:txBody>
            <a:bodyPr wrap="none" rtlCol="0">
              <a:spAutoFit/>
            </a:bodyPr>
            <a:lstStyle/>
            <a:p>
              <a:r>
                <a:rPr lang="en-US" sz="3200" b="1" dirty="0">
                  <a:solidFill>
                    <a:srgbClr val="3366FF"/>
                  </a:solidFill>
                </a:rPr>
                <a:t>.</a:t>
              </a:r>
            </a:p>
          </p:txBody>
        </p:sp>
        <p:sp>
          <p:nvSpPr>
            <p:cNvPr id="40" name="TextBox 39"/>
            <p:cNvSpPr txBox="1"/>
            <p:nvPr/>
          </p:nvSpPr>
          <p:spPr>
            <a:xfrm>
              <a:off x="4689660" y="3629857"/>
              <a:ext cx="298680" cy="584776"/>
            </a:xfrm>
            <a:prstGeom prst="rect">
              <a:avLst/>
            </a:prstGeom>
            <a:noFill/>
          </p:spPr>
          <p:txBody>
            <a:bodyPr wrap="none" rtlCol="0">
              <a:spAutoFit/>
            </a:bodyPr>
            <a:lstStyle/>
            <a:p>
              <a:r>
                <a:rPr lang="en-US" sz="3200" b="1" dirty="0">
                  <a:solidFill>
                    <a:srgbClr val="3366FF"/>
                  </a:solidFill>
                </a:rPr>
                <a:t>.</a:t>
              </a:r>
            </a:p>
          </p:txBody>
        </p:sp>
        <p:sp>
          <p:nvSpPr>
            <p:cNvPr id="41" name="TextBox 40"/>
            <p:cNvSpPr txBox="1"/>
            <p:nvPr/>
          </p:nvSpPr>
          <p:spPr>
            <a:xfrm>
              <a:off x="5140740" y="3477456"/>
              <a:ext cx="298680" cy="584776"/>
            </a:xfrm>
            <a:prstGeom prst="rect">
              <a:avLst/>
            </a:prstGeom>
            <a:noFill/>
          </p:spPr>
          <p:txBody>
            <a:bodyPr wrap="none" rtlCol="0">
              <a:spAutoFit/>
            </a:bodyPr>
            <a:lstStyle/>
            <a:p>
              <a:r>
                <a:rPr lang="en-US" sz="3200" b="1" dirty="0">
                  <a:solidFill>
                    <a:srgbClr val="3366FF"/>
                  </a:solidFill>
                </a:rPr>
                <a:t>.</a:t>
              </a:r>
            </a:p>
          </p:txBody>
        </p:sp>
        <p:sp>
          <p:nvSpPr>
            <p:cNvPr id="42" name="TextBox 41"/>
            <p:cNvSpPr txBox="1"/>
            <p:nvPr/>
          </p:nvSpPr>
          <p:spPr>
            <a:xfrm>
              <a:off x="5591820" y="3676896"/>
              <a:ext cx="298680" cy="584776"/>
            </a:xfrm>
            <a:prstGeom prst="rect">
              <a:avLst/>
            </a:prstGeom>
            <a:noFill/>
          </p:spPr>
          <p:txBody>
            <a:bodyPr wrap="none" rtlCol="0">
              <a:spAutoFit/>
            </a:bodyPr>
            <a:lstStyle/>
            <a:p>
              <a:r>
                <a:rPr lang="en-US" sz="3200" b="1" dirty="0">
                  <a:solidFill>
                    <a:srgbClr val="3366FF"/>
                  </a:solidFill>
                </a:rPr>
                <a:t>.</a:t>
              </a:r>
            </a:p>
          </p:txBody>
        </p:sp>
        <p:sp>
          <p:nvSpPr>
            <p:cNvPr id="43" name="TextBox 42"/>
            <p:cNvSpPr txBox="1"/>
            <p:nvPr/>
          </p:nvSpPr>
          <p:spPr>
            <a:xfrm>
              <a:off x="6049896" y="3629857"/>
              <a:ext cx="298680" cy="584776"/>
            </a:xfrm>
            <a:prstGeom prst="rect">
              <a:avLst/>
            </a:prstGeom>
            <a:noFill/>
          </p:spPr>
          <p:txBody>
            <a:bodyPr wrap="none" rtlCol="0">
              <a:spAutoFit/>
            </a:bodyPr>
            <a:lstStyle/>
            <a:p>
              <a:r>
                <a:rPr lang="en-US" sz="3200" b="1" dirty="0">
                  <a:solidFill>
                    <a:srgbClr val="3366FF"/>
                  </a:solidFill>
                </a:rPr>
                <a:t>.</a:t>
              </a:r>
            </a:p>
          </p:txBody>
        </p:sp>
        <p:sp>
          <p:nvSpPr>
            <p:cNvPr id="44" name="TextBox 43"/>
            <p:cNvSpPr txBox="1"/>
            <p:nvPr/>
          </p:nvSpPr>
          <p:spPr>
            <a:xfrm>
              <a:off x="6500976" y="3629857"/>
              <a:ext cx="298680" cy="584776"/>
            </a:xfrm>
            <a:prstGeom prst="rect">
              <a:avLst/>
            </a:prstGeom>
            <a:noFill/>
          </p:spPr>
          <p:txBody>
            <a:bodyPr wrap="none" rtlCol="0">
              <a:spAutoFit/>
            </a:bodyPr>
            <a:lstStyle/>
            <a:p>
              <a:r>
                <a:rPr lang="en-US" sz="3200" b="1" dirty="0">
                  <a:solidFill>
                    <a:srgbClr val="3366FF"/>
                  </a:solidFill>
                </a:rPr>
                <a:t>.</a:t>
              </a:r>
            </a:p>
          </p:txBody>
        </p:sp>
        <p:sp>
          <p:nvSpPr>
            <p:cNvPr id="45" name="TextBox 44"/>
            <p:cNvSpPr txBox="1"/>
            <p:nvPr/>
          </p:nvSpPr>
          <p:spPr>
            <a:xfrm>
              <a:off x="6952056" y="3552105"/>
              <a:ext cx="298680" cy="584776"/>
            </a:xfrm>
            <a:prstGeom prst="rect">
              <a:avLst/>
            </a:prstGeom>
            <a:noFill/>
          </p:spPr>
          <p:txBody>
            <a:bodyPr wrap="none" rtlCol="0">
              <a:spAutoFit/>
            </a:bodyPr>
            <a:lstStyle/>
            <a:p>
              <a:r>
                <a:rPr lang="en-US" sz="3200" b="1" dirty="0">
                  <a:solidFill>
                    <a:srgbClr val="3366FF"/>
                  </a:solidFill>
                </a:rPr>
                <a:t>.</a:t>
              </a:r>
            </a:p>
          </p:txBody>
        </p:sp>
        <p:sp>
          <p:nvSpPr>
            <p:cNvPr id="46" name="TextBox 45"/>
            <p:cNvSpPr txBox="1"/>
            <p:nvPr/>
          </p:nvSpPr>
          <p:spPr>
            <a:xfrm>
              <a:off x="7253796" y="3417647"/>
              <a:ext cx="298680" cy="584776"/>
            </a:xfrm>
            <a:prstGeom prst="rect">
              <a:avLst/>
            </a:prstGeom>
            <a:noFill/>
          </p:spPr>
          <p:txBody>
            <a:bodyPr wrap="none" rtlCol="0">
              <a:spAutoFit/>
            </a:bodyPr>
            <a:lstStyle/>
            <a:p>
              <a:r>
                <a:rPr lang="en-US" sz="3200" b="1" dirty="0">
                  <a:solidFill>
                    <a:srgbClr val="3366FF"/>
                  </a:solidFill>
                </a:rPr>
                <a:t>.</a:t>
              </a:r>
            </a:p>
          </p:txBody>
        </p:sp>
        <p:sp>
          <p:nvSpPr>
            <p:cNvPr id="47" name="TextBox 46"/>
            <p:cNvSpPr txBox="1"/>
            <p:nvPr/>
          </p:nvSpPr>
          <p:spPr>
            <a:xfrm>
              <a:off x="1928616" y="3676896"/>
              <a:ext cx="298680" cy="584776"/>
            </a:xfrm>
            <a:prstGeom prst="rect">
              <a:avLst/>
            </a:prstGeom>
            <a:noFill/>
          </p:spPr>
          <p:txBody>
            <a:bodyPr wrap="none" rtlCol="0">
              <a:spAutoFit/>
            </a:bodyPr>
            <a:lstStyle/>
            <a:p>
              <a:r>
                <a:rPr lang="en-US" sz="3200" b="1" dirty="0">
                  <a:solidFill>
                    <a:srgbClr val="3366FF"/>
                  </a:solidFill>
                </a:rPr>
                <a:t>.</a:t>
              </a:r>
            </a:p>
          </p:txBody>
        </p:sp>
        <p:sp>
          <p:nvSpPr>
            <p:cNvPr id="21" name="TextBox 20"/>
            <p:cNvSpPr txBox="1"/>
            <p:nvPr/>
          </p:nvSpPr>
          <p:spPr>
            <a:xfrm>
              <a:off x="7803726" y="3804889"/>
              <a:ext cx="738529" cy="307777"/>
            </a:xfrm>
            <a:prstGeom prst="rect">
              <a:avLst/>
            </a:prstGeom>
            <a:noFill/>
          </p:spPr>
          <p:txBody>
            <a:bodyPr wrap="none" rtlCol="0">
              <a:spAutoFit/>
            </a:bodyPr>
            <a:lstStyle/>
            <a:p>
              <a:r>
                <a:rPr lang="en-US" dirty="0" smtClean="0"/>
                <a:t>E[D]&lt;0</a:t>
              </a:r>
              <a:endParaRPr lang="en-US" dirty="0"/>
            </a:p>
          </p:txBody>
        </p:sp>
        <p:cxnSp>
          <p:nvCxnSpPr>
            <p:cNvPr id="31" name="Straight Connector 30"/>
            <p:cNvCxnSpPr/>
            <p:nvPr/>
          </p:nvCxnSpPr>
          <p:spPr>
            <a:xfrm flipV="1">
              <a:off x="1520741" y="3986743"/>
              <a:ext cx="6255390" cy="31360"/>
            </a:xfrm>
            <a:prstGeom prst="line">
              <a:avLst/>
            </a:prstGeom>
            <a:ln w="6350" cmpd="sng">
              <a:solidFill>
                <a:srgbClr val="3366FF"/>
              </a:solidFill>
              <a:prstDash val="sysDash"/>
            </a:ln>
          </p:spPr>
          <p:style>
            <a:lnRef idx="2">
              <a:schemeClr val="accent1"/>
            </a:lnRef>
            <a:fillRef idx="0">
              <a:schemeClr val="accent1"/>
            </a:fillRef>
            <a:effectRef idx="1">
              <a:schemeClr val="accent1"/>
            </a:effectRef>
            <a:fontRef idx="minor">
              <a:schemeClr val="tx1"/>
            </a:fontRef>
          </p:style>
        </p:cxnSp>
        <p:sp>
          <p:nvSpPr>
            <p:cNvPr id="4" name="Down Arrow 3"/>
            <p:cNvSpPr/>
            <p:nvPr/>
          </p:nvSpPr>
          <p:spPr>
            <a:xfrm>
              <a:off x="3016694" y="3598497"/>
              <a:ext cx="235166" cy="35688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Down Arrow 32"/>
            <p:cNvSpPr/>
            <p:nvPr/>
          </p:nvSpPr>
          <p:spPr>
            <a:xfrm>
              <a:off x="6799658" y="3598497"/>
              <a:ext cx="235166" cy="35688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Down Arrow 47"/>
            <p:cNvSpPr/>
            <p:nvPr/>
          </p:nvSpPr>
          <p:spPr>
            <a:xfrm>
              <a:off x="4870757" y="3614177"/>
              <a:ext cx="235166" cy="35688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Down Arrow 48"/>
            <p:cNvSpPr/>
            <p:nvPr/>
          </p:nvSpPr>
          <p:spPr>
            <a:xfrm>
              <a:off x="3805968" y="3626445"/>
              <a:ext cx="235166" cy="860921"/>
            </a:xfrm>
            <a:prstGeom prst="downArrow">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5" name="Picture 4" descr="Screen Shot 2016-02-26 at 9.33.1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0109" y="2540145"/>
            <a:ext cx="5013959" cy="4192415"/>
          </a:xfrm>
          <a:prstGeom prst="rect">
            <a:avLst/>
          </a:prstGeom>
        </p:spPr>
      </p:pic>
      <p:sp>
        <p:nvSpPr>
          <p:cNvPr id="6" name="Oval 5"/>
          <p:cNvSpPr/>
          <p:nvPr/>
        </p:nvSpPr>
        <p:spPr>
          <a:xfrm>
            <a:off x="2633848" y="5362529"/>
            <a:ext cx="1160148" cy="611516"/>
          </a:xfrm>
          <a:prstGeom prst="ellipse">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265682" y="5378209"/>
            <a:ext cx="2220229" cy="523220"/>
          </a:xfrm>
          <a:prstGeom prst="rect">
            <a:avLst/>
          </a:prstGeom>
          <a:noFill/>
        </p:spPr>
        <p:txBody>
          <a:bodyPr wrap="none" rtlCol="0">
            <a:spAutoFit/>
          </a:bodyPr>
          <a:lstStyle/>
          <a:p>
            <a:r>
              <a:rPr lang="en-US" dirty="0" smtClean="0"/>
              <a:t>Assign empirical </a:t>
            </a:r>
            <a:r>
              <a:rPr lang="en-US" i="1" dirty="0" smtClean="0"/>
              <a:t>p</a:t>
            </a:r>
            <a:r>
              <a:rPr lang="en-US" dirty="0" smtClean="0"/>
              <a:t>-values</a:t>
            </a:r>
          </a:p>
          <a:p>
            <a:r>
              <a:rPr lang="en-US" dirty="0" smtClean="0"/>
              <a:t>(ranked percentiles)</a:t>
            </a:r>
            <a:endParaRPr lang="en-US" dirty="0"/>
          </a:p>
        </p:txBody>
      </p:sp>
    </p:spTree>
    <p:extLst>
      <p:ext uri="{BB962C8B-B14F-4D97-AF65-F5344CB8AC3E}">
        <p14:creationId xmlns:p14="http://schemas.microsoft.com/office/powerpoint/2010/main" val="264248926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281360" y="792395"/>
            <a:ext cx="3825729"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200" b="1" dirty="0" smtClean="0">
                <a:solidFill>
                  <a:schemeClr val="dk1"/>
                </a:solidFill>
              </a:rPr>
              <a:t>Outlier approach</a:t>
            </a:r>
            <a:endParaRPr lang="en-US" sz="3200" b="1" dirty="0">
              <a:solidFill>
                <a:schemeClr val="dk1"/>
              </a:solidFill>
            </a:endParaRPr>
          </a:p>
        </p:txBody>
      </p:sp>
      <p:grpSp>
        <p:nvGrpSpPr>
          <p:cNvPr id="3" name="Group 2"/>
          <p:cNvGrpSpPr>
            <a:grpSpLocks noChangeAspect="1"/>
          </p:cNvGrpSpPr>
          <p:nvPr/>
        </p:nvGrpSpPr>
        <p:grpSpPr>
          <a:xfrm>
            <a:off x="4012353" y="259113"/>
            <a:ext cx="4774692" cy="2035478"/>
            <a:chOff x="360594" y="2012852"/>
            <a:chExt cx="8181661" cy="3487888"/>
          </a:xfrm>
        </p:grpSpPr>
        <p:cxnSp>
          <p:nvCxnSpPr>
            <p:cNvPr id="9" name="Straight Connector 8"/>
            <p:cNvCxnSpPr/>
            <p:nvPr/>
          </p:nvCxnSpPr>
          <p:spPr>
            <a:xfrm flipV="1">
              <a:off x="1520741" y="3512302"/>
              <a:ext cx="6255390" cy="31360"/>
            </a:xfrm>
            <a:prstGeom prst="line">
              <a:avLst/>
            </a:prstGeom>
            <a:ln w="6350" cmpd="sng">
              <a:prstDash val="sysDash"/>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1520741" y="2320629"/>
              <a:ext cx="0" cy="11916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520741" y="3512302"/>
              <a:ext cx="0" cy="12700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60594" y="2012852"/>
              <a:ext cx="1032554" cy="307777"/>
            </a:xfrm>
            <a:prstGeom prst="rect">
              <a:avLst/>
            </a:prstGeom>
            <a:noFill/>
          </p:spPr>
          <p:txBody>
            <a:bodyPr wrap="none" rtlCol="0">
              <a:spAutoFit/>
            </a:bodyPr>
            <a:lstStyle/>
            <a:p>
              <a:r>
                <a:rPr lang="en-US" dirty="0" smtClean="0"/>
                <a:t>Tajima’s D</a:t>
              </a:r>
              <a:endParaRPr lang="en-US" dirty="0"/>
            </a:p>
          </p:txBody>
        </p:sp>
        <p:sp>
          <p:nvSpPr>
            <p:cNvPr id="16" name="TextBox 15"/>
            <p:cNvSpPr txBox="1"/>
            <p:nvPr/>
          </p:nvSpPr>
          <p:spPr>
            <a:xfrm>
              <a:off x="1207189" y="3405453"/>
              <a:ext cx="284515" cy="307777"/>
            </a:xfrm>
            <a:prstGeom prst="rect">
              <a:avLst/>
            </a:prstGeom>
            <a:noFill/>
          </p:spPr>
          <p:txBody>
            <a:bodyPr wrap="none" rtlCol="0">
              <a:spAutoFit/>
            </a:bodyPr>
            <a:lstStyle/>
            <a:p>
              <a:r>
                <a:rPr lang="en-US" dirty="0" smtClean="0"/>
                <a:t>0</a:t>
              </a:r>
              <a:endParaRPr lang="en-US" dirty="0"/>
            </a:p>
          </p:txBody>
        </p:sp>
        <p:sp>
          <p:nvSpPr>
            <p:cNvPr id="29" name="TextBox 28"/>
            <p:cNvSpPr txBox="1"/>
            <p:nvPr/>
          </p:nvSpPr>
          <p:spPr>
            <a:xfrm>
              <a:off x="1122252" y="2320629"/>
              <a:ext cx="284515" cy="307777"/>
            </a:xfrm>
            <a:prstGeom prst="rect">
              <a:avLst/>
            </a:prstGeom>
            <a:noFill/>
          </p:spPr>
          <p:txBody>
            <a:bodyPr wrap="none" rtlCol="0">
              <a:spAutoFit/>
            </a:bodyPr>
            <a:lstStyle/>
            <a:p>
              <a:r>
                <a:rPr lang="en-US" dirty="0"/>
                <a:t>2</a:t>
              </a:r>
            </a:p>
          </p:txBody>
        </p:sp>
        <p:sp>
          <p:nvSpPr>
            <p:cNvPr id="32" name="TextBox 31"/>
            <p:cNvSpPr txBox="1"/>
            <p:nvPr/>
          </p:nvSpPr>
          <p:spPr>
            <a:xfrm>
              <a:off x="1122252" y="4487367"/>
              <a:ext cx="344302" cy="307777"/>
            </a:xfrm>
            <a:prstGeom prst="rect">
              <a:avLst/>
            </a:prstGeom>
            <a:noFill/>
          </p:spPr>
          <p:txBody>
            <a:bodyPr wrap="none" rtlCol="0">
              <a:spAutoFit/>
            </a:bodyPr>
            <a:lstStyle/>
            <a:p>
              <a:r>
                <a:rPr lang="en-US" dirty="0" smtClean="0"/>
                <a:t>-2</a:t>
              </a:r>
              <a:endParaRPr lang="en-US" dirty="0"/>
            </a:p>
          </p:txBody>
        </p:sp>
        <p:cxnSp>
          <p:nvCxnSpPr>
            <p:cNvPr id="18" name="Straight Connector 17"/>
            <p:cNvCxnSpPr/>
            <p:nvPr/>
          </p:nvCxnSpPr>
          <p:spPr>
            <a:xfrm flipV="1">
              <a:off x="1491704" y="5048934"/>
              <a:ext cx="6284427" cy="31359"/>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543154" y="5192963"/>
              <a:ext cx="2100480" cy="307777"/>
            </a:xfrm>
            <a:prstGeom prst="rect">
              <a:avLst/>
            </a:prstGeom>
            <a:noFill/>
          </p:spPr>
          <p:txBody>
            <a:bodyPr wrap="none" rtlCol="0">
              <a:spAutoFit/>
            </a:bodyPr>
            <a:lstStyle/>
            <a:p>
              <a:r>
                <a:rPr lang="en-US" dirty="0" smtClean="0"/>
                <a:t>Genome / Chromosome</a:t>
              </a:r>
              <a:endParaRPr lang="en-US" dirty="0"/>
            </a:p>
          </p:txBody>
        </p:sp>
        <p:sp>
          <p:nvSpPr>
            <p:cNvPr id="20" name="TextBox 19"/>
            <p:cNvSpPr txBox="1"/>
            <p:nvPr/>
          </p:nvSpPr>
          <p:spPr>
            <a:xfrm>
              <a:off x="1568578" y="3444966"/>
              <a:ext cx="298680" cy="584776"/>
            </a:xfrm>
            <a:prstGeom prst="rect">
              <a:avLst/>
            </a:prstGeom>
            <a:noFill/>
          </p:spPr>
          <p:txBody>
            <a:bodyPr wrap="none" rtlCol="0">
              <a:spAutoFit/>
            </a:bodyPr>
            <a:lstStyle/>
            <a:p>
              <a:r>
                <a:rPr lang="en-US" sz="3200" b="1" dirty="0">
                  <a:solidFill>
                    <a:srgbClr val="3366FF"/>
                  </a:solidFill>
                </a:rPr>
                <a:t>.</a:t>
              </a:r>
            </a:p>
          </p:txBody>
        </p:sp>
        <p:sp>
          <p:nvSpPr>
            <p:cNvPr id="34" name="TextBox 33"/>
            <p:cNvSpPr txBox="1"/>
            <p:nvPr/>
          </p:nvSpPr>
          <p:spPr>
            <a:xfrm>
              <a:off x="2299099" y="3737354"/>
              <a:ext cx="298680" cy="584776"/>
            </a:xfrm>
            <a:prstGeom prst="rect">
              <a:avLst/>
            </a:prstGeom>
            <a:noFill/>
          </p:spPr>
          <p:txBody>
            <a:bodyPr wrap="none" rtlCol="0">
              <a:spAutoFit/>
            </a:bodyPr>
            <a:lstStyle/>
            <a:p>
              <a:r>
                <a:rPr lang="en-US" sz="3200" b="1" dirty="0">
                  <a:solidFill>
                    <a:srgbClr val="3366FF"/>
                  </a:solidFill>
                </a:rPr>
                <a:t>.</a:t>
              </a:r>
            </a:p>
          </p:txBody>
        </p:sp>
        <p:sp>
          <p:nvSpPr>
            <p:cNvPr id="35" name="TextBox 34"/>
            <p:cNvSpPr txBox="1"/>
            <p:nvPr/>
          </p:nvSpPr>
          <p:spPr>
            <a:xfrm>
              <a:off x="2718014" y="3430417"/>
              <a:ext cx="298680" cy="584776"/>
            </a:xfrm>
            <a:prstGeom prst="rect">
              <a:avLst/>
            </a:prstGeom>
            <a:noFill/>
          </p:spPr>
          <p:txBody>
            <a:bodyPr wrap="none" rtlCol="0">
              <a:spAutoFit/>
            </a:bodyPr>
            <a:lstStyle/>
            <a:p>
              <a:r>
                <a:rPr lang="en-US" sz="3200" b="1" dirty="0">
                  <a:solidFill>
                    <a:srgbClr val="3366FF"/>
                  </a:solidFill>
                </a:rPr>
                <a:t>.</a:t>
              </a:r>
            </a:p>
          </p:txBody>
        </p:sp>
        <p:sp>
          <p:nvSpPr>
            <p:cNvPr id="36" name="TextBox 35"/>
            <p:cNvSpPr txBox="1"/>
            <p:nvPr/>
          </p:nvSpPr>
          <p:spPr>
            <a:xfrm>
              <a:off x="3169094" y="3614177"/>
              <a:ext cx="298680" cy="584776"/>
            </a:xfrm>
            <a:prstGeom prst="rect">
              <a:avLst/>
            </a:prstGeom>
            <a:noFill/>
          </p:spPr>
          <p:txBody>
            <a:bodyPr wrap="none" rtlCol="0">
              <a:spAutoFit/>
            </a:bodyPr>
            <a:lstStyle/>
            <a:p>
              <a:r>
                <a:rPr lang="en-US" sz="3200" b="1" dirty="0">
                  <a:solidFill>
                    <a:srgbClr val="3366FF"/>
                  </a:solidFill>
                </a:rPr>
                <a:t>.</a:t>
              </a:r>
            </a:p>
          </p:txBody>
        </p:sp>
        <p:sp>
          <p:nvSpPr>
            <p:cNvPr id="37" name="TextBox 36"/>
            <p:cNvSpPr txBox="1"/>
            <p:nvPr/>
          </p:nvSpPr>
          <p:spPr>
            <a:xfrm>
              <a:off x="3776147" y="4205617"/>
              <a:ext cx="298680" cy="584776"/>
            </a:xfrm>
            <a:prstGeom prst="rect">
              <a:avLst/>
            </a:prstGeom>
            <a:noFill/>
          </p:spPr>
          <p:txBody>
            <a:bodyPr wrap="none" rtlCol="0">
              <a:spAutoFit/>
            </a:bodyPr>
            <a:lstStyle/>
            <a:p>
              <a:r>
                <a:rPr lang="en-US" sz="3200" b="1" dirty="0">
                  <a:solidFill>
                    <a:srgbClr val="3366FF"/>
                  </a:solidFill>
                </a:rPr>
                <a:t>.</a:t>
              </a:r>
            </a:p>
          </p:txBody>
        </p:sp>
        <p:sp>
          <p:nvSpPr>
            <p:cNvPr id="38" name="TextBox 37"/>
            <p:cNvSpPr txBox="1"/>
            <p:nvPr/>
          </p:nvSpPr>
          <p:spPr>
            <a:xfrm>
              <a:off x="4237160" y="3552105"/>
              <a:ext cx="298680" cy="584776"/>
            </a:xfrm>
            <a:prstGeom prst="rect">
              <a:avLst/>
            </a:prstGeom>
            <a:noFill/>
          </p:spPr>
          <p:txBody>
            <a:bodyPr wrap="none" rtlCol="0">
              <a:spAutoFit/>
            </a:bodyPr>
            <a:lstStyle/>
            <a:p>
              <a:r>
                <a:rPr lang="en-US" sz="3200" b="1" dirty="0">
                  <a:solidFill>
                    <a:srgbClr val="3366FF"/>
                  </a:solidFill>
                </a:rPr>
                <a:t>.</a:t>
              </a:r>
            </a:p>
          </p:txBody>
        </p:sp>
        <p:sp>
          <p:nvSpPr>
            <p:cNvPr id="39" name="TextBox 38"/>
            <p:cNvSpPr txBox="1"/>
            <p:nvPr/>
          </p:nvSpPr>
          <p:spPr>
            <a:xfrm>
              <a:off x="4535840" y="3430417"/>
              <a:ext cx="298680" cy="584776"/>
            </a:xfrm>
            <a:prstGeom prst="rect">
              <a:avLst/>
            </a:prstGeom>
            <a:noFill/>
          </p:spPr>
          <p:txBody>
            <a:bodyPr wrap="none" rtlCol="0">
              <a:spAutoFit/>
            </a:bodyPr>
            <a:lstStyle/>
            <a:p>
              <a:r>
                <a:rPr lang="en-US" sz="3200" b="1" dirty="0">
                  <a:solidFill>
                    <a:srgbClr val="3366FF"/>
                  </a:solidFill>
                </a:rPr>
                <a:t>.</a:t>
              </a:r>
            </a:p>
          </p:txBody>
        </p:sp>
        <p:sp>
          <p:nvSpPr>
            <p:cNvPr id="40" name="TextBox 39"/>
            <p:cNvSpPr txBox="1"/>
            <p:nvPr/>
          </p:nvSpPr>
          <p:spPr>
            <a:xfrm>
              <a:off x="4689660" y="3629857"/>
              <a:ext cx="298680" cy="584776"/>
            </a:xfrm>
            <a:prstGeom prst="rect">
              <a:avLst/>
            </a:prstGeom>
            <a:noFill/>
          </p:spPr>
          <p:txBody>
            <a:bodyPr wrap="none" rtlCol="0">
              <a:spAutoFit/>
            </a:bodyPr>
            <a:lstStyle/>
            <a:p>
              <a:r>
                <a:rPr lang="en-US" sz="3200" b="1" dirty="0">
                  <a:solidFill>
                    <a:srgbClr val="3366FF"/>
                  </a:solidFill>
                </a:rPr>
                <a:t>.</a:t>
              </a:r>
            </a:p>
          </p:txBody>
        </p:sp>
        <p:sp>
          <p:nvSpPr>
            <p:cNvPr id="41" name="TextBox 40"/>
            <p:cNvSpPr txBox="1"/>
            <p:nvPr/>
          </p:nvSpPr>
          <p:spPr>
            <a:xfrm>
              <a:off x="5140740" y="3477456"/>
              <a:ext cx="298680" cy="584776"/>
            </a:xfrm>
            <a:prstGeom prst="rect">
              <a:avLst/>
            </a:prstGeom>
            <a:noFill/>
          </p:spPr>
          <p:txBody>
            <a:bodyPr wrap="none" rtlCol="0">
              <a:spAutoFit/>
            </a:bodyPr>
            <a:lstStyle/>
            <a:p>
              <a:r>
                <a:rPr lang="en-US" sz="3200" b="1" dirty="0">
                  <a:solidFill>
                    <a:srgbClr val="3366FF"/>
                  </a:solidFill>
                </a:rPr>
                <a:t>.</a:t>
              </a:r>
            </a:p>
          </p:txBody>
        </p:sp>
        <p:sp>
          <p:nvSpPr>
            <p:cNvPr id="42" name="TextBox 41"/>
            <p:cNvSpPr txBox="1"/>
            <p:nvPr/>
          </p:nvSpPr>
          <p:spPr>
            <a:xfrm>
              <a:off x="5591820" y="3676896"/>
              <a:ext cx="298680" cy="584776"/>
            </a:xfrm>
            <a:prstGeom prst="rect">
              <a:avLst/>
            </a:prstGeom>
            <a:noFill/>
          </p:spPr>
          <p:txBody>
            <a:bodyPr wrap="none" rtlCol="0">
              <a:spAutoFit/>
            </a:bodyPr>
            <a:lstStyle/>
            <a:p>
              <a:r>
                <a:rPr lang="en-US" sz="3200" b="1" dirty="0">
                  <a:solidFill>
                    <a:srgbClr val="3366FF"/>
                  </a:solidFill>
                </a:rPr>
                <a:t>.</a:t>
              </a:r>
            </a:p>
          </p:txBody>
        </p:sp>
        <p:sp>
          <p:nvSpPr>
            <p:cNvPr id="43" name="TextBox 42"/>
            <p:cNvSpPr txBox="1"/>
            <p:nvPr/>
          </p:nvSpPr>
          <p:spPr>
            <a:xfrm>
              <a:off x="6049896" y="3629857"/>
              <a:ext cx="298680" cy="584776"/>
            </a:xfrm>
            <a:prstGeom prst="rect">
              <a:avLst/>
            </a:prstGeom>
            <a:noFill/>
          </p:spPr>
          <p:txBody>
            <a:bodyPr wrap="none" rtlCol="0">
              <a:spAutoFit/>
            </a:bodyPr>
            <a:lstStyle/>
            <a:p>
              <a:r>
                <a:rPr lang="en-US" sz="3200" b="1" dirty="0">
                  <a:solidFill>
                    <a:srgbClr val="3366FF"/>
                  </a:solidFill>
                </a:rPr>
                <a:t>.</a:t>
              </a:r>
            </a:p>
          </p:txBody>
        </p:sp>
        <p:sp>
          <p:nvSpPr>
            <p:cNvPr id="44" name="TextBox 43"/>
            <p:cNvSpPr txBox="1"/>
            <p:nvPr/>
          </p:nvSpPr>
          <p:spPr>
            <a:xfrm>
              <a:off x="6500976" y="3629857"/>
              <a:ext cx="298680" cy="584776"/>
            </a:xfrm>
            <a:prstGeom prst="rect">
              <a:avLst/>
            </a:prstGeom>
            <a:noFill/>
          </p:spPr>
          <p:txBody>
            <a:bodyPr wrap="none" rtlCol="0">
              <a:spAutoFit/>
            </a:bodyPr>
            <a:lstStyle/>
            <a:p>
              <a:r>
                <a:rPr lang="en-US" sz="3200" b="1" dirty="0">
                  <a:solidFill>
                    <a:srgbClr val="3366FF"/>
                  </a:solidFill>
                </a:rPr>
                <a:t>.</a:t>
              </a:r>
            </a:p>
          </p:txBody>
        </p:sp>
        <p:sp>
          <p:nvSpPr>
            <p:cNvPr id="45" name="TextBox 44"/>
            <p:cNvSpPr txBox="1"/>
            <p:nvPr/>
          </p:nvSpPr>
          <p:spPr>
            <a:xfrm>
              <a:off x="6952056" y="3552105"/>
              <a:ext cx="298680" cy="584776"/>
            </a:xfrm>
            <a:prstGeom prst="rect">
              <a:avLst/>
            </a:prstGeom>
            <a:noFill/>
          </p:spPr>
          <p:txBody>
            <a:bodyPr wrap="none" rtlCol="0">
              <a:spAutoFit/>
            </a:bodyPr>
            <a:lstStyle/>
            <a:p>
              <a:r>
                <a:rPr lang="en-US" sz="3200" b="1" dirty="0">
                  <a:solidFill>
                    <a:srgbClr val="3366FF"/>
                  </a:solidFill>
                </a:rPr>
                <a:t>.</a:t>
              </a:r>
            </a:p>
          </p:txBody>
        </p:sp>
        <p:sp>
          <p:nvSpPr>
            <p:cNvPr id="46" name="TextBox 45"/>
            <p:cNvSpPr txBox="1"/>
            <p:nvPr/>
          </p:nvSpPr>
          <p:spPr>
            <a:xfrm>
              <a:off x="7253796" y="3417647"/>
              <a:ext cx="298680" cy="584776"/>
            </a:xfrm>
            <a:prstGeom prst="rect">
              <a:avLst/>
            </a:prstGeom>
            <a:noFill/>
          </p:spPr>
          <p:txBody>
            <a:bodyPr wrap="none" rtlCol="0">
              <a:spAutoFit/>
            </a:bodyPr>
            <a:lstStyle/>
            <a:p>
              <a:r>
                <a:rPr lang="en-US" sz="3200" b="1" dirty="0">
                  <a:solidFill>
                    <a:srgbClr val="3366FF"/>
                  </a:solidFill>
                </a:rPr>
                <a:t>.</a:t>
              </a:r>
            </a:p>
          </p:txBody>
        </p:sp>
        <p:sp>
          <p:nvSpPr>
            <p:cNvPr id="47" name="TextBox 46"/>
            <p:cNvSpPr txBox="1"/>
            <p:nvPr/>
          </p:nvSpPr>
          <p:spPr>
            <a:xfrm>
              <a:off x="1928616" y="3676896"/>
              <a:ext cx="298680" cy="584776"/>
            </a:xfrm>
            <a:prstGeom prst="rect">
              <a:avLst/>
            </a:prstGeom>
            <a:noFill/>
          </p:spPr>
          <p:txBody>
            <a:bodyPr wrap="none" rtlCol="0">
              <a:spAutoFit/>
            </a:bodyPr>
            <a:lstStyle/>
            <a:p>
              <a:r>
                <a:rPr lang="en-US" sz="3200" b="1" dirty="0">
                  <a:solidFill>
                    <a:srgbClr val="3366FF"/>
                  </a:solidFill>
                </a:rPr>
                <a:t>.</a:t>
              </a:r>
            </a:p>
          </p:txBody>
        </p:sp>
        <p:sp>
          <p:nvSpPr>
            <p:cNvPr id="21" name="TextBox 20"/>
            <p:cNvSpPr txBox="1"/>
            <p:nvPr/>
          </p:nvSpPr>
          <p:spPr>
            <a:xfrm>
              <a:off x="7803726" y="3804889"/>
              <a:ext cx="738529" cy="307777"/>
            </a:xfrm>
            <a:prstGeom prst="rect">
              <a:avLst/>
            </a:prstGeom>
            <a:noFill/>
          </p:spPr>
          <p:txBody>
            <a:bodyPr wrap="none" rtlCol="0">
              <a:spAutoFit/>
            </a:bodyPr>
            <a:lstStyle/>
            <a:p>
              <a:r>
                <a:rPr lang="en-US" dirty="0" smtClean="0"/>
                <a:t>E[D]&lt;0</a:t>
              </a:r>
              <a:endParaRPr lang="en-US" dirty="0"/>
            </a:p>
          </p:txBody>
        </p:sp>
        <p:cxnSp>
          <p:nvCxnSpPr>
            <p:cNvPr id="31" name="Straight Connector 30"/>
            <p:cNvCxnSpPr/>
            <p:nvPr/>
          </p:nvCxnSpPr>
          <p:spPr>
            <a:xfrm flipV="1">
              <a:off x="1520741" y="3986743"/>
              <a:ext cx="6255390" cy="31360"/>
            </a:xfrm>
            <a:prstGeom prst="line">
              <a:avLst/>
            </a:prstGeom>
            <a:ln w="6350" cmpd="sng">
              <a:solidFill>
                <a:srgbClr val="3366FF"/>
              </a:solidFill>
              <a:prstDash val="sysDash"/>
            </a:ln>
          </p:spPr>
          <p:style>
            <a:lnRef idx="2">
              <a:schemeClr val="accent1"/>
            </a:lnRef>
            <a:fillRef idx="0">
              <a:schemeClr val="accent1"/>
            </a:fillRef>
            <a:effectRef idx="1">
              <a:schemeClr val="accent1"/>
            </a:effectRef>
            <a:fontRef idx="minor">
              <a:schemeClr val="tx1"/>
            </a:fontRef>
          </p:style>
        </p:cxnSp>
        <p:sp>
          <p:nvSpPr>
            <p:cNvPr id="4" name="Down Arrow 3"/>
            <p:cNvSpPr/>
            <p:nvPr/>
          </p:nvSpPr>
          <p:spPr>
            <a:xfrm>
              <a:off x="3016694" y="3598497"/>
              <a:ext cx="235166" cy="35688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Down Arrow 32"/>
            <p:cNvSpPr/>
            <p:nvPr/>
          </p:nvSpPr>
          <p:spPr>
            <a:xfrm>
              <a:off x="6799658" y="3598497"/>
              <a:ext cx="235166" cy="35688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Down Arrow 47"/>
            <p:cNvSpPr/>
            <p:nvPr/>
          </p:nvSpPr>
          <p:spPr>
            <a:xfrm>
              <a:off x="4870757" y="3614177"/>
              <a:ext cx="235166" cy="35688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Down Arrow 48"/>
            <p:cNvSpPr/>
            <p:nvPr/>
          </p:nvSpPr>
          <p:spPr>
            <a:xfrm>
              <a:off x="3805968" y="3626445"/>
              <a:ext cx="235166" cy="860921"/>
            </a:xfrm>
            <a:prstGeom prst="downArrow">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 name="Picture 1" descr="Screen Shot 2016-02-26 at 9.31.0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836" y="2744905"/>
            <a:ext cx="4766618" cy="3838465"/>
          </a:xfrm>
          <a:prstGeom prst="rect">
            <a:avLst/>
          </a:prstGeom>
        </p:spPr>
      </p:pic>
      <p:sp>
        <p:nvSpPr>
          <p:cNvPr id="6" name="Oval 5"/>
          <p:cNvSpPr/>
          <p:nvPr/>
        </p:nvSpPr>
        <p:spPr>
          <a:xfrm>
            <a:off x="2789493" y="5205730"/>
            <a:ext cx="1209480" cy="632674"/>
          </a:xfrm>
          <a:prstGeom prst="ellipse">
            <a:avLst/>
          </a:prstGeom>
          <a:noFill/>
          <a:ln>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3245277" y="4845091"/>
            <a:ext cx="341226" cy="413954"/>
          </a:xfrm>
          <a:prstGeom prst="rect">
            <a:avLst/>
          </a:prstGeom>
          <a:noFill/>
        </p:spPr>
        <p:txBody>
          <a:bodyPr wrap="square" rtlCol="0">
            <a:spAutoFit/>
          </a:bodyPr>
          <a:lstStyle/>
          <a:p>
            <a:r>
              <a:rPr lang="en-US" sz="2000" dirty="0" smtClean="0"/>
              <a:t>?</a:t>
            </a:r>
            <a:endParaRPr lang="en-US" sz="2000" dirty="0"/>
          </a:p>
        </p:txBody>
      </p:sp>
      <p:sp>
        <p:nvSpPr>
          <p:cNvPr id="50" name="TextBox 49"/>
          <p:cNvSpPr txBox="1"/>
          <p:nvPr/>
        </p:nvSpPr>
        <p:spPr>
          <a:xfrm>
            <a:off x="438136" y="5259045"/>
            <a:ext cx="2220229" cy="523220"/>
          </a:xfrm>
          <a:prstGeom prst="rect">
            <a:avLst/>
          </a:prstGeom>
          <a:noFill/>
        </p:spPr>
        <p:txBody>
          <a:bodyPr wrap="none" rtlCol="0">
            <a:spAutoFit/>
          </a:bodyPr>
          <a:lstStyle/>
          <a:p>
            <a:r>
              <a:rPr lang="en-US" dirty="0" smtClean="0"/>
              <a:t>Assign empirical </a:t>
            </a:r>
            <a:r>
              <a:rPr lang="en-US" i="1" dirty="0" smtClean="0"/>
              <a:t>p</a:t>
            </a:r>
            <a:r>
              <a:rPr lang="en-US" dirty="0" smtClean="0"/>
              <a:t>-values</a:t>
            </a:r>
          </a:p>
          <a:p>
            <a:r>
              <a:rPr lang="en-US" dirty="0" smtClean="0"/>
              <a:t>(ranked percentiles)</a:t>
            </a:r>
            <a:endParaRPr lang="en-US" dirty="0"/>
          </a:p>
        </p:txBody>
      </p:sp>
    </p:spTree>
    <p:extLst>
      <p:ext uri="{BB962C8B-B14F-4D97-AF65-F5344CB8AC3E}">
        <p14:creationId xmlns:p14="http://schemas.microsoft.com/office/powerpoint/2010/main" val="59184985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500852" y="431903"/>
            <a:ext cx="8072759"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200" b="1" dirty="0" smtClean="0">
                <a:solidFill>
                  <a:schemeClr val="dk1"/>
                </a:solidFill>
              </a:rPr>
              <a:t>How to take neutral confounding factors into account? </a:t>
            </a:r>
            <a:endParaRPr lang="en-US" sz="3200" b="1" dirty="0">
              <a:solidFill>
                <a:schemeClr val="dk1"/>
              </a:solidFill>
            </a:endParaRPr>
          </a:p>
        </p:txBody>
      </p:sp>
      <p:cxnSp>
        <p:nvCxnSpPr>
          <p:cNvPr id="9" name="Straight Connector 8"/>
          <p:cNvCxnSpPr/>
          <p:nvPr/>
        </p:nvCxnSpPr>
        <p:spPr>
          <a:xfrm flipV="1">
            <a:off x="1520741" y="3512302"/>
            <a:ext cx="6255390" cy="31360"/>
          </a:xfrm>
          <a:prstGeom prst="line">
            <a:avLst/>
          </a:prstGeom>
          <a:ln w="6350" cmpd="sng">
            <a:prstDash val="sysDash"/>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1520741" y="2320629"/>
            <a:ext cx="0" cy="11916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520741" y="3512302"/>
            <a:ext cx="0" cy="12700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60594" y="2012852"/>
            <a:ext cx="1032554" cy="307777"/>
          </a:xfrm>
          <a:prstGeom prst="rect">
            <a:avLst/>
          </a:prstGeom>
          <a:noFill/>
        </p:spPr>
        <p:txBody>
          <a:bodyPr wrap="none" rtlCol="0">
            <a:spAutoFit/>
          </a:bodyPr>
          <a:lstStyle/>
          <a:p>
            <a:r>
              <a:rPr lang="en-US" dirty="0" smtClean="0"/>
              <a:t>Tajima’s D</a:t>
            </a:r>
            <a:endParaRPr lang="en-US" dirty="0"/>
          </a:p>
        </p:txBody>
      </p:sp>
      <p:sp>
        <p:nvSpPr>
          <p:cNvPr id="16" name="TextBox 15"/>
          <p:cNvSpPr txBox="1"/>
          <p:nvPr/>
        </p:nvSpPr>
        <p:spPr>
          <a:xfrm>
            <a:off x="1207189" y="3405453"/>
            <a:ext cx="284515" cy="307777"/>
          </a:xfrm>
          <a:prstGeom prst="rect">
            <a:avLst/>
          </a:prstGeom>
          <a:noFill/>
        </p:spPr>
        <p:txBody>
          <a:bodyPr wrap="none" rtlCol="0">
            <a:spAutoFit/>
          </a:bodyPr>
          <a:lstStyle/>
          <a:p>
            <a:r>
              <a:rPr lang="en-US" dirty="0" smtClean="0"/>
              <a:t>0</a:t>
            </a:r>
            <a:endParaRPr lang="en-US" dirty="0"/>
          </a:p>
        </p:txBody>
      </p:sp>
      <p:sp>
        <p:nvSpPr>
          <p:cNvPr id="29" name="TextBox 28"/>
          <p:cNvSpPr txBox="1"/>
          <p:nvPr/>
        </p:nvSpPr>
        <p:spPr>
          <a:xfrm>
            <a:off x="1122252" y="2320629"/>
            <a:ext cx="284515" cy="307777"/>
          </a:xfrm>
          <a:prstGeom prst="rect">
            <a:avLst/>
          </a:prstGeom>
          <a:noFill/>
        </p:spPr>
        <p:txBody>
          <a:bodyPr wrap="none" rtlCol="0">
            <a:spAutoFit/>
          </a:bodyPr>
          <a:lstStyle/>
          <a:p>
            <a:r>
              <a:rPr lang="en-US" dirty="0"/>
              <a:t>2</a:t>
            </a:r>
          </a:p>
        </p:txBody>
      </p:sp>
      <p:sp>
        <p:nvSpPr>
          <p:cNvPr id="32" name="TextBox 31"/>
          <p:cNvSpPr txBox="1"/>
          <p:nvPr/>
        </p:nvSpPr>
        <p:spPr>
          <a:xfrm>
            <a:off x="1122252" y="4487367"/>
            <a:ext cx="344302" cy="307777"/>
          </a:xfrm>
          <a:prstGeom prst="rect">
            <a:avLst/>
          </a:prstGeom>
          <a:noFill/>
        </p:spPr>
        <p:txBody>
          <a:bodyPr wrap="none" rtlCol="0">
            <a:spAutoFit/>
          </a:bodyPr>
          <a:lstStyle/>
          <a:p>
            <a:r>
              <a:rPr lang="en-US" dirty="0" smtClean="0"/>
              <a:t>-2</a:t>
            </a:r>
            <a:endParaRPr lang="en-US" dirty="0"/>
          </a:p>
        </p:txBody>
      </p:sp>
      <p:cxnSp>
        <p:nvCxnSpPr>
          <p:cNvPr id="18" name="Straight Connector 17"/>
          <p:cNvCxnSpPr/>
          <p:nvPr/>
        </p:nvCxnSpPr>
        <p:spPr>
          <a:xfrm flipV="1">
            <a:off x="1491704" y="5048934"/>
            <a:ext cx="6284427" cy="31359"/>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543154" y="5192963"/>
            <a:ext cx="2100480" cy="307777"/>
          </a:xfrm>
          <a:prstGeom prst="rect">
            <a:avLst/>
          </a:prstGeom>
          <a:noFill/>
        </p:spPr>
        <p:txBody>
          <a:bodyPr wrap="none" rtlCol="0">
            <a:spAutoFit/>
          </a:bodyPr>
          <a:lstStyle/>
          <a:p>
            <a:r>
              <a:rPr lang="en-US" dirty="0" smtClean="0"/>
              <a:t>Genome / Chromosome</a:t>
            </a:r>
            <a:endParaRPr lang="en-US" dirty="0"/>
          </a:p>
        </p:txBody>
      </p:sp>
      <p:sp>
        <p:nvSpPr>
          <p:cNvPr id="20" name="TextBox 19"/>
          <p:cNvSpPr txBox="1"/>
          <p:nvPr/>
        </p:nvSpPr>
        <p:spPr>
          <a:xfrm>
            <a:off x="1568578" y="3444966"/>
            <a:ext cx="298680" cy="584776"/>
          </a:xfrm>
          <a:prstGeom prst="rect">
            <a:avLst/>
          </a:prstGeom>
          <a:noFill/>
        </p:spPr>
        <p:txBody>
          <a:bodyPr wrap="none" rtlCol="0">
            <a:spAutoFit/>
          </a:bodyPr>
          <a:lstStyle/>
          <a:p>
            <a:r>
              <a:rPr lang="en-US" sz="3200" b="1" dirty="0">
                <a:solidFill>
                  <a:srgbClr val="3366FF"/>
                </a:solidFill>
              </a:rPr>
              <a:t>.</a:t>
            </a:r>
          </a:p>
        </p:txBody>
      </p:sp>
      <p:sp>
        <p:nvSpPr>
          <p:cNvPr id="34" name="TextBox 33"/>
          <p:cNvSpPr txBox="1"/>
          <p:nvPr/>
        </p:nvSpPr>
        <p:spPr>
          <a:xfrm>
            <a:off x="2299099" y="3737354"/>
            <a:ext cx="298680" cy="584776"/>
          </a:xfrm>
          <a:prstGeom prst="rect">
            <a:avLst/>
          </a:prstGeom>
          <a:noFill/>
        </p:spPr>
        <p:txBody>
          <a:bodyPr wrap="none" rtlCol="0">
            <a:spAutoFit/>
          </a:bodyPr>
          <a:lstStyle/>
          <a:p>
            <a:r>
              <a:rPr lang="en-US" sz="3200" b="1" dirty="0">
                <a:solidFill>
                  <a:srgbClr val="3366FF"/>
                </a:solidFill>
              </a:rPr>
              <a:t>.</a:t>
            </a:r>
          </a:p>
        </p:txBody>
      </p:sp>
      <p:sp>
        <p:nvSpPr>
          <p:cNvPr id="35" name="TextBox 34"/>
          <p:cNvSpPr txBox="1"/>
          <p:nvPr/>
        </p:nvSpPr>
        <p:spPr>
          <a:xfrm>
            <a:off x="2718014" y="3430417"/>
            <a:ext cx="298680" cy="584776"/>
          </a:xfrm>
          <a:prstGeom prst="rect">
            <a:avLst/>
          </a:prstGeom>
          <a:noFill/>
        </p:spPr>
        <p:txBody>
          <a:bodyPr wrap="none" rtlCol="0">
            <a:spAutoFit/>
          </a:bodyPr>
          <a:lstStyle/>
          <a:p>
            <a:r>
              <a:rPr lang="en-US" sz="3200" b="1" dirty="0">
                <a:solidFill>
                  <a:srgbClr val="3366FF"/>
                </a:solidFill>
              </a:rPr>
              <a:t>.</a:t>
            </a:r>
          </a:p>
        </p:txBody>
      </p:sp>
      <p:sp>
        <p:nvSpPr>
          <p:cNvPr id="36" name="TextBox 35"/>
          <p:cNvSpPr txBox="1"/>
          <p:nvPr/>
        </p:nvSpPr>
        <p:spPr>
          <a:xfrm>
            <a:off x="3169094" y="3614177"/>
            <a:ext cx="298680" cy="584776"/>
          </a:xfrm>
          <a:prstGeom prst="rect">
            <a:avLst/>
          </a:prstGeom>
          <a:noFill/>
        </p:spPr>
        <p:txBody>
          <a:bodyPr wrap="none" rtlCol="0">
            <a:spAutoFit/>
          </a:bodyPr>
          <a:lstStyle/>
          <a:p>
            <a:r>
              <a:rPr lang="en-US" sz="3200" b="1" dirty="0">
                <a:solidFill>
                  <a:srgbClr val="3366FF"/>
                </a:solidFill>
              </a:rPr>
              <a:t>.</a:t>
            </a:r>
          </a:p>
        </p:txBody>
      </p:sp>
      <p:sp>
        <p:nvSpPr>
          <p:cNvPr id="37" name="TextBox 36"/>
          <p:cNvSpPr txBox="1"/>
          <p:nvPr/>
        </p:nvSpPr>
        <p:spPr>
          <a:xfrm>
            <a:off x="3776147" y="4205617"/>
            <a:ext cx="298680" cy="584776"/>
          </a:xfrm>
          <a:prstGeom prst="rect">
            <a:avLst/>
          </a:prstGeom>
          <a:noFill/>
        </p:spPr>
        <p:txBody>
          <a:bodyPr wrap="none" rtlCol="0">
            <a:spAutoFit/>
          </a:bodyPr>
          <a:lstStyle/>
          <a:p>
            <a:r>
              <a:rPr lang="en-US" sz="3200" b="1" dirty="0">
                <a:solidFill>
                  <a:srgbClr val="3366FF"/>
                </a:solidFill>
              </a:rPr>
              <a:t>.</a:t>
            </a:r>
          </a:p>
        </p:txBody>
      </p:sp>
      <p:sp>
        <p:nvSpPr>
          <p:cNvPr id="38" name="TextBox 37"/>
          <p:cNvSpPr txBox="1"/>
          <p:nvPr/>
        </p:nvSpPr>
        <p:spPr>
          <a:xfrm>
            <a:off x="4237160" y="3552105"/>
            <a:ext cx="298680" cy="584776"/>
          </a:xfrm>
          <a:prstGeom prst="rect">
            <a:avLst/>
          </a:prstGeom>
          <a:noFill/>
        </p:spPr>
        <p:txBody>
          <a:bodyPr wrap="none" rtlCol="0">
            <a:spAutoFit/>
          </a:bodyPr>
          <a:lstStyle/>
          <a:p>
            <a:r>
              <a:rPr lang="en-US" sz="3200" b="1" dirty="0">
                <a:solidFill>
                  <a:srgbClr val="3366FF"/>
                </a:solidFill>
              </a:rPr>
              <a:t>.</a:t>
            </a:r>
          </a:p>
        </p:txBody>
      </p:sp>
      <p:sp>
        <p:nvSpPr>
          <p:cNvPr id="39" name="TextBox 38"/>
          <p:cNvSpPr txBox="1"/>
          <p:nvPr/>
        </p:nvSpPr>
        <p:spPr>
          <a:xfrm>
            <a:off x="4535840" y="3430417"/>
            <a:ext cx="298680" cy="584776"/>
          </a:xfrm>
          <a:prstGeom prst="rect">
            <a:avLst/>
          </a:prstGeom>
          <a:noFill/>
        </p:spPr>
        <p:txBody>
          <a:bodyPr wrap="none" rtlCol="0">
            <a:spAutoFit/>
          </a:bodyPr>
          <a:lstStyle/>
          <a:p>
            <a:r>
              <a:rPr lang="en-US" sz="3200" b="1" dirty="0">
                <a:solidFill>
                  <a:srgbClr val="3366FF"/>
                </a:solidFill>
              </a:rPr>
              <a:t>.</a:t>
            </a:r>
          </a:p>
        </p:txBody>
      </p:sp>
      <p:sp>
        <p:nvSpPr>
          <p:cNvPr id="40" name="TextBox 39"/>
          <p:cNvSpPr txBox="1"/>
          <p:nvPr/>
        </p:nvSpPr>
        <p:spPr>
          <a:xfrm>
            <a:off x="4689660" y="3629857"/>
            <a:ext cx="298680" cy="584776"/>
          </a:xfrm>
          <a:prstGeom prst="rect">
            <a:avLst/>
          </a:prstGeom>
          <a:noFill/>
        </p:spPr>
        <p:txBody>
          <a:bodyPr wrap="none" rtlCol="0">
            <a:spAutoFit/>
          </a:bodyPr>
          <a:lstStyle/>
          <a:p>
            <a:r>
              <a:rPr lang="en-US" sz="3200" b="1" dirty="0">
                <a:solidFill>
                  <a:srgbClr val="3366FF"/>
                </a:solidFill>
              </a:rPr>
              <a:t>.</a:t>
            </a:r>
          </a:p>
        </p:txBody>
      </p:sp>
      <p:sp>
        <p:nvSpPr>
          <p:cNvPr id="41" name="TextBox 40"/>
          <p:cNvSpPr txBox="1"/>
          <p:nvPr/>
        </p:nvSpPr>
        <p:spPr>
          <a:xfrm>
            <a:off x="5140740" y="3477456"/>
            <a:ext cx="298680" cy="584776"/>
          </a:xfrm>
          <a:prstGeom prst="rect">
            <a:avLst/>
          </a:prstGeom>
          <a:noFill/>
        </p:spPr>
        <p:txBody>
          <a:bodyPr wrap="none" rtlCol="0">
            <a:spAutoFit/>
          </a:bodyPr>
          <a:lstStyle/>
          <a:p>
            <a:r>
              <a:rPr lang="en-US" sz="3200" b="1" dirty="0">
                <a:solidFill>
                  <a:srgbClr val="3366FF"/>
                </a:solidFill>
              </a:rPr>
              <a:t>.</a:t>
            </a:r>
          </a:p>
        </p:txBody>
      </p:sp>
      <p:sp>
        <p:nvSpPr>
          <p:cNvPr id="42" name="TextBox 41"/>
          <p:cNvSpPr txBox="1"/>
          <p:nvPr/>
        </p:nvSpPr>
        <p:spPr>
          <a:xfrm>
            <a:off x="5591820" y="3676896"/>
            <a:ext cx="298680" cy="584776"/>
          </a:xfrm>
          <a:prstGeom prst="rect">
            <a:avLst/>
          </a:prstGeom>
          <a:noFill/>
        </p:spPr>
        <p:txBody>
          <a:bodyPr wrap="none" rtlCol="0">
            <a:spAutoFit/>
          </a:bodyPr>
          <a:lstStyle/>
          <a:p>
            <a:r>
              <a:rPr lang="en-US" sz="3200" b="1" dirty="0">
                <a:solidFill>
                  <a:srgbClr val="3366FF"/>
                </a:solidFill>
              </a:rPr>
              <a:t>.</a:t>
            </a:r>
          </a:p>
        </p:txBody>
      </p:sp>
      <p:sp>
        <p:nvSpPr>
          <p:cNvPr id="43" name="TextBox 42"/>
          <p:cNvSpPr txBox="1"/>
          <p:nvPr/>
        </p:nvSpPr>
        <p:spPr>
          <a:xfrm>
            <a:off x="6049896" y="3629857"/>
            <a:ext cx="298680" cy="584776"/>
          </a:xfrm>
          <a:prstGeom prst="rect">
            <a:avLst/>
          </a:prstGeom>
          <a:noFill/>
        </p:spPr>
        <p:txBody>
          <a:bodyPr wrap="none" rtlCol="0">
            <a:spAutoFit/>
          </a:bodyPr>
          <a:lstStyle/>
          <a:p>
            <a:r>
              <a:rPr lang="en-US" sz="3200" b="1" dirty="0">
                <a:solidFill>
                  <a:srgbClr val="3366FF"/>
                </a:solidFill>
              </a:rPr>
              <a:t>.</a:t>
            </a:r>
          </a:p>
        </p:txBody>
      </p:sp>
      <p:sp>
        <p:nvSpPr>
          <p:cNvPr id="44" name="TextBox 43"/>
          <p:cNvSpPr txBox="1"/>
          <p:nvPr/>
        </p:nvSpPr>
        <p:spPr>
          <a:xfrm>
            <a:off x="6500976" y="3629857"/>
            <a:ext cx="298680" cy="584776"/>
          </a:xfrm>
          <a:prstGeom prst="rect">
            <a:avLst/>
          </a:prstGeom>
          <a:noFill/>
        </p:spPr>
        <p:txBody>
          <a:bodyPr wrap="none" rtlCol="0">
            <a:spAutoFit/>
          </a:bodyPr>
          <a:lstStyle/>
          <a:p>
            <a:r>
              <a:rPr lang="en-US" sz="3200" b="1" dirty="0">
                <a:solidFill>
                  <a:srgbClr val="3366FF"/>
                </a:solidFill>
              </a:rPr>
              <a:t>.</a:t>
            </a:r>
          </a:p>
        </p:txBody>
      </p:sp>
      <p:sp>
        <p:nvSpPr>
          <p:cNvPr id="45" name="TextBox 44"/>
          <p:cNvSpPr txBox="1"/>
          <p:nvPr/>
        </p:nvSpPr>
        <p:spPr>
          <a:xfrm>
            <a:off x="6952056" y="3552105"/>
            <a:ext cx="298680" cy="584776"/>
          </a:xfrm>
          <a:prstGeom prst="rect">
            <a:avLst/>
          </a:prstGeom>
          <a:noFill/>
        </p:spPr>
        <p:txBody>
          <a:bodyPr wrap="none" rtlCol="0">
            <a:spAutoFit/>
          </a:bodyPr>
          <a:lstStyle/>
          <a:p>
            <a:r>
              <a:rPr lang="en-US" sz="3200" b="1" dirty="0">
                <a:solidFill>
                  <a:srgbClr val="3366FF"/>
                </a:solidFill>
              </a:rPr>
              <a:t>.</a:t>
            </a:r>
          </a:p>
        </p:txBody>
      </p:sp>
      <p:sp>
        <p:nvSpPr>
          <p:cNvPr id="46" name="TextBox 45"/>
          <p:cNvSpPr txBox="1"/>
          <p:nvPr/>
        </p:nvSpPr>
        <p:spPr>
          <a:xfrm>
            <a:off x="7253796" y="3417647"/>
            <a:ext cx="298680" cy="584776"/>
          </a:xfrm>
          <a:prstGeom prst="rect">
            <a:avLst/>
          </a:prstGeom>
          <a:noFill/>
        </p:spPr>
        <p:txBody>
          <a:bodyPr wrap="none" rtlCol="0">
            <a:spAutoFit/>
          </a:bodyPr>
          <a:lstStyle/>
          <a:p>
            <a:r>
              <a:rPr lang="en-US" sz="3200" b="1" dirty="0">
                <a:solidFill>
                  <a:srgbClr val="3366FF"/>
                </a:solidFill>
              </a:rPr>
              <a:t>.</a:t>
            </a:r>
          </a:p>
        </p:txBody>
      </p:sp>
      <p:sp>
        <p:nvSpPr>
          <p:cNvPr id="47" name="TextBox 46"/>
          <p:cNvSpPr txBox="1"/>
          <p:nvPr/>
        </p:nvSpPr>
        <p:spPr>
          <a:xfrm>
            <a:off x="1928616" y="3676896"/>
            <a:ext cx="298680" cy="584776"/>
          </a:xfrm>
          <a:prstGeom prst="rect">
            <a:avLst/>
          </a:prstGeom>
          <a:noFill/>
        </p:spPr>
        <p:txBody>
          <a:bodyPr wrap="none" rtlCol="0">
            <a:spAutoFit/>
          </a:bodyPr>
          <a:lstStyle/>
          <a:p>
            <a:r>
              <a:rPr lang="en-US" sz="3200" b="1" dirty="0">
                <a:solidFill>
                  <a:srgbClr val="3366FF"/>
                </a:solidFill>
              </a:rPr>
              <a:t>.</a:t>
            </a:r>
          </a:p>
        </p:txBody>
      </p:sp>
      <p:sp>
        <p:nvSpPr>
          <p:cNvPr id="21" name="TextBox 20"/>
          <p:cNvSpPr txBox="1"/>
          <p:nvPr/>
        </p:nvSpPr>
        <p:spPr>
          <a:xfrm>
            <a:off x="7803726" y="3804889"/>
            <a:ext cx="738529" cy="307777"/>
          </a:xfrm>
          <a:prstGeom prst="rect">
            <a:avLst/>
          </a:prstGeom>
          <a:noFill/>
        </p:spPr>
        <p:txBody>
          <a:bodyPr wrap="none" rtlCol="0">
            <a:spAutoFit/>
          </a:bodyPr>
          <a:lstStyle/>
          <a:p>
            <a:r>
              <a:rPr lang="en-US" dirty="0" smtClean="0"/>
              <a:t>E[D]&lt;0</a:t>
            </a:r>
            <a:endParaRPr lang="en-US" dirty="0"/>
          </a:p>
        </p:txBody>
      </p:sp>
      <p:sp>
        <p:nvSpPr>
          <p:cNvPr id="23" name="TextBox 22"/>
          <p:cNvSpPr txBox="1"/>
          <p:nvPr/>
        </p:nvSpPr>
        <p:spPr>
          <a:xfrm>
            <a:off x="1568578" y="1523861"/>
            <a:ext cx="4616180" cy="307777"/>
          </a:xfrm>
          <a:prstGeom prst="rect">
            <a:avLst/>
          </a:prstGeom>
          <a:noFill/>
        </p:spPr>
        <p:txBody>
          <a:bodyPr wrap="none" rtlCol="0">
            <a:spAutoFit/>
          </a:bodyPr>
          <a:lstStyle/>
          <a:p>
            <a:r>
              <a:rPr lang="en-US" dirty="0" smtClean="0"/>
              <a:t>Under expanding population size and positive selection:</a:t>
            </a:r>
            <a:endParaRPr lang="en-US" dirty="0"/>
          </a:p>
        </p:txBody>
      </p:sp>
      <p:cxnSp>
        <p:nvCxnSpPr>
          <p:cNvPr id="31" name="Straight Connector 30"/>
          <p:cNvCxnSpPr/>
          <p:nvPr/>
        </p:nvCxnSpPr>
        <p:spPr>
          <a:xfrm flipV="1">
            <a:off x="1520741" y="3986743"/>
            <a:ext cx="6255390" cy="31360"/>
          </a:xfrm>
          <a:prstGeom prst="line">
            <a:avLst/>
          </a:prstGeom>
          <a:ln w="6350" cmpd="sng">
            <a:solidFill>
              <a:srgbClr val="3366FF"/>
            </a:solidFill>
            <a:prstDash val="sysDash"/>
          </a:ln>
        </p:spPr>
        <p:style>
          <a:lnRef idx="2">
            <a:schemeClr val="accent1"/>
          </a:lnRef>
          <a:fillRef idx="0">
            <a:schemeClr val="accent1"/>
          </a:fillRef>
          <a:effectRef idx="1">
            <a:schemeClr val="accent1"/>
          </a:effectRef>
          <a:fontRef idx="minor">
            <a:schemeClr val="tx1"/>
          </a:fontRef>
        </p:style>
      </p:cxnSp>
      <p:sp>
        <p:nvSpPr>
          <p:cNvPr id="4" name="Down Arrow 3"/>
          <p:cNvSpPr/>
          <p:nvPr/>
        </p:nvSpPr>
        <p:spPr>
          <a:xfrm>
            <a:off x="3016694" y="3598497"/>
            <a:ext cx="235166" cy="35688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Down Arrow 32"/>
          <p:cNvSpPr/>
          <p:nvPr/>
        </p:nvSpPr>
        <p:spPr>
          <a:xfrm>
            <a:off x="6799658" y="3598497"/>
            <a:ext cx="235166" cy="35688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Down Arrow 47"/>
          <p:cNvSpPr/>
          <p:nvPr/>
        </p:nvSpPr>
        <p:spPr>
          <a:xfrm>
            <a:off x="4870757" y="3614177"/>
            <a:ext cx="235166" cy="35688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Down Arrow 48"/>
          <p:cNvSpPr/>
          <p:nvPr/>
        </p:nvSpPr>
        <p:spPr>
          <a:xfrm>
            <a:off x="3805968" y="3626445"/>
            <a:ext cx="235166" cy="860921"/>
          </a:xfrm>
          <a:prstGeom prst="downArrow">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818036" y="5782980"/>
            <a:ext cx="8032968" cy="646331"/>
          </a:xfrm>
          <a:prstGeom prst="rect">
            <a:avLst/>
          </a:prstGeom>
          <a:noFill/>
        </p:spPr>
        <p:txBody>
          <a:bodyPr wrap="none" rtlCol="0">
            <a:spAutoFit/>
          </a:bodyPr>
          <a:lstStyle/>
          <a:p>
            <a:pPr marL="285750" indent="-285750">
              <a:buFont typeface="Arial"/>
              <a:buChar char="•"/>
            </a:pPr>
            <a:r>
              <a:rPr lang="en-US" sz="1800" dirty="0" smtClean="0"/>
              <a:t>Demography affects all loci equally, while selection changes local patterns</a:t>
            </a:r>
          </a:p>
          <a:p>
            <a:pPr lvl="1" algn="ctr"/>
            <a:r>
              <a:rPr lang="en-US" sz="1800" dirty="0"/>
              <a:t>	</a:t>
            </a:r>
            <a:r>
              <a:rPr lang="en-US" sz="1800" dirty="0" smtClean="0"/>
              <a:t>What should we do if we don’t have genome-wide data?</a:t>
            </a:r>
          </a:p>
        </p:txBody>
      </p:sp>
    </p:spTree>
    <p:extLst>
      <p:ext uri="{BB962C8B-B14F-4D97-AF65-F5344CB8AC3E}">
        <p14:creationId xmlns:p14="http://schemas.microsoft.com/office/powerpoint/2010/main" val="250380020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500852" y="431903"/>
            <a:ext cx="8072759"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200" b="1" dirty="0" smtClean="0">
                <a:solidFill>
                  <a:schemeClr val="dk1"/>
                </a:solidFill>
              </a:rPr>
              <a:t>How to take neutral confounding factors into account? </a:t>
            </a:r>
            <a:endParaRPr lang="en-US" sz="3200" b="1" dirty="0">
              <a:solidFill>
                <a:schemeClr val="dk1"/>
              </a:solidFill>
            </a:endParaRPr>
          </a:p>
        </p:txBody>
      </p:sp>
      <p:cxnSp>
        <p:nvCxnSpPr>
          <p:cNvPr id="9" name="Straight Connector 8"/>
          <p:cNvCxnSpPr/>
          <p:nvPr/>
        </p:nvCxnSpPr>
        <p:spPr>
          <a:xfrm flipV="1">
            <a:off x="1520741" y="3512302"/>
            <a:ext cx="6255390" cy="31360"/>
          </a:xfrm>
          <a:prstGeom prst="line">
            <a:avLst/>
          </a:prstGeom>
          <a:ln w="6350" cmpd="sng">
            <a:prstDash val="sysDash"/>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1520741" y="2320629"/>
            <a:ext cx="0" cy="11916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520741" y="3512302"/>
            <a:ext cx="0" cy="12700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60594" y="2012852"/>
            <a:ext cx="1032554" cy="307777"/>
          </a:xfrm>
          <a:prstGeom prst="rect">
            <a:avLst/>
          </a:prstGeom>
          <a:noFill/>
        </p:spPr>
        <p:txBody>
          <a:bodyPr wrap="none" rtlCol="0">
            <a:spAutoFit/>
          </a:bodyPr>
          <a:lstStyle/>
          <a:p>
            <a:r>
              <a:rPr lang="en-US" dirty="0" smtClean="0"/>
              <a:t>Tajima’s D</a:t>
            </a:r>
            <a:endParaRPr lang="en-US" dirty="0"/>
          </a:p>
        </p:txBody>
      </p:sp>
      <p:sp>
        <p:nvSpPr>
          <p:cNvPr id="16" name="TextBox 15"/>
          <p:cNvSpPr txBox="1"/>
          <p:nvPr/>
        </p:nvSpPr>
        <p:spPr>
          <a:xfrm>
            <a:off x="1207189" y="3405453"/>
            <a:ext cx="284515" cy="307777"/>
          </a:xfrm>
          <a:prstGeom prst="rect">
            <a:avLst/>
          </a:prstGeom>
          <a:noFill/>
        </p:spPr>
        <p:txBody>
          <a:bodyPr wrap="none" rtlCol="0">
            <a:spAutoFit/>
          </a:bodyPr>
          <a:lstStyle/>
          <a:p>
            <a:r>
              <a:rPr lang="en-US" dirty="0" smtClean="0"/>
              <a:t>0</a:t>
            </a:r>
            <a:endParaRPr lang="en-US" dirty="0"/>
          </a:p>
        </p:txBody>
      </p:sp>
      <p:sp>
        <p:nvSpPr>
          <p:cNvPr id="29" name="TextBox 28"/>
          <p:cNvSpPr txBox="1"/>
          <p:nvPr/>
        </p:nvSpPr>
        <p:spPr>
          <a:xfrm>
            <a:off x="1122252" y="2320629"/>
            <a:ext cx="284515" cy="307777"/>
          </a:xfrm>
          <a:prstGeom prst="rect">
            <a:avLst/>
          </a:prstGeom>
          <a:noFill/>
        </p:spPr>
        <p:txBody>
          <a:bodyPr wrap="none" rtlCol="0">
            <a:spAutoFit/>
          </a:bodyPr>
          <a:lstStyle/>
          <a:p>
            <a:r>
              <a:rPr lang="en-US" dirty="0"/>
              <a:t>2</a:t>
            </a:r>
          </a:p>
        </p:txBody>
      </p:sp>
      <p:sp>
        <p:nvSpPr>
          <p:cNvPr id="32" name="TextBox 31"/>
          <p:cNvSpPr txBox="1"/>
          <p:nvPr/>
        </p:nvSpPr>
        <p:spPr>
          <a:xfrm>
            <a:off x="1122252" y="4487367"/>
            <a:ext cx="344302" cy="307777"/>
          </a:xfrm>
          <a:prstGeom prst="rect">
            <a:avLst/>
          </a:prstGeom>
          <a:noFill/>
        </p:spPr>
        <p:txBody>
          <a:bodyPr wrap="none" rtlCol="0">
            <a:spAutoFit/>
          </a:bodyPr>
          <a:lstStyle/>
          <a:p>
            <a:r>
              <a:rPr lang="en-US" dirty="0" smtClean="0"/>
              <a:t>-2</a:t>
            </a:r>
            <a:endParaRPr lang="en-US" dirty="0"/>
          </a:p>
        </p:txBody>
      </p:sp>
      <p:cxnSp>
        <p:nvCxnSpPr>
          <p:cNvPr id="18" name="Straight Connector 17"/>
          <p:cNvCxnSpPr/>
          <p:nvPr/>
        </p:nvCxnSpPr>
        <p:spPr>
          <a:xfrm flipV="1">
            <a:off x="1491704" y="5048934"/>
            <a:ext cx="6284427" cy="31359"/>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543154" y="5192963"/>
            <a:ext cx="2100480" cy="307777"/>
          </a:xfrm>
          <a:prstGeom prst="rect">
            <a:avLst/>
          </a:prstGeom>
          <a:noFill/>
        </p:spPr>
        <p:txBody>
          <a:bodyPr wrap="none" rtlCol="0">
            <a:spAutoFit/>
          </a:bodyPr>
          <a:lstStyle/>
          <a:p>
            <a:r>
              <a:rPr lang="en-US" dirty="0" smtClean="0"/>
              <a:t>Genome / Chromosome</a:t>
            </a:r>
            <a:endParaRPr lang="en-US" dirty="0"/>
          </a:p>
        </p:txBody>
      </p:sp>
      <p:sp>
        <p:nvSpPr>
          <p:cNvPr id="37" name="TextBox 36"/>
          <p:cNvSpPr txBox="1"/>
          <p:nvPr/>
        </p:nvSpPr>
        <p:spPr>
          <a:xfrm>
            <a:off x="3776147" y="4205617"/>
            <a:ext cx="298680" cy="584776"/>
          </a:xfrm>
          <a:prstGeom prst="rect">
            <a:avLst/>
          </a:prstGeom>
          <a:noFill/>
        </p:spPr>
        <p:txBody>
          <a:bodyPr wrap="none" rtlCol="0">
            <a:spAutoFit/>
          </a:bodyPr>
          <a:lstStyle/>
          <a:p>
            <a:r>
              <a:rPr lang="en-US" sz="3200" b="1" dirty="0">
                <a:solidFill>
                  <a:srgbClr val="3366FF"/>
                </a:solidFill>
              </a:rPr>
              <a:t>.</a:t>
            </a:r>
          </a:p>
        </p:txBody>
      </p:sp>
      <p:sp>
        <p:nvSpPr>
          <p:cNvPr id="21" name="TextBox 20"/>
          <p:cNvSpPr txBox="1"/>
          <p:nvPr/>
        </p:nvSpPr>
        <p:spPr>
          <a:xfrm>
            <a:off x="7803726" y="3804889"/>
            <a:ext cx="738529" cy="307777"/>
          </a:xfrm>
          <a:prstGeom prst="rect">
            <a:avLst/>
          </a:prstGeom>
          <a:noFill/>
        </p:spPr>
        <p:txBody>
          <a:bodyPr wrap="none" rtlCol="0">
            <a:spAutoFit/>
          </a:bodyPr>
          <a:lstStyle/>
          <a:p>
            <a:r>
              <a:rPr lang="en-US" dirty="0" smtClean="0"/>
              <a:t>E[D]&lt;0</a:t>
            </a:r>
            <a:endParaRPr lang="en-US" dirty="0"/>
          </a:p>
        </p:txBody>
      </p:sp>
      <p:sp>
        <p:nvSpPr>
          <p:cNvPr id="23" name="TextBox 22"/>
          <p:cNvSpPr txBox="1"/>
          <p:nvPr/>
        </p:nvSpPr>
        <p:spPr>
          <a:xfrm>
            <a:off x="1568578" y="1523861"/>
            <a:ext cx="4616180" cy="307777"/>
          </a:xfrm>
          <a:prstGeom prst="rect">
            <a:avLst/>
          </a:prstGeom>
          <a:noFill/>
        </p:spPr>
        <p:txBody>
          <a:bodyPr wrap="none" rtlCol="0">
            <a:spAutoFit/>
          </a:bodyPr>
          <a:lstStyle/>
          <a:p>
            <a:r>
              <a:rPr lang="en-US" dirty="0" smtClean="0"/>
              <a:t>Under expanding population size and positive selection:</a:t>
            </a:r>
            <a:endParaRPr lang="en-US" dirty="0"/>
          </a:p>
        </p:txBody>
      </p:sp>
      <p:cxnSp>
        <p:nvCxnSpPr>
          <p:cNvPr id="31" name="Straight Connector 30"/>
          <p:cNvCxnSpPr/>
          <p:nvPr/>
        </p:nvCxnSpPr>
        <p:spPr>
          <a:xfrm flipV="1">
            <a:off x="1520741" y="3986743"/>
            <a:ext cx="6255390" cy="31360"/>
          </a:xfrm>
          <a:prstGeom prst="line">
            <a:avLst/>
          </a:prstGeom>
          <a:ln w="6350" cmpd="sng">
            <a:solidFill>
              <a:srgbClr val="3366FF"/>
            </a:solidFill>
            <a:prstDash val="sysDash"/>
          </a:ln>
        </p:spPr>
        <p:style>
          <a:lnRef idx="2">
            <a:schemeClr val="accent1"/>
          </a:lnRef>
          <a:fillRef idx="0">
            <a:schemeClr val="accent1"/>
          </a:fillRef>
          <a:effectRef idx="1">
            <a:schemeClr val="accent1"/>
          </a:effectRef>
          <a:fontRef idx="minor">
            <a:schemeClr val="tx1"/>
          </a:fontRef>
        </p:style>
      </p:cxnSp>
      <p:sp>
        <p:nvSpPr>
          <p:cNvPr id="4" name="Down Arrow 3"/>
          <p:cNvSpPr/>
          <p:nvPr/>
        </p:nvSpPr>
        <p:spPr>
          <a:xfrm>
            <a:off x="3016694" y="3598497"/>
            <a:ext cx="235166" cy="35688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Down Arrow 32"/>
          <p:cNvSpPr/>
          <p:nvPr/>
        </p:nvSpPr>
        <p:spPr>
          <a:xfrm>
            <a:off x="6799658" y="3598497"/>
            <a:ext cx="235166" cy="35688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Down Arrow 47"/>
          <p:cNvSpPr/>
          <p:nvPr/>
        </p:nvSpPr>
        <p:spPr>
          <a:xfrm>
            <a:off x="4870757" y="3614177"/>
            <a:ext cx="235166" cy="35688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Down Arrow 48"/>
          <p:cNvSpPr/>
          <p:nvPr/>
        </p:nvSpPr>
        <p:spPr>
          <a:xfrm>
            <a:off x="3805968" y="3626445"/>
            <a:ext cx="235166" cy="860921"/>
          </a:xfrm>
          <a:prstGeom prst="downArrow">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818036" y="5782980"/>
            <a:ext cx="8032968" cy="646331"/>
          </a:xfrm>
          <a:prstGeom prst="rect">
            <a:avLst/>
          </a:prstGeom>
          <a:noFill/>
        </p:spPr>
        <p:txBody>
          <a:bodyPr wrap="none" rtlCol="0">
            <a:spAutoFit/>
          </a:bodyPr>
          <a:lstStyle/>
          <a:p>
            <a:pPr marL="285750" indent="-285750">
              <a:buFont typeface="Arial"/>
              <a:buChar char="•"/>
            </a:pPr>
            <a:r>
              <a:rPr lang="en-US" sz="1800" dirty="0" smtClean="0"/>
              <a:t>Demography affects all loci equally, while selection changes local patterns</a:t>
            </a:r>
          </a:p>
          <a:p>
            <a:pPr lvl="1"/>
            <a:r>
              <a:rPr lang="en-US" sz="1800" dirty="0" smtClean="0"/>
              <a:t>	What </a:t>
            </a:r>
            <a:r>
              <a:rPr lang="en-US" sz="1800" dirty="0"/>
              <a:t>should we do if we don’t have genome-wide data</a:t>
            </a:r>
            <a:r>
              <a:rPr lang="en-US" sz="1800" dirty="0" smtClean="0"/>
              <a:t>?</a:t>
            </a:r>
            <a:endParaRPr lang="en-US" sz="1800" dirty="0"/>
          </a:p>
        </p:txBody>
      </p:sp>
      <p:sp>
        <p:nvSpPr>
          <p:cNvPr id="5" name="TextBox 4"/>
          <p:cNvSpPr txBox="1"/>
          <p:nvPr/>
        </p:nvSpPr>
        <p:spPr>
          <a:xfrm>
            <a:off x="4551661" y="2903693"/>
            <a:ext cx="4336180" cy="307777"/>
          </a:xfrm>
          <a:prstGeom prst="rect">
            <a:avLst/>
          </a:prstGeom>
          <a:noFill/>
        </p:spPr>
        <p:txBody>
          <a:bodyPr wrap="none" rtlCol="0">
            <a:spAutoFit/>
          </a:bodyPr>
          <a:lstStyle/>
          <a:p>
            <a:r>
              <a:rPr lang="en-US" dirty="0" smtClean="0"/>
              <a:t>But we know what’s driving the expected distribution</a:t>
            </a:r>
            <a:endParaRPr lang="en-US" dirty="0"/>
          </a:p>
        </p:txBody>
      </p:sp>
      <p:cxnSp>
        <p:nvCxnSpPr>
          <p:cNvPr id="7" name="Straight Arrow Connector 6"/>
          <p:cNvCxnSpPr/>
          <p:nvPr/>
        </p:nvCxnSpPr>
        <p:spPr>
          <a:xfrm>
            <a:off x="6396489" y="3211470"/>
            <a:ext cx="403169" cy="5017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526278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281360" y="792395"/>
            <a:ext cx="3825729"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200" b="1" dirty="0" smtClean="0">
                <a:solidFill>
                  <a:schemeClr val="dk1"/>
                </a:solidFill>
              </a:rPr>
              <a:t>Simulations-based approach</a:t>
            </a:r>
            <a:endParaRPr lang="en-US" sz="3200" b="1" dirty="0">
              <a:solidFill>
                <a:schemeClr val="dk1"/>
              </a:solidFill>
            </a:endParaRPr>
          </a:p>
        </p:txBody>
      </p:sp>
      <p:grpSp>
        <p:nvGrpSpPr>
          <p:cNvPr id="2" name="Group 1"/>
          <p:cNvGrpSpPr>
            <a:grpSpLocks noChangeAspect="1"/>
          </p:cNvGrpSpPr>
          <p:nvPr/>
        </p:nvGrpSpPr>
        <p:grpSpPr>
          <a:xfrm>
            <a:off x="4010350" y="537129"/>
            <a:ext cx="4772107" cy="2034376"/>
            <a:chOff x="360594" y="2012852"/>
            <a:chExt cx="8181661" cy="3487888"/>
          </a:xfrm>
        </p:grpSpPr>
        <p:cxnSp>
          <p:nvCxnSpPr>
            <p:cNvPr id="50" name="Straight Connector 49"/>
            <p:cNvCxnSpPr/>
            <p:nvPr/>
          </p:nvCxnSpPr>
          <p:spPr>
            <a:xfrm flipV="1">
              <a:off x="1520741" y="3512302"/>
              <a:ext cx="6255390" cy="31360"/>
            </a:xfrm>
            <a:prstGeom prst="line">
              <a:avLst/>
            </a:prstGeom>
            <a:ln w="6350" cmpd="sng">
              <a:prstDash val="sysDash"/>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1520741" y="2320629"/>
              <a:ext cx="0" cy="11916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1520741" y="3512302"/>
              <a:ext cx="0" cy="12700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360594" y="2012852"/>
              <a:ext cx="1032554" cy="307777"/>
            </a:xfrm>
            <a:prstGeom prst="rect">
              <a:avLst/>
            </a:prstGeom>
            <a:noFill/>
          </p:spPr>
          <p:txBody>
            <a:bodyPr wrap="none" rtlCol="0">
              <a:spAutoFit/>
            </a:bodyPr>
            <a:lstStyle/>
            <a:p>
              <a:r>
                <a:rPr lang="en-US" dirty="0" smtClean="0"/>
                <a:t>Tajima’s D</a:t>
              </a:r>
              <a:endParaRPr lang="en-US" dirty="0"/>
            </a:p>
          </p:txBody>
        </p:sp>
        <p:sp>
          <p:nvSpPr>
            <p:cNvPr id="54" name="TextBox 53"/>
            <p:cNvSpPr txBox="1"/>
            <p:nvPr/>
          </p:nvSpPr>
          <p:spPr>
            <a:xfrm>
              <a:off x="1207189" y="3405453"/>
              <a:ext cx="284515" cy="307777"/>
            </a:xfrm>
            <a:prstGeom prst="rect">
              <a:avLst/>
            </a:prstGeom>
            <a:noFill/>
          </p:spPr>
          <p:txBody>
            <a:bodyPr wrap="none" rtlCol="0">
              <a:spAutoFit/>
            </a:bodyPr>
            <a:lstStyle/>
            <a:p>
              <a:r>
                <a:rPr lang="en-US" dirty="0" smtClean="0"/>
                <a:t>0</a:t>
              </a:r>
              <a:endParaRPr lang="en-US" dirty="0"/>
            </a:p>
          </p:txBody>
        </p:sp>
        <p:sp>
          <p:nvSpPr>
            <p:cNvPr id="55" name="TextBox 54"/>
            <p:cNvSpPr txBox="1"/>
            <p:nvPr/>
          </p:nvSpPr>
          <p:spPr>
            <a:xfrm>
              <a:off x="1122252" y="2320629"/>
              <a:ext cx="284515" cy="307777"/>
            </a:xfrm>
            <a:prstGeom prst="rect">
              <a:avLst/>
            </a:prstGeom>
            <a:noFill/>
          </p:spPr>
          <p:txBody>
            <a:bodyPr wrap="none" rtlCol="0">
              <a:spAutoFit/>
            </a:bodyPr>
            <a:lstStyle/>
            <a:p>
              <a:r>
                <a:rPr lang="en-US" dirty="0"/>
                <a:t>2</a:t>
              </a:r>
            </a:p>
          </p:txBody>
        </p:sp>
        <p:sp>
          <p:nvSpPr>
            <p:cNvPr id="56" name="TextBox 55"/>
            <p:cNvSpPr txBox="1"/>
            <p:nvPr/>
          </p:nvSpPr>
          <p:spPr>
            <a:xfrm>
              <a:off x="1122252" y="4487367"/>
              <a:ext cx="344302" cy="307777"/>
            </a:xfrm>
            <a:prstGeom prst="rect">
              <a:avLst/>
            </a:prstGeom>
            <a:noFill/>
          </p:spPr>
          <p:txBody>
            <a:bodyPr wrap="none" rtlCol="0">
              <a:spAutoFit/>
            </a:bodyPr>
            <a:lstStyle/>
            <a:p>
              <a:r>
                <a:rPr lang="en-US" dirty="0" smtClean="0"/>
                <a:t>-2</a:t>
              </a:r>
              <a:endParaRPr lang="en-US" dirty="0"/>
            </a:p>
          </p:txBody>
        </p:sp>
        <p:cxnSp>
          <p:nvCxnSpPr>
            <p:cNvPr id="57" name="Straight Connector 56"/>
            <p:cNvCxnSpPr/>
            <p:nvPr/>
          </p:nvCxnSpPr>
          <p:spPr>
            <a:xfrm flipV="1">
              <a:off x="1491704" y="5048934"/>
              <a:ext cx="6284427" cy="31359"/>
            </a:xfrm>
            <a:prstGeom prst="line">
              <a:avLst/>
            </a:prstGeom>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3543154" y="5192963"/>
              <a:ext cx="2100480" cy="307777"/>
            </a:xfrm>
            <a:prstGeom prst="rect">
              <a:avLst/>
            </a:prstGeom>
            <a:noFill/>
          </p:spPr>
          <p:txBody>
            <a:bodyPr wrap="none" rtlCol="0">
              <a:spAutoFit/>
            </a:bodyPr>
            <a:lstStyle/>
            <a:p>
              <a:r>
                <a:rPr lang="en-US" dirty="0" smtClean="0"/>
                <a:t>Genome / Chromosome</a:t>
              </a:r>
              <a:endParaRPr lang="en-US" dirty="0"/>
            </a:p>
          </p:txBody>
        </p:sp>
        <p:sp>
          <p:nvSpPr>
            <p:cNvPr id="59" name="TextBox 58"/>
            <p:cNvSpPr txBox="1"/>
            <p:nvPr/>
          </p:nvSpPr>
          <p:spPr>
            <a:xfrm>
              <a:off x="3776147" y="4205617"/>
              <a:ext cx="298680" cy="584776"/>
            </a:xfrm>
            <a:prstGeom prst="rect">
              <a:avLst/>
            </a:prstGeom>
            <a:noFill/>
          </p:spPr>
          <p:txBody>
            <a:bodyPr wrap="none" rtlCol="0">
              <a:spAutoFit/>
            </a:bodyPr>
            <a:lstStyle/>
            <a:p>
              <a:r>
                <a:rPr lang="en-US" sz="3200" b="1" dirty="0">
                  <a:solidFill>
                    <a:srgbClr val="3366FF"/>
                  </a:solidFill>
                </a:rPr>
                <a:t>.</a:t>
              </a:r>
            </a:p>
          </p:txBody>
        </p:sp>
        <p:sp>
          <p:nvSpPr>
            <p:cNvPr id="60" name="TextBox 59"/>
            <p:cNvSpPr txBox="1"/>
            <p:nvPr/>
          </p:nvSpPr>
          <p:spPr>
            <a:xfrm>
              <a:off x="7803726" y="3804889"/>
              <a:ext cx="738529" cy="307777"/>
            </a:xfrm>
            <a:prstGeom prst="rect">
              <a:avLst/>
            </a:prstGeom>
            <a:noFill/>
          </p:spPr>
          <p:txBody>
            <a:bodyPr wrap="none" rtlCol="0">
              <a:spAutoFit/>
            </a:bodyPr>
            <a:lstStyle/>
            <a:p>
              <a:r>
                <a:rPr lang="en-US" dirty="0" smtClean="0"/>
                <a:t>E[D]&lt;0</a:t>
              </a:r>
              <a:endParaRPr lang="en-US" dirty="0"/>
            </a:p>
          </p:txBody>
        </p:sp>
        <p:cxnSp>
          <p:nvCxnSpPr>
            <p:cNvPr id="61" name="Straight Connector 60"/>
            <p:cNvCxnSpPr/>
            <p:nvPr/>
          </p:nvCxnSpPr>
          <p:spPr>
            <a:xfrm flipV="1">
              <a:off x="1520741" y="3986743"/>
              <a:ext cx="6255390" cy="31360"/>
            </a:xfrm>
            <a:prstGeom prst="line">
              <a:avLst/>
            </a:prstGeom>
            <a:ln w="6350" cmpd="sng">
              <a:solidFill>
                <a:srgbClr val="3366FF"/>
              </a:solidFill>
              <a:prstDash val="sysDash"/>
            </a:ln>
          </p:spPr>
          <p:style>
            <a:lnRef idx="2">
              <a:schemeClr val="accent1"/>
            </a:lnRef>
            <a:fillRef idx="0">
              <a:schemeClr val="accent1"/>
            </a:fillRef>
            <a:effectRef idx="1">
              <a:schemeClr val="accent1"/>
            </a:effectRef>
            <a:fontRef idx="minor">
              <a:schemeClr val="tx1"/>
            </a:fontRef>
          </p:style>
        </p:cxnSp>
        <p:sp>
          <p:nvSpPr>
            <p:cNvPr id="62" name="Down Arrow 61"/>
            <p:cNvSpPr/>
            <p:nvPr/>
          </p:nvSpPr>
          <p:spPr>
            <a:xfrm>
              <a:off x="3016694" y="3598497"/>
              <a:ext cx="235166" cy="35688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Down Arrow 62"/>
            <p:cNvSpPr/>
            <p:nvPr/>
          </p:nvSpPr>
          <p:spPr>
            <a:xfrm>
              <a:off x="6799658" y="3598497"/>
              <a:ext cx="235166" cy="35688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Down Arrow 63"/>
            <p:cNvSpPr/>
            <p:nvPr/>
          </p:nvSpPr>
          <p:spPr>
            <a:xfrm>
              <a:off x="4870757" y="3614177"/>
              <a:ext cx="235166" cy="35688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Down Arrow 64"/>
            <p:cNvSpPr/>
            <p:nvPr/>
          </p:nvSpPr>
          <p:spPr>
            <a:xfrm>
              <a:off x="3805968" y="3626445"/>
              <a:ext cx="235166" cy="860921"/>
            </a:xfrm>
            <a:prstGeom prst="downArrow">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6396489" y="3211470"/>
              <a:ext cx="403169" cy="5017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480" name="Group 479"/>
          <p:cNvGrpSpPr/>
          <p:nvPr/>
        </p:nvGrpSpPr>
        <p:grpSpPr>
          <a:xfrm>
            <a:off x="5804199" y="3364143"/>
            <a:ext cx="2043394" cy="2748023"/>
            <a:chOff x="442517" y="2439028"/>
            <a:chExt cx="2043394" cy="2748023"/>
          </a:xfrm>
        </p:grpSpPr>
        <p:cxnSp>
          <p:nvCxnSpPr>
            <p:cNvPr id="10" name="Straight Connector 9"/>
            <p:cNvCxnSpPr/>
            <p:nvPr/>
          </p:nvCxnSpPr>
          <p:spPr>
            <a:xfrm>
              <a:off x="1207180" y="2743985"/>
              <a:ext cx="0" cy="10662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1829910" y="2743985"/>
              <a:ext cx="0" cy="10662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1829910" y="3810219"/>
              <a:ext cx="656001" cy="1066234"/>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H="1">
              <a:off x="564396" y="3810219"/>
              <a:ext cx="642785" cy="1066234"/>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312546" y="2439028"/>
              <a:ext cx="414171" cy="307777"/>
            </a:xfrm>
            <a:prstGeom prst="rect">
              <a:avLst/>
            </a:prstGeom>
            <a:noFill/>
          </p:spPr>
          <p:txBody>
            <a:bodyPr wrap="none" rtlCol="0">
              <a:spAutoFit/>
            </a:bodyPr>
            <a:lstStyle/>
            <a:p>
              <a:r>
                <a:rPr lang="en-US" dirty="0" smtClean="0"/>
                <a:t>N0</a:t>
              </a:r>
              <a:endParaRPr lang="en-US" dirty="0"/>
            </a:p>
          </p:txBody>
        </p:sp>
        <p:sp>
          <p:nvSpPr>
            <p:cNvPr id="71" name="TextBox 70"/>
            <p:cNvSpPr txBox="1"/>
            <p:nvPr/>
          </p:nvSpPr>
          <p:spPr>
            <a:xfrm>
              <a:off x="1296868" y="4571497"/>
              <a:ext cx="414171" cy="307777"/>
            </a:xfrm>
            <a:prstGeom prst="rect">
              <a:avLst/>
            </a:prstGeom>
            <a:noFill/>
          </p:spPr>
          <p:txBody>
            <a:bodyPr wrap="none" rtlCol="0">
              <a:spAutoFit/>
            </a:bodyPr>
            <a:lstStyle/>
            <a:p>
              <a:r>
                <a:rPr lang="en-US" dirty="0" smtClean="0"/>
                <a:t>N1</a:t>
              </a:r>
              <a:endParaRPr lang="en-US" dirty="0"/>
            </a:p>
          </p:txBody>
        </p:sp>
        <p:sp>
          <p:nvSpPr>
            <p:cNvPr id="23" name="TextBox 22"/>
            <p:cNvSpPr txBox="1"/>
            <p:nvPr/>
          </p:nvSpPr>
          <p:spPr>
            <a:xfrm>
              <a:off x="442517" y="3624970"/>
              <a:ext cx="294334" cy="307777"/>
            </a:xfrm>
            <a:prstGeom prst="rect">
              <a:avLst/>
            </a:prstGeom>
            <a:noFill/>
          </p:spPr>
          <p:txBody>
            <a:bodyPr wrap="none" rtlCol="0">
              <a:spAutoFit/>
            </a:bodyPr>
            <a:lstStyle/>
            <a:p>
              <a:r>
                <a:rPr lang="en-US" dirty="0" smtClean="0"/>
                <a:t>T</a:t>
              </a:r>
              <a:endParaRPr lang="en-US" dirty="0"/>
            </a:p>
          </p:txBody>
        </p:sp>
        <p:cxnSp>
          <p:nvCxnSpPr>
            <p:cNvPr id="25" name="Straight Connector 24"/>
            <p:cNvCxnSpPr/>
            <p:nvPr/>
          </p:nvCxnSpPr>
          <p:spPr>
            <a:xfrm flipH="1">
              <a:off x="768206" y="3810219"/>
              <a:ext cx="438974"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207180" y="2743985"/>
              <a:ext cx="622730" cy="10662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rapezoid 26"/>
            <p:cNvSpPr/>
            <p:nvPr/>
          </p:nvSpPr>
          <p:spPr>
            <a:xfrm>
              <a:off x="564396" y="3810219"/>
              <a:ext cx="1921515" cy="1066234"/>
            </a:xfrm>
            <a:prstGeom prst="trapezoid">
              <a:avLst>
                <a:gd name="adj" fmla="val 6176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p:cNvSpPr txBox="1"/>
            <p:nvPr/>
          </p:nvSpPr>
          <p:spPr>
            <a:xfrm>
              <a:off x="1312546" y="4879274"/>
              <a:ext cx="414171" cy="307777"/>
            </a:xfrm>
            <a:prstGeom prst="rect">
              <a:avLst/>
            </a:prstGeom>
            <a:noFill/>
          </p:spPr>
          <p:txBody>
            <a:bodyPr wrap="none" rtlCol="0">
              <a:spAutoFit/>
            </a:bodyPr>
            <a:lstStyle/>
            <a:p>
              <a:r>
                <a:rPr lang="en-US" dirty="0" smtClean="0"/>
                <a:t>N1</a:t>
              </a:r>
              <a:endParaRPr lang="en-US" dirty="0"/>
            </a:p>
          </p:txBody>
        </p:sp>
      </p:grpSp>
      <p:sp>
        <p:nvSpPr>
          <p:cNvPr id="28" name="TextBox 27"/>
          <p:cNvSpPr txBox="1"/>
          <p:nvPr/>
        </p:nvSpPr>
        <p:spPr>
          <a:xfrm>
            <a:off x="5719980" y="3061133"/>
            <a:ext cx="2360317" cy="307777"/>
          </a:xfrm>
          <a:prstGeom prst="rect">
            <a:avLst/>
          </a:prstGeom>
          <a:noFill/>
        </p:spPr>
        <p:txBody>
          <a:bodyPr wrap="none" rtlCol="0">
            <a:spAutoFit/>
          </a:bodyPr>
          <a:lstStyle/>
          <a:p>
            <a:r>
              <a:rPr lang="en-US" dirty="0" smtClean="0"/>
              <a:t>Known demographic model</a:t>
            </a:r>
            <a:endParaRPr lang="en-US" dirty="0"/>
          </a:p>
        </p:txBody>
      </p:sp>
      <p:sp>
        <p:nvSpPr>
          <p:cNvPr id="483" name="Rounded Rectangle 482"/>
          <p:cNvSpPr/>
          <p:nvPr/>
        </p:nvSpPr>
        <p:spPr>
          <a:xfrm>
            <a:off x="5220664" y="2838063"/>
            <a:ext cx="3292310" cy="3274103"/>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098844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281360" y="792395"/>
            <a:ext cx="3825729"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200" b="1" dirty="0" smtClean="0">
                <a:solidFill>
                  <a:schemeClr val="dk1"/>
                </a:solidFill>
              </a:rPr>
              <a:t>Simulations-based approach</a:t>
            </a:r>
            <a:endParaRPr lang="en-US" sz="3200" b="1" dirty="0">
              <a:solidFill>
                <a:schemeClr val="dk1"/>
              </a:solidFill>
            </a:endParaRPr>
          </a:p>
        </p:txBody>
      </p:sp>
      <p:sp>
        <p:nvSpPr>
          <p:cNvPr id="7" name="TextBox 6"/>
          <p:cNvSpPr txBox="1"/>
          <p:nvPr/>
        </p:nvSpPr>
        <p:spPr>
          <a:xfrm>
            <a:off x="281360" y="2496168"/>
            <a:ext cx="3937308" cy="523220"/>
          </a:xfrm>
          <a:prstGeom prst="rect">
            <a:avLst/>
          </a:prstGeom>
          <a:noFill/>
        </p:spPr>
        <p:txBody>
          <a:bodyPr wrap="none" rtlCol="0">
            <a:spAutoFit/>
          </a:bodyPr>
          <a:lstStyle/>
          <a:p>
            <a:r>
              <a:rPr lang="en-US" dirty="0" smtClean="0"/>
              <a:t>Assign </a:t>
            </a:r>
            <a:r>
              <a:rPr lang="en-US" i="1" dirty="0" smtClean="0"/>
              <a:t>p</a:t>
            </a:r>
            <a:r>
              <a:rPr lang="en-US" dirty="0" smtClean="0"/>
              <a:t>-values </a:t>
            </a:r>
          </a:p>
          <a:p>
            <a:r>
              <a:rPr lang="en-US" dirty="0" smtClean="0"/>
              <a:t>(based on ranked percentile of observed value)</a:t>
            </a:r>
          </a:p>
        </p:txBody>
      </p:sp>
      <p:grpSp>
        <p:nvGrpSpPr>
          <p:cNvPr id="2" name="Group 1"/>
          <p:cNvGrpSpPr>
            <a:grpSpLocks noChangeAspect="1"/>
          </p:cNvGrpSpPr>
          <p:nvPr/>
        </p:nvGrpSpPr>
        <p:grpSpPr>
          <a:xfrm>
            <a:off x="4010350" y="537129"/>
            <a:ext cx="4772107" cy="2034376"/>
            <a:chOff x="360594" y="2012852"/>
            <a:chExt cx="8181661" cy="3487888"/>
          </a:xfrm>
        </p:grpSpPr>
        <p:cxnSp>
          <p:nvCxnSpPr>
            <p:cNvPr id="50" name="Straight Connector 49"/>
            <p:cNvCxnSpPr/>
            <p:nvPr/>
          </p:nvCxnSpPr>
          <p:spPr>
            <a:xfrm flipV="1">
              <a:off x="1520741" y="3512302"/>
              <a:ext cx="6255390" cy="31360"/>
            </a:xfrm>
            <a:prstGeom prst="line">
              <a:avLst/>
            </a:prstGeom>
            <a:ln w="6350" cmpd="sng">
              <a:prstDash val="sysDash"/>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1520741" y="2320629"/>
              <a:ext cx="0" cy="11916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1520741" y="3512302"/>
              <a:ext cx="0" cy="12700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360594" y="2012852"/>
              <a:ext cx="1032554" cy="307777"/>
            </a:xfrm>
            <a:prstGeom prst="rect">
              <a:avLst/>
            </a:prstGeom>
            <a:noFill/>
          </p:spPr>
          <p:txBody>
            <a:bodyPr wrap="none" rtlCol="0">
              <a:spAutoFit/>
            </a:bodyPr>
            <a:lstStyle/>
            <a:p>
              <a:r>
                <a:rPr lang="en-US" dirty="0" smtClean="0"/>
                <a:t>Tajima’s D</a:t>
              </a:r>
              <a:endParaRPr lang="en-US" dirty="0"/>
            </a:p>
          </p:txBody>
        </p:sp>
        <p:sp>
          <p:nvSpPr>
            <p:cNvPr id="54" name="TextBox 53"/>
            <p:cNvSpPr txBox="1"/>
            <p:nvPr/>
          </p:nvSpPr>
          <p:spPr>
            <a:xfrm>
              <a:off x="1207189" y="3405453"/>
              <a:ext cx="284515" cy="307777"/>
            </a:xfrm>
            <a:prstGeom prst="rect">
              <a:avLst/>
            </a:prstGeom>
            <a:noFill/>
          </p:spPr>
          <p:txBody>
            <a:bodyPr wrap="none" rtlCol="0">
              <a:spAutoFit/>
            </a:bodyPr>
            <a:lstStyle/>
            <a:p>
              <a:r>
                <a:rPr lang="en-US" dirty="0" smtClean="0"/>
                <a:t>0</a:t>
              </a:r>
              <a:endParaRPr lang="en-US" dirty="0"/>
            </a:p>
          </p:txBody>
        </p:sp>
        <p:sp>
          <p:nvSpPr>
            <p:cNvPr id="55" name="TextBox 54"/>
            <p:cNvSpPr txBox="1"/>
            <p:nvPr/>
          </p:nvSpPr>
          <p:spPr>
            <a:xfrm>
              <a:off x="1122252" y="2320629"/>
              <a:ext cx="284515" cy="307777"/>
            </a:xfrm>
            <a:prstGeom prst="rect">
              <a:avLst/>
            </a:prstGeom>
            <a:noFill/>
          </p:spPr>
          <p:txBody>
            <a:bodyPr wrap="none" rtlCol="0">
              <a:spAutoFit/>
            </a:bodyPr>
            <a:lstStyle/>
            <a:p>
              <a:r>
                <a:rPr lang="en-US" dirty="0"/>
                <a:t>2</a:t>
              </a:r>
            </a:p>
          </p:txBody>
        </p:sp>
        <p:sp>
          <p:nvSpPr>
            <p:cNvPr id="56" name="TextBox 55"/>
            <p:cNvSpPr txBox="1"/>
            <p:nvPr/>
          </p:nvSpPr>
          <p:spPr>
            <a:xfrm>
              <a:off x="1122252" y="4487367"/>
              <a:ext cx="344302" cy="307777"/>
            </a:xfrm>
            <a:prstGeom prst="rect">
              <a:avLst/>
            </a:prstGeom>
            <a:noFill/>
          </p:spPr>
          <p:txBody>
            <a:bodyPr wrap="none" rtlCol="0">
              <a:spAutoFit/>
            </a:bodyPr>
            <a:lstStyle/>
            <a:p>
              <a:r>
                <a:rPr lang="en-US" dirty="0" smtClean="0"/>
                <a:t>-2</a:t>
              </a:r>
              <a:endParaRPr lang="en-US" dirty="0"/>
            </a:p>
          </p:txBody>
        </p:sp>
        <p:cxnSp>
          <p:nvCxnSpPr>
            <p:cNvPr id="57" name="Straight Connector 56"/>
            <p:cNvCxnSpPr/>
            <p:nvPr/>
          </p:nvCxnSpPr>
          <p:spPr>
            <a:xfrm flipV="1">
              <a:off x="1491704" y="5048934"/>
              <a:ext cx="6284427" cy="31359"/>
            </a:xfrm>
            <a:prstGeom prst="line">
              <a:avLst/>
            </a:prstGeom>
          </p:spPr>
          <p:style>
            <a:lnRef idx="2">
              <a:schemeClr val="accent1"/>
            </a:lnRef>
            <a:fillRef idx="0">
              <a:schemeClr val="accent1"/>
            </a:fillRef>
            <a:effectRef idx="1">
              <a:schemeClr val="accent1"/>
            </a:effectRef>
            <a:fontRef idx="minor">
              <a:schemeClr val="tx1"/>
            </a:fontRef>
          </p:style>
        </p:cxnSp>
        <p:sp>
          <p:nvSpPr>
            <p:cNvPr id="58" name="TextBox 57"/>
            <p:cNvSpPr txBox="1"/>
            <p:nvPr/>
          </p:nvSpPr>
          <p:spPr>
            <a:xfrm>
              <a:off x="3543154" y="5192963"/>
              <a:ext cx="2100480" cy="307777"/>
            </a:xfrm>
            <a:prstGeom prst="rect">
              <a:avLst/>
            </a:prstGeom>
            <a:noFill/>
          </p:spPr>
          <p:txBody>
            <a:bodyPr wrap="none" rtlCol="0">
              <a:spAutoFit/>
            </a:bodyPr>
            <a:lstStyle/>
            <a:p>
              <a:r>
                <a:rPr lang="en-US" dirty="0" smtClean="0"/>
                <a:t>Genome / Chromosome</a:t>
              </a:r>
              <a:endParaRPr lang="en-US" dirty="0"/>
            </a:p>
          </p:txBody>
        </p:sp>
        <p:sp>
          <p:nvSpPr>
            <p:cNvPr id="59" name="TextBox 58"/>
            <p:cNvSpPr txBox="1"/>
            <p:nvPr/>
          </p:nvSpPr>
          <p:spPr>
            <a:xfrm>
              <a:off x="3776147" y="4205617"/>
              <a:ext cx="298680" cy="584776"/>
            </a:xfrm>
            <a:prstGeom prst="rect">
              <a:avLst/>
            </a:prstGeom>
            <a:noFill/>
          </p:spPr>
          <p:txBody>
            <a:bodyPr wrap="none" rtlCol="0">
              <a:spAutoFit/>
            </a:bodyPr>
            <a:lstStyle/>
            <a:p>
              <a:r>
                <a:rPr lang="en-US" sz="3200" b="1" dirty="0">
                  <a:solidFill>
                    <a:srgbClr val="3366FF"/>
                  </a:solidFill>
                </a:rPr>
                <a:t>.</a:t>
              </a:r>
            </a:p>
          </p:txBody>
        </p:sp>
        <p:sp>
          <p:nvSpPr>
            <p:cNvPr id="60" name="TextBox 59"/>
            <p:cNvSpPr txBox="1"/>
            <p:nvPr/>
          </p:nvSpPr>
          <p:spPr>
            <a:xfrm>
              <a:off x="7803726" y="3804889"/>
              <a:ext cx="738529" cy="307777"/>
            </a:xfrm>
            <a:prstGeom prst="rect">
              <a:avLst/>
            </a:prstGeom>
            <a:noFill/>
          </p:spPr>
          <p:txBody>
            <a:bodyPr wrap="none" rtlCol="0">
              <a:spAutoFit/>
            </a:bodyPr>
            <a:lstStyle/>
            <a:p>
              <a:r>
                <a:rPr lang="en-US" dirty="0" smtClean="0"/>
                <a:t>E[D]&lt;0</a:t>
              </a:r>
              <a:endParaRPr lang="en-US" dirty="0"/>
            </a:p>
          </p:txBody>
        </p:sp>
        <p:cxnSp>
          <p:nvCxnSpPr>
            <p:cNvPr id="61" name="Straight Connector 60"/>
            <p:cNvCxnSpPr/>
            <p:nvPr/>
          </p:nvCxnSpPr>
          <p:spPr>
            <a:xfrm flipV="1">
              <a:off x="1520741" y="3986743"/>
              <a:ext cx="6255390" cy="31360"/>
            </a:xfrm>
            <a:prstGeom prst="line">
              <a:avLst/>
            </a:prstGeom>
            <a:ln w="6350" cmpd="sng">
              <a:solidFill>
                <a:srgbClr val="3366FF"/>
              </a:solidFill>
              <a:prstDash val="sysDash"/>
            </a:ln>
          </p:spPr>
          <p:style>
            <a:lnRef idx="2">
              <a:schemeClr val="accent1"/>
            </a:lnRef>
            <a:fillRef idx="0">
              <a:schemeClr val="accent1"/>
            </a:fillRef>
            <a:effectRef idx="1">
              <a:schemeClr val="accent1"/>
            </a:effectRef>
            <a:fontRef idx="minor">
              <a:schemeClr val="tx1"/>
            </a:fontRef>
          </p:style>
        </p:cxnSp>
        <p:sp>
          <p:nvSpPr>
            <p:cNvPr id="62" name="Down Arrow 61"/>
            <p:cNvSpPr/>
            <p:nvPr/>
          </p:nvSpPr>
          <p:spPr>
            <a:xfrm>
              <a:off x="3016694" y="3598497"/>
              <a:ext cx="235166" cy="35688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Down Arrow 62"/>
            <p:cNvSpPr/>
            <p:nvPr/>
          </p:nvSpPr>
          <p:spPr>
            <a:xfrm>
              <a:off x="6799658" y="3598497"/>
              <a:ext cx="235166" cy="35688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Down Arrow 63"/>
            <p:cNvSpPr/>
            <p:nvPr/>
          </p:nvSpPr>
          <p:spPr>
            <a:xfrm>
              <a:off x="4870757" y="3614177"/>
              <a:ext cx="235166" cy="35688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Down Arrow 64"/>
            <p:cNvSpPr/>
            <p:nvPr/>
          </p:nvSpPr>
          <p:spPr>
            <a:xfrm>
              <a:off x="3805968" y="3626445"/>
              <a:ext cx="235166" cy="860921"/>
            </a:xfrm>
            <a:prstGeom prst="downArrow">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Arrow Connector 66"/>
            <p:cNvCxnSpPr/>
            <p:nvPr/>
          </p:nvCxnSpPr>
          <p:spPr>
            <a:xfrm>
              <a:off x="6396489" y="3211470"/>
              <a:ext cx="403169" cy="5017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pSp>
        <p:nvGrpSpPr>
          <p:cNvPr id="480" name="Group 479"/>
          <p:cNvGrpSpPr/>
          <p:nvPr/>
        </p:nvGrpSpPr>
        <p:grpSpPr>
          <a:xfrm>
            <a:off x="5804199" y="3364143"/>
            <a:ext cx="2043394" cy="2748023"/>
            <a:chOff x="442517" y="2439028"/>
            <a:chExt cx="2043394" cy="2748023"/>
          </a:xfrm>
        </p:grpSpPr>
        <p:cxnSp>
          <p:nvCxnSpPr>
            <p:cNvPr id="10" name="Straight Connector 9"/>
            <p:cNvCxnSpPr/>
            <p:nvPr/>
          </p:nvCxnSpPr>
          <p:spPr>
            <a:xfrm>
              <a:off x="1207180" y="2743985"/>
              <a:ext cx="0" cy="10662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1829910" y="2743985"/>
              <a:ext cx="0" cy="1066234"/>
            </a:xfrm>
            <a:prstGeom prst="line">
              <a:avLst/>
            </a:prstGeom>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1829910" y="3810219"/>
              <a:ext cx="656001" cy="1066234"/>
            </a:xfrm>
            <a:prstGeom prst="line">
              <a:avLst/>
            </a:prstGeom>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H="1">
              <a:off x="564396" y="3810219"/>
              <a:ext cx="642785" cy="1066234"/>
            </a:xfrm>
            <a:prstGeom prst="line">
              <a:avLst/>
            </a:prstGeom>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312546" y="2439028"/>
              <a:ext cx="414171" cy="307777"/>
            </a:xfrm>
            <a:prstGeom prst="rect">
              <a:avLst/>
            </a:prstGeom>
            <a:noFill/>
          </p:spPr>
          <p:txBody>
            <a:bodyPr wrap="none" rtlCol="0">
              <a:spAutoFit/>
            </a:bodyPr>
            <a:lstStyle/>
            <a:p>
              <a:r>
                <a:rPr lang="en-US" dirty="0" smtClean="0"/>
                <a:t>N0</a:t>
              </a:r>
              <a:endParaRPr lang="en-US" dirty="0"/>
            </a:p>
          </p:txBody>
        </p:sp>
        <p:sp>
          <p:nvSpPr>
            <p:cNvPr id="71" name="TextBox 70"/>
            <p:cNvSpPr txBox="1"/>
            <p:nvPr/>
          </p:nvSpPr>
          <p:spPr>
            <a:xfrm>
              <a:off x="1296868" y="4571497"/>
              <a:ext cx="414171" cy="307777"/>
            </a:xfrm>
            <a:prstGeom prst="rect">
              <a:avLst/>
            </a:prstGeom>
            <a:noFill/>
          </p:spPr>
          <p:txBody>
            <a:bodyPr wrap="none" rtlCol="0">
              <a:spAutoFit/>
            </a:bodyPr>
            <a:lstStyle/>
            <a:p>
              <a:r>
                <a:rPr lang="en-US" dirty="0" smtClean="0"/>
                <a:t>N1</a:t>
              </a:r>
              <a:endParaRPr lang="en-US" dirty="0"/>
            </a:p>
          </p:txBody>
        </p:sp>
        <p:sp>
          <p:nvSpPr>
            <p:cNvPr id="23" name="TextBox 22"/>
            <p:cNvSpPr txBox="1"/>
            <p:nvPr/>
          </p:nvSpPr>
          <p:spPr>
            <a:xfrm>
              <a:off x="442517" y="3624970"/>
              <a:ext cx="294334" cy="307777"/>
            </a:xfrm>
            <a:prstGeom prst="rect">
              <a:avLst/>
            </a:prstGeom>
            <a:noFill/>
          </p:spPr>
          <p:txBody>
            <a:bodyPr wrap="none" rtlCol="0">
              <a:spAutoFit/>
            </a:bodyPr>
            <a:lstStyle/>
            <a:p>
              <a:r>
                <a:rPr lang="en-US" dirty="0" smtClean="0"/>
                <a:t>T</a:t>
              </a:r>
              <a:endParaRPr lang="en-US" dirty="0"/>
            </a:p>
          </p:txBody>
        </p:sp>
        <p:cxnSp>
          <p:nvCxnSpPr>
            <p:cNvPr id="25" name="Straight Connector 24"/>
            <p:cNvCxnSpPr/>
            <p:nvPr/>
          </p:nvCxnSpPr>
          <p:spPr>
            <a:xfrm flipH="1">
              <a:off x="768206" y="3810219"/>
              <a:ext cx="438974"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207180" y="2743985"/>
              <a:ext cx="622730" cy="10662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rapezoid 26"/>
            <p:cNvSpPr/>
            <p:nvPr/>
          </p:nvSpPr>
          <p:spPr>
            <a:xfrm>
              <a:off x="564396" y="3810219"/>
              <a:ext cx="1921515" cy="1066234"/>
            </a:xfrm>
            <a:prstGeom prst="trapezoid">
              <a:avLst>
                <a:gd name="adj" fmla="val 6176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p:cNvSpPr txBox="1"/>
            <p:nvPr/>
          </p:nvSpPr>
          <p:spPr>
            <a:xfrm>
              <a:off x="1312546" y="4879274"/>
              <a:ext cx="414171" cy="307777"/>
            </a:xfrm>
            <a:prstGeom prst="rect">
              <a:avLst/>
            </a:prstGeom>
            <a:noFill/>
          </p:spPr>
          <p:txBody>
            <a:bodyPr wrap="none" rtlCol="0">
              <a:spAutoFit/>
            </a:bodyPr>
            <a:lstStyle/>
            <a:p>
              <a:r>
                <a:rPr lang="en-US" dirty="0" smtClean="0"/>
                <a:t>N1</a:t>
              </a:r>
              <a:endParaRPr lang="en-US" dirty="0"/>
            </a:p>
          </p:txBody>
        </p:sp>
      </p:grpSp>
      <p:sp>
        <p:nvSpPr>
          <p:cNvPr id="28" name="TextBox 27"/>
          <p:cNvSpPr txBox="1"/>
          <p:nvPr/>
        </p:nvSpPr>
        <p:spPr>
          <a:xfrm>
            <a:off x="5719980" y="3061133"/>
            <a:ext cx="2360317" cy="307777"/>
          </a:xfrm>
          <a:prstGeom prst="rect">
            <a:avLst/>
          </a:prstGeom>
          <a:noFill/>
        </p:spPr>
        <p:txBody>
          <a:bodyPr wrap="none" rtlCol="0">
            <a:spAutoFit/>
          </a:bodyPr>
          <a:lstStyle/>
          <a:p>
            <a:r>
              <a:rPr lang="en-US" dirty="0" smtClean="0"/>
              <a:t>Known demographic model</a:t>
            </a:r>
            <a:endParaRPr lang="en-US" dirty="0"/>
          </a:p>
        </p:txBody>
      </p:sp>
      <p:pic>
        <p:nvPicPr>
          <p:cNvPr id="30" name="Picture 29" descr="Screen Shot 2016-02-26 at 9.52.2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080" y="3061133"/>
            <a:ext cx="4118705" cy="3193357"/>
          </a:xfrm>
          <a:prstGeom prst="rect">
            <a:avLst/>
          </a:prstGeom>
        </p:spPr>
      </p:pic>
      <p:cxnSp>
        <p:nvCxnSpPr>
          <p:cNvPr id="482" name="Straight Arrow Connector 481"/>
          <p:cNvCxnSpPr/>
          <p:nvPr/>
        </p:nvCxnSpPr>
        <p:spPr>
          <a:xfrm flipH="1" flipV="1">
            <a:off x="1458023" y="3061133"/>
            <a:ext cx="438975" cy="48252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83" name="Rounded Rectangle 482"/>
          <p:cNvSpPr/>
          <p:nvPr/>
        </p:nvSpPr>
        <p:spPr>
          <a:xfrm>
            <a:off x="5220664" y="2838063"/>
            <a:ext cx="3292310" cy="3274103"/>
          </a:xfrm>
          <a:prstGeom prst="round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0427493"/>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514064" y="188845"/>
            <a:ext cx="7566233"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200" b="1" dirty="0" smtClean="0">
                <a:solidFill>
                  <a:schemeClr val="dk1"/>
                </a:solidFill>
              </a:rPr>
              <a:t>Model-based approaches</a:t>
            </a:r>
            <a:endParaRPr lang="en-US" sz="3200" b="1" dirty="0">
              <a:solidFill>
                <a:schemeClr val="dk1"/>
              </a:solidFill>
            </a:endParaRPr>
          </a:p>
        </p:txBody>
      </p:sp>
      <p:sp>
        <p:nvSpPr>
          <p:cNvPr id="7" name="TextBox 6"/>
          <p:cNvSpPr txBox="1"/>
          <p:nvPr/>
        </p:nvSpPr>
        <p:spPr>
          <a:xfrm>
            <a:off x="1139788" y="1165761"/>
            <a:ext cx="6940509" cy="307777"/>
          </a:xfrm>
          <a:prstGeom prst="rect">
            <a:avLst/>
          </a:prstGeom>
          <a:noFill/>
        </p:spPr>
        <p:txBody>
          <a:bodyPr wrap="none" rtlCol="0">
            <a:spAutoFit/>
          </a:bodyPr>
          <a:lstStyle/>
          <a:p>
            <a:r>
              <a:rPr lang="en-US" dirty="0" smtClean="0"/>
              <a:t>Expected distribution is derived from analytical solutions or fitted from observed data</a:t>
            </a:r>
          </a:p>
        </p:txBody>
      </p:sp>
      <p:pic>
        <p:nvPicPr>
          <p:cNvPr id="30" name="Picture 29" descr="Screen Shot 2016-02-26 at 9.52.2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315" y="1576838"/>
            <a:ext cx="4801570" cy="3722803"/>
          </a:xfrm>
          <a:prstGeom prst="rect">
            <a:avLst/>
          </a:prstGeom>
        </p:spPr>
      </p:pic>
      <p:sp>
        <p:nvSpPr>
          <p:cNvPr id="3" name="TextBox 2"/>
          <p:cNvSpPr txBox="1"/>
          <p:nvPr/>
        </p:nvSpPr>
        <p:spPr>
          <a:xfrm>
            <a:off x="431472" y="5236921"/>
            <a:ext cx="8112857" cy="738664"/>
          </a:xfrm>
          <a:prstGeom prst="rect">
            <a:avLst/>
          </a:prstGeom>
          <a:noFill/>
        </p:spPr>
        <p:txBody>
          <a:bodyPr wrap="square" rtlCol="0">
            <a:spAutoFit/>
          </a:bodyPr>
          <a:lstStyle/>
          <a:p>
            <a:r>
              <a:rPr lang="en-US" dirty="0" smtClean="0"/>
              <a:t>Example:  </a:t>
            </a:r>
            <a:r>
              <a:rPr lang="en-US" dirty="0" err="1" smtClean="0"/>
              <a:t>SweepFinder</a:t>
            </a:r>
            <a:endParaRPr lang="en-US" dirty="0"/>
          </a:p>
          <a:p>
            <a:r>
              <a:rPr lang="en-US" dirty="0" smtClean="0"/>
              <a:t>The spatial patterns of fixed mutations and segregating sites with their frequencies is modeled using theoretical expectations. A (composite) likelihood ratio test is performed to test for selection.</a:t>
            </a:r>
            <a:endParaRPr lang="en-US" dirty="0"/>
          </a:p>
        </p:txBody>
      </p:sp>
      <p:sp>
        <p:nvSpPr>
          <p:cNvPr id="39" name="TextBox 38"/>
          <p:cNvSpPr txBox="1"/>
          <p:nvPr/>
        </p:nvSpPr>
        <p:spPr>
          <a:xfrm>
            <a:off x="431472" y="6035446"/>
            <a:ext cx="8112857" cy="738664"/>
          </a:xfrm>
          <a:prstGeom prst="rect">
            <a:avLst/>
          </a:prstGeom>
          <a:noFill/>
        </p:spPr>
        <p:txBody>
          <a:bodyPr wrap="square" rtlCol="0">
            <a:spAutoFit/>
          </a:bodyPr>
          <a:lstStyle/>
          <a:p>
            <a:r>
              <a:rPr lang="en-US" dirty="0" smtClean="0"/>
              <a:t>Example:  </a:t>
            </a:r>
            <a:r>
              <a:rPr lang="en-US" dirty="0" err="1" smtClean="0"/>
              <a:t>BayeScan</a:t>
            </a:r>
            <a:endParaRPr lang="en-US" dirty="0" smtClean="0"/>
          </a:p>
          <a:p>
            <a:r>
              <a:rPr lang="en-US" dirty="0" smtClean="0"/>
              <a:t>Based on differences in allele frequencies between populations. Departure from neutrality is assessed by measuring the locus-specific component.</a:t>
            </a:r>
            <a:endParaRPr lang="en-US" dirty="0"/>
          </a:p>
        </p:txBody>
      </p:sp>
    </p:spTree>
    <p:extLst>
      <p:ext uri="{BB962C8B-B14F-4D97-AF65-F5344CB8AC3E}">
        <p14:creationId xmlns:p14="http://schemas.microsoft.com/office/powerpoint/2010/main" val="344633688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20639"/>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Positive selection</a:t>
            </a:r>
            <a:endParaRPr lang="en-US" sz="2800" b="1" dirty="0">
              <a:solidFill>
                <a:schemeClr val="dk1"/>
              </a:solidFill>
            </a:endParaRPr>
          </a:p>
        </p:txBody>
      </p:sp>
      <p:grpSp>
        <p:nvGrpSpPr>
          <p:cNvPr id="21" name="Group 20"/>
          <p:cNvGrpSpPr/>
          <p:nvPr/>
        </p:nvGrpSpPr>
        <p:grpSpPr>
          <a:xfrm>
            <a:off x="2141165" y="809889"/>
            <a:ext cx="3277603" cy="846080"/>
            <a:chOff x="2141165" y="809889"/>
            <a:chExt cx="3277603" cy="846080"/>
          </a:xfrm>
        </p:grpSpPr>
        <p:cxnSp>
          <p:nvCxnSpPr>
            <p:cNvPr id="3" name="Straight Connector 2"/>
            <p:cNvCxnSpPr/>
            <p:nvPr/>
          </p:nvCxnSpPr>
          <p:spPr>
            <a:xfrm>
              <a:off x="2141165" y="91871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141165" y="107647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141165" y="123141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141165" y="1395140"/>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141165" y="1552900"/>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Oval 3"/>
            <p:cNvSpPr/>
            <p:nvPr/>
          </p:nvSpPr>
          <p:spPr>
            <a:xfrm>
              <a:off x="2436177" y="80988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51418" y="96228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379893" y="114070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436177" y="147453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18798" y="95926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123882" y="129310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022802" y="114372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022802" y="811396"/>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386712" y="96822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2141165" y="2073134"/>
            <a:ext cx="3277603" cy="811126"/>
            <a:chOff x="2765477" y="4892258"/>
            <a:chExt cx="3277603" cy="811126"/>
          </a:xfrm>
        </p:grpSpPr>
        <p:cxnSp>
          <p:nvCxnSpPr>
            <p:cNvPr id="58" name="Straight Connector 57"/>
            <p:cNvCxnSpPr/>
            <p:nvPr/>
          </p:nvCxnSpPr>
          <p:spPr>
            <a:xfrm>
              <a:off x="2765477" y="500108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765477" y="515884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765477" y="531378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765477" y="547750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765477" y="5635269"/>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3" name="Oval 62"/>
            <p:cNvSpPr/>
            <p:nvPr/>
          </p:nvSpPr>
          <p:spPr>
            <a:xfrm>
              <a:off x="3060489" y="489225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575730" y="5044658"/>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543110" y="504163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5647114" y="489376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011024" y="50505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575562" y="52171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4542942" y="52141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5010856" y="52029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575562" y="53695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543278" y="53665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5010856" y="53553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5011192" y="55077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542942" y="55189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575898" y="55219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80" name="TextBox 479"/>
          <p:cNvSpPr txBox="1"/>
          <p:nvPr/>
        </p:nvSpPr>
        <p:spPr>
          <a:xfrm>
            <a:off x="6103193" y="1010347"/>
            <a:ext cx="986374" cy="307777"/>
          </a:xfrm>
          <a:prstGeom prst="rect">
            <a:avLst/>
          </a:prstGeom>
          <a:noFill/>
        </p:spPr>
        <p:txBody>
          <a:bodyPr wrap="square" rtlCol="0">
            <a:spAutoFit/>
          </a:bodyPr>
          <a:lstStyle/>
          <a:p>
            <a:r>
              <a:rPr lang="en-US" dirty="0"/>
              <a:t>t</a:t>
            </a:r>
            <a:r>
              <a:rPr lang="en-US" dirty="0" smtClean="0"/>
              <a:t>&lt;</a:t>
            </a:r>
            <a:r>
              <a:rPr lang="en-US" dirty="0" err="1" smtClean="0"/>
              <a:t>T</a:t>
            </a:r>
            <a:r>
              <a:rPr lang="en-US" baseline="-25000" dirty="0" err="1" smtClean="0"/>
              <a:t>sel</a:t>
            </a:r>
            <a:endParaRPr lang="en-US" baseline="-25000" dirty="0"/>
          </a:p>
        </p:txBody>
      </p:sp>
      <p:sp>
        <p:nvSpPr>
          <p:cNvPr id="105" name="TextBox 104"/>
          <p:cNvSpPr txBox="1"/>
          <p:nvPr/>
        </p:nvSpPr>
        <p:spPr>
          <a:xfrm>
            <a:off x="6103193" y="2315029"/>
            <a:ext cx="986374" cy="307777"/>
          </a:xfrm>
          <a:prstGeom prst="rect">
            <a:avLst/>
          </a:prstGeom>
          <a:noFill/>
        </p:spPr>
        <p:txBody>
          <a:bodyPr wrap="square" rtlCol="0">
            <a:spAutoFit/>
          </a:bodyPr>
          <a:lstStyle/>
          <a:p>
            <a:r>
              <a:rPr lang="en-US" dirty="0"/>
              <a:t>t</a:t>
            </a:r>
            <a:r>
              <a:rPr lang="en-US" dirty="0" smtClean="0"/>
              <a:t>&gt;&gt;</a:t>
            </a:r>
            <a:r>
              <a:rPr lang="en-US" dirty="0" err="1" smtClean="0"/>
              <a:t>T</a:t>
            </a:r>
            <a:r>
              <a:rPr lang="en-US" baseline="-25000" dirty="0" err="1" smtClean="0"/>
              <a:t>sel</a:t>
            </a:r>
            <a:endParaRPr lang="en-US" baseline="-25000" dirty="0"/>
          </a:p>
        </p:txBody>
      </p:sp>
      <p:cxnSp>
        <p:nvCxnSpPr>
          <p:cNvPr id="22" name="Straight Connector 21"/>
          <p:cNvCxnSpPr/>
          <p:nvPr/>
        </p:nvCxnSpPr>
        <p:spPr>
          <a:xfrm>
            <a:off x="2141165" y="320545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2" name="Straight Connector 481"/>
          <p:cNvCxnSpPr/>
          <p:nvPr/>
        </p:nvCxnSpPr>
        <p:spPr>
          <a:xfrm>
            <a:off x="2141165" y="3011406"/>
            <a:ext cx="0" cy="194053"/>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5415845" y="3022678"/>
            <a:ext cx="0" cy="1940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84" name="Straight Arrow Connector 483"/>
          <p:cNvCxnSpPr/>
          <p:nvPr/>
        </p:nvCxnSpPr>
        <p:spPr>
          <a:xfrm>
            <a:off x="3722191" y="3205459"/>
            <a:ext cx="0" cy="2214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85" name="TextBox 484"/>
          <p:cNvSpPr txBox="1"/>
          <p:nvPr/>
        </p:nvSpPr>
        <p:spPr>
          <a:xfrm>
            <a:off x="2141165" y="3520440"/>
            <a:ext cx="5429692" cy="830997"/>
          </a:xfrm>
          <a:prstGeom prst="rect">
            <a:avLst/>
          </a:prstGeom>
          <a:noFill/>
        </p:spPr>
        <p:txBody>
          <a:bodyPr wrap="none" rtlCol="0">
            <a:spAutoFit/>
          </a:bodyPr>
          <a:lstStyle/>
          <a:p>
            <a:pPr marL="285750" indent="-285750">
              <a:buFontTx/>
              <a:buChar char="-"/>
            </a:pPr>
            <a:r>
              <a:rPr lang="en-US" sz="1600" dirty="0" smtClean="0"/>
              <a:t>Reduction of polymorphisms levels (Theta)</a:t>
            </a:r>
          </a:p>
          <a:p>
            <a:pPr marL="285750" indent="-285750">
              <a:buFontTx/>
              <a:buChar char="-"/>
            </a:pPr>
            <a:r>
              <a:rPr lang="en-US" sz="1600" dirty="0" smtClean="0"/>
              <a:t>Excess of low-frequency variants (Pi, Tajima’s D, SFS)</a:t>
            </a:r>
          </a:p>
          <a:p>
            <a:pPr marL="285750" indent="-285750">
              <a:buFontTx/>
              <a:buChar char="-"/>
            </a:pPr>
            <a:r>
              <a:rPr lang="en-US" sz="1600" dirty="0"/>
              <a:t>?</a:t>
            </a:r>
            <a:endParaRPr lang="en-US" sz="1600" dirty="0" smtClean="0"/>
          </a:p>
        </p:txBody>
      </p:sp>
      <p:sp>
        <p:nvSpPr>
          <p:cNvPr id="2" name="TextBox 1"/>
          <p:cNvSpPr txBox="1"/>
          <p:nvPr/>
        </p:nvSpPr>
        <p:spPr>
          <a:xfrm>
            <a:off x="3683514" y="1696443"/>
            <a:ext cx="364202" cy="307777"/>
          </a:xfrm>
          <a:prstGeom prst="rect">
            <a:avLst/>
          </a:prstGeom>
          <a:noFill/>
        </p:spPr>
        <p:txBody>
          <a:bodyPr wrap="none" rtlCol="0">
            <a:spAutoFit/>
          </a:bodyPr>
          <a:lstStyle/>
          <a:p>
            <a:r>
              <a:rPr lang="is-IS" dirty="0" smtClean="0"/>
              <a:t>…</a:t>
            </a:r>
            <a:endParaRPr lang="en-US" dirty="0"/>
          </a:p>
        </p:txBody>
      </p:sp>
    </p:spTree>
    <p:extLst>
      <p:ext uri="{BB962C8B-B14F-4D97-AF65-F5344CB8AC3E}">
        <p14:creationId xmlns:p14="http://schemas.microsoft.com/office/powerpoint/2010/main" val="224923221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20639"/>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Positive selection</a:t>
            </a:r>
            <a:endParaRPr lang="en-US" sz="2800" b="1" dirty="0">
              <a:solidFill>
                <a:schemeClr val="dk1"/>
              </a:solidFill>
            </a:endParaRPr>
          </a:p>
        </p:txBody>
      </p:sp>
      <p:grpSp>
        <p:nvGrpSpPr>
          <p:cNvPr id="21" name="Group 20"/>
          <p:cNvGrpSpPr/>
          <p:nvPr/>
        </p:nvGrpSpPr>
        <p:grpSpPr>
          <a:xfrm>
            <a:off x="2141165" y="809889"/>
            <a:ext cx="3277603" cy="846080"/>
            <a:chOff x="2141165" y="809889"/>
            <a:chExt cx="3277603" cy="846080"/>
          </a:xfrm>
        </p:grpSpPr>
        <p:cxnSp>
          <p:nvCxnSpPr>
            <p:cNvPr id="3" name="Straight Connector 2"/>
            <p:cNvCxnSpPr/>
            <p:nvPr/>
          </p:nvCxnSpPr>
          <p:spPr>
            <a:xfrm>
              <a:off x="2141165" y="91871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2141165" y="107647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141165" y="123141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141165" y="1395140"/>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141165" y="1552900"/>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Oval 3"/>
            <p:cNvSpPr/>
            <p:nvPr/>
          </p:nvSpPr>
          <p:spPr>
            <a:xfrm>
              <a:off x="2436177" y="80988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2951418" y="962289"/>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3379893" y="114070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2436177" y="147453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3918798" y="95926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4123882" y="1293101"/>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5022802" y="114372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5022802" y="811396"/>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4386712" y="96822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2141165" y="2073134"/>
            <a:ext cx="3277603" cy="811126"/>
            <a:chOff x="2765477" y="4892258"/>
            <a:chExt cx="3277603" cy="811126"/>
          </a:xfrm>
        </p:grpSpPr>
        <p:cxnSp>
          <p:nvCxnSpPr>
            <p:cNvPr id="58" name="Straight Connector 57"/>
            <p:cNvCxnSpPr/>
            <p:nvPr/>
          </p:nvCxnSpPr>
          <p:spPr>
            <a:xfrm>
              <a:off x="2765477" y="500108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765477" y="515884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765477" y="531378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765477" y="547750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765477" y="5635269"/>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3" name="Oval 62"/>
            <p:cNvSpPr/>
            <p:nvPr/>
          </p:nvSpPr>
          <p:spPr>
            <a:xfrm>
              <a:off x="3060489" y="489225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575730" y="5044658"/>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543110" y="504163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5647114" y="489376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011024" y="50505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575562" y="52171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4542942" y="52141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5010856" y="52029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575562" y="53695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543278" y="53665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5010856" y="53553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5011192" y="55077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542942" y="55189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575898" y="55219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80" name="TextBox 479"/>
          <p:cNvSpPr txBox="1"/>
          <p:nvPr/>
        </p:nvSpPr>
        <p:spPr>
          <a:xfrm>
            <a:off x="6103193" y="1010347"/>
            <a:ext cx="986374" cy="307777"/>
          </a:xfrm>
          <a:prstGeom prst="rect">
            <a:avLst/>
          </a:prstGeom>
          <a:noFill/>
        </p:spPr>
        <p:txBody>
          <a:bodyPr wrap="square" rtlCol="0">
            <a:spAutoFit/>
          </a:bodyPr>
          <a:lstStyle/>
          <a:p>
            <a:r>
              <a:rPr lang="en-US" dirty="0"/>
              <a:t>t</a:t>
            </a:r>
            <a:r>
              <a:rPr lang="en-US" dirty="0" smtClean="0"/>
              <a:t>&lt;</a:t>
            </a:r>
            <a:r>
              <a:rPr lang="en-US" dirty="0" err="1" smtClean="0"/>
              <a:t>T</a:t>
            </a:r>
            <a:r>
              <a:rPr lang="en-US" baseline="-25000" dirty="0" err="1" smtClean="0"/>
              <a:t>sel</a:t>
            </a:r>
            <a:endParaRPr lang="en-US" baseline="-25000" dirty="0"/>
          </a:p>
        </p:txBody>
      </p:sp>
      <p:sp>
        <p:nvSpPr>
          <p:cNvPr id="105" name="TextBox 104"/>
          <p:cNvSpPr txBox="1"/>
          <p:nvPr/>
        </p:nvSpPr>
        <p:spPr>
          <a:xfrm>
            <a:off x="6103193" y="2315029"/>
            <a:ext cx="986374" cy="307777"/>
          </a:xfrm>
          <a:prstGeom prst="rect">
            <a:avLst/>
          </a:prstGeom>
          <a:noFill/>
        </p:spPr>
        <p:txBody>
          <a:bodyPr wrap="square" rtlCol="0">
            <a:spAutoFit/>
          </a:bodyPr>
          <a:lstStyle/>
          <a:p>
            <a:r>
              <a:rPr lang="en-US" dirty="0"/>
              <a:t>t</a:t>
            </a:r>
            <a:r>
              <a:rPr lang="en-US" dirty="0" smtClean="0"/>
              <a:t>&gt;&gt;</a:t>
            </a:r>
            <a:r>
              <a:rPr lang="en-US" dirty="0" err="1" smtClean="0"/>
              <a:t>T</a:t>
            </a:r>
            <a:r>
              <a:rPr lang="en-US" baseline="-25000" dirty="0" err="1" smtClean="0"/>
              <a:t>sel</a:t>
            </a:r>
            <a:endParaRPr lang="en-US" baseline="-25000" dirty="0"/>
          </a:p>
        </p:txBody>
      </p:sp>
      <p:cxnSp>
        <p:nvCxnSpPr>
          <p:cNvPr id="22" name="Straight Connector 21"/>
          <p:cNvCxnSpPr/>
          <p:nvPr/>
        </p:nvCxnSpPr>
        <p:spPr>
          <a:xfrm>
            <a:off x="2141165" y="320545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2" name="Straight Connector 481"/>
          <p:cNvCxnSpPr/>
          <p:nvPr/>
        </p:nvCxnSpPr>
        <p:spPr>
          <a:xfrm>
            <a:off x="2141165" y="3011406"/>
            <a:ext cx="0" cy="194053"/>
          </a:xfrm>
          <a:prstGeom prst="line">
            <a:avLst/>
          </a:prstGeom>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5415845" y="3022678"/>
            <a:ext cx="0" cy="194053"/>
          </a:xfrm>
          <a:prstGeom prst="line">
            <a:avLst/>
          </a:prstGeom>
        </p:spPr>
        <p:style>
          <a:lnRef idx="2">
            <a:schemeClr val="accent1"/>
          </a:lnRef>
          <a:fillRef idx="0">
            <a:schemeClr val="accent1"/>
          </a:fillRef>
          <a:effectRef idx="1">
            <a:schemeClr val="accent1"/>
          </a:effectRef>
          <a:fontRef idx="minor">
            <a:schemeClr val="tx1"/>
          </a:fontRef>
        </p:style>
      </p:cxnSp>
      <p:cxnSp>
        <p:nvCxnSpPr>
          <p:cNvPr id="484" name="Straight Arrow Connector 483"/>
          <p:cNvCxnSpPr/>
          <p:nvPr/>
        </p:nvCxnSpPr>
        <p:spPr>
          <a:xfrm>
            <a:off x="3722191" y="3205459"/>
            <a:ext cx="0" cy="22149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85" name="TextBox 484"/>
          <p:cNvSpPr txBox="1"/>
          <p:nvPr/>
        </p:nvSpPr>
        <p:spPr>
          <a:xfrm>
            <a:off x="2141165" y="3520440"/>
            <a:ext cx="5429692" cy="830997"/>
          </a:xfrm>
          <a:prstGeom prst="rect">
            <a:avLst/>
          </a:prstGeom>
          <a:noFill/>
        </p:spPr>
        <p:txBody>
          <a:bodyPr wrap="none" rtlCol="0">
            <a:spAutoFit/>
          </a:bodyPr>
          <a:lstStyle/>
          <a:p>
            <a:pPr marL="285750" indent="-285750">
              <a:buFontTx/>
              <a:buChar char="-"/>
            </a:pPr>
            <a:r>
              <a:rPr lang="en-US" sz="1600" dirty="0" smtClean="0"/>
              <a:t>Reduction of polymorphisms levels (Theta)</a:t>
            </a:r>
          </a:p>
          <a:p>
            <a:pPr marL="285750" indent="-285750">
              <a:buFontTx/>
              <a:buChar char="-"/>
            </a:pPr>
            <a:r>
              <a:rPr lang="en-US" sz="1600" dirty="0" smtClean="0"/>
              <a:t>Excess of low-frequency variants (Pi, Tajima’s D, SFS)</a:t>
            </a:r>
          </a:p>
          <a:p>
            <a:pPr marL="285750" indent="-285750">
              <a:buFontTx/>
              <a:buChar char="-"/>
            </a:pPr>
            <a:r>
              <a:rPr lang="en-US" sz="1600" dirty="0" smtClean="0"/>
              <a:t>Extended haplotype </a:t>
            </a:r>
            <a:r>
              <a:rPr lang="en-US" sz="1600" dirty="0" err="1" smtClean="0"/>
              <a:t>homozygosity</a:t>
            </a:r>
            <a:r>
              <a:rPr lang="en-US" sz="1600" dirty="0" smtClean="0"/>
              <a:t> / Extended LD</a:t>
            </a:r>
          </a:p>
        </p:txBody>
      </p:sp>
      <p:sp>
        <p:nvSpPr>
          <p:cNvPr id="2" name="TextBox 1"/>
          <p:cNvSpPr txBox="1"/>
          <p:nvPr/>
        </p:nvSpPr>
        <p:spPr>
          <a:xfrm>
            <a:off x="3683514" y="1696443"/>
            <a:ext cx="364202" cy="307777"/>
          </a:xfrm>
          <a:prstGeom prst="rect">
            <a:avLst/>
          </a:prstGeom>
          <a:noFill/>
        </p:spPr>
        <p:txBody>
          <a:bodyPr wrap="none" rtlCol="0">
            <a:spAutoFit/>
          </a:bodyPr>
          <a:lstStyle/>
          <a:p>
            <a:r>
              <a:rPr lang="is-IS" dirty="0" smtClean="0"/>
              <a:t>…</a:t>
            </a:r>
            <a:endParaRPr lang="en-US" dirty="0"/>
          </a:p>
        </p:txBody>
      </p:sp>
    </p:spTree>
    <p:extLst>
      <p:ext uri="{BB962C8B-B14F-4D97-AF65-F5344CB8AC3E}">
        <p14:creationId xmlns:p14="http://schemas.microsoft.com/office/powerpoint/2010/main" val="341698118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Shape 431"/>
          <p:cNvSpPr txBox="1">
            <a:spLocks noGrp="1"/>
          </p:cNvSpPr>
          <p:nvPr>
            <p:ph type="title"/>
          </p:nvPr>
        </p:nvSpPr>
        <p:spPr>
          <a:xfrm>
            <a:off x="457200" y="20639"/>
            <a:ext cx="8229600" cy="1143000"/>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3600" b="1" i="0" u="none" strike="noStrike" cap="none" baseline="0">
                <a:solidFill>
                  <a:schemeClr val="dk1"/>
                </a:solidFill>
                <a:latin typeface="Arial"/>
                <a:ea typeface="Arial"/>
                <a:cs typeface="Arial"/>
                <a:sym typeface="Arial"/>
                <a:rtl val="0"/>
              </a:rPr>
              <a:t>Haplotype diversity under selection</a:t>
            </a:r>
          </a:p>
        </p:txBody>
      </p:sp>
      <p:sp>
        <p:nvSpPr>
          <p:cNvPr id="432" name="Shape 432"/>
          <p:cNvSpPr txBox="1">
            <a:spLocks noGrp="1"/>
          </p:cNvSpPr>
          <p:nvPr>
            <p:ph type="body" idx="1"/>
          </p:nvPr>
        </p:nvSpPr>
        <p:spPr>
          <a:xfrm>
            <a:off x="172700" y="1597650"/>
            <a:ext cx="3399600" cy="1563900"/>
          </a:xfrm>
          <a:prstGeom prst="rect">
            <a:avLst/>
          </a:prstGeom>
          <a:solidFill>
            <a:srgbClr val="FFFFFF"/>
          </a:solidFill>
          <a:ln w="19050" cap="flat">
            <a:solidFill>
              <a:srgbClr val="666666">
                <a:alpha val="0"/>
              </a:srgbClr>
            </a:solidFill>
            <a:prstDash val="solid"/>
            <a:round/>
            <a:headEnd type="none" w="med" len="med"/>
            <a:tailEnd type="none" w="med" len="med"/>
          </a:ln>
        </p:spPr>
        <p:txBody>
          <a:bodyPr lIns="91425" tIns="91425" rIns="91425" bIns="91425" anchor="t" anchorCtr="0">
            <a:noAutofit/>
          </a:bodyPr>
          <a:lstStyle/>
          <a:p>
            <a:pPr marL="457200" marR="0" lvl="0" indent="-342900" algn="l" rtl="0">
              <a:lnSpc>
                <a:spcPct val="100000"/>
              </a:lnSpc>
              <a:spcBef>
                <a:spcPts val="0"/>
              </a:spcBef>
              <a:spcAft>
                <a:spcPts val="0"/>
              </a:spcAft>
              <a:buClr>
                <a:schemeClr val="dk1"/>
              </a:buClr>
              <a:buSzPct val="100000"/>
              <a:buFont typeface="Arial"/>
              <a:buChar char="❏"/>
            </a:pPr>
            <a:r>
              <a:rPr lang="en-US" sz="1800" dirty="0">
                <a:solidFill>
                  <a:schemeClr val="dk1"/>
                </a:solidFill>
              </a:rPr>
              <a:t>Reduction of polymorphisms</a:t>
            </a:r>
          </a:p>
          <a:p>
            <a:pPr marL="0" marR="0" lvl="0" indent="0" algn="l" rtl="0">
              <a:lnSpc>
                <a:spcPct val="100000"/>
              </a:lnSpc>
              <a:spcBef>
                <a:spcPts val="0"/>
              </a:spcBef>
              <a:spcAft>
                <a:spcPts val="0"/>
              </a:spcAft>
              <a:buNone/>
            </a:pPr>
            <a:endParaRPr sz="1800" dirty="0">
              <a:solidFill>
                <a:schemeClr val="dk1"/>
              </a:solidFill>
            </a:endParaRPr>
          </a:p>
          <a:p>
            <a:pPr marL="457200" marR="0" lvl="0" indent="-342900" algn="l" rtl="0">
              <a:lnSpc>
                <a:spcPct val="100000"/>
              </a:lnSpc>
              <a:spcBef>
                <a:spcPts val="0"/>
              </a:spcBef>
              <a:spcAft>
                <a:spcPts val="0"/>
              </a:spcAft>
              <a:buClr>
                <a:schemeClr val="dk1"/>
              </a:buClr>
              <a:buSzPct val="100000"/>
              <a:buFont typeface="Arial"/>
              <a:buChar char="❏"/>
            </a:pPr>
            <a:r>
              <a:rPr lang="en-US" sz="1800" dirty="0">
                <a:solidFill>
                  <a:schemeClr val="dk1"/>
                </a:solidFill>
              </a:rPr>
              <a:t>Decay of haplotype diversity is proportional to selective strength</a:t>
            </a:r>
          </a:p>
          <a:p>
            <a:pPr marL="0" marR="0" lvl="0" indent="0" algn="l" rtl="0">
              <a:lnSpc>
                <a:spcPct val="100000"/>
              </a:lnSpc>
              <a:spcBef>
                <a:spcPts val="0"/>
              </a:spcBef>
              <a:spcAft>
                <a:spcPts val="0"/>
              </a:spcAft>
              <a:buNone/>
            </a:pPr>
            <a:endParaRPr sz="1800" dirty="0">
              <a:solidFill>
                <a:schemeClr val="dk1"/>
              </a:solidFill>
            </a:endParaRPr>
          </a:p>
          <a:p>
            <a:pPr marL="457200" marR="0" lvl="0" indent="-342900" algn="l" rtl="0">
              <a:lnSpc>
                <a:spcPct val="100000"/>
              </a:lnSpc>
              <a:spcBef>
                <a:spcPts val="0"/>
              </a:spcBef>
              <a:spcAft>
                <a:spcPts val="0"/>
              </a:spcAft>
              <a:buClr>
                <a:schemeClr val="dk1"/>
              </a:buClr>
              <a:buSzPct val="100000"/>
              <a:buFont typeface="Arial"/>
              <a:buChar char="❏"/>
            </a:pPr>
            <a:r>
              <a:rPr lang="en-US" sz="1800" dirty="0">
                <a:solidFill>
                  <a:schemeClr val="dk1"/>
                </a:solidFill>
              </a:rPr>
              <a:t>Recombination breaks the signal</a:t>
            </a:r>
          </a:p>
          <a:p>
            <a:pPr marL="0" marR="0" lvl="0" indent="0" algn="l" rtl="0">
              <a:lnSpc>
                <a:spcPct val="100000"/>
              </a:lnSpc>
              <a:spcBef>
                <a:spcPts val="0"/>
              </a:spcBef>
              <a:spcAft>
                <a:spcPts val="0"/>
              </a:spcAft>
              <a:buNone/>
            </a:pPr>
            <a:endParaRPr sz="1800" dirty="0">
              <a:solidFill>
                <a:schemeClr val="dk1"/>
              </a:solidFill>
            </a:endParaRPr>
          </a:p>
          <a:p>
            <a:pPr marL="457200" marR="0" lvl="0" indent="-342900" algn="l" rtl="0">
              <a:lnSpc>
                <a:spcPct val="100000"/>
              </a:lnSpc>
              <a:spcBef>
                <a:spcPts val="0"/>
              </a:spcBef>
              <a:spcAft>
                <a:spcPts val="0"/>
              </a:spcAft>
              <a:buClr>
                <a:schemeClr val="dk1"/>
              </a:buClr>
              <a:buSzPct val="100000"/>
              <a:buFont typeface="Arial"/>
              <a:buChar char="❏"/>
            </a:pPr>
            <a:r>
              <a:rPr lang="en-US" sz="1800" dirty="0">
                <a:solidFill>
                  <a:schemeClr val="dk1"/>
                </a:solidFill>
              </a:rPr>
              <a:t>The effect is stronger in proximity of the selected site</a:t>
            </a:r>
          </a:p>
        </p:txBody>
      </p:sp>
      <p:pic>
        <p:nvPicPr>
          <p:cNvPr id="433" name="Shape 433"/>
          <p:cNvPicPr preferRelativeResize="0"/>
          <p:nvPr/>
        </p:nvPicPr>
        <p:blipFill rotWithShape="1">
          <a:blip r:embed="rId3">
            <a:alphaModFix/>
          </a:blip>
          <a:srcRect/>
          <a:stretch/>
        </p:blipFill>
        <p:spPr>
          <a:xfrm>
            <a:off x="3710506" y="1163640"/>
            <a:ext cx="5262299" cy="5644800"/>
          </a:xfrm>
          <a:prstGeom prst="rect">
            <a:avLst/>
          </a:prstGeom>
          <a:noFill/>
          <a:ln>
            <a:noFill/>
          </a:ln>
        </p:spPr>
      </p:pic>
      <p:sp>
        <p:nvSpPr>
          <p:cNvPr id="434" name="Shape 434"/>
          <p:cNvSpPr txBox="1"/>
          <p:nvPr/>
        </p:nvSpPr>
        <p:spPr>
          <a:xfrm>
            <a:off x="5927100" y="6565925"/>
            <a:ext cx="5651100" cy="659399"/>
          </a:xfrm>
          <a:prstGeom prst="rect">
            <a:avLst/>
          </a:prstGeom>
          <a:noFill/>
          <a:ln>
            <a:noFill/>
          </a:ln>
        </p:spPr>
        <p:txBody>
          <a:bodyPr lIns="91425" tIns="91425" rIns="91425" bIns="91425" anchor="t" anchorCtr="0">
            <a:noAutofit/>
          </a:bodyPr>
          <a:lstStyle/>
          <a:p>
            <a:pPr>
              <a:spcBef>
                <a:spcPts val="0"/>
              </a:spcBef>
              <a:buNone/>
            </a:pPr>
            <a:r>
              <a:rPr lang="en-US" sz="1000"/>
              <a:t>Fumagalli and Sironi. 2014</a:t>
            </a:r>
          </a:p>
        </p:txBody>
      </p:sp>
    </p:spTree>
    <p:extLst>
      <p:ext uri="{BB962C8B-B14F-4D97-AF65-F5344CB8AC3E}">
        <p14:creationId xmlns:p14="http://schemas.microsoft.com/office/powerpoint/2010/main" val="348254617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372"/>
            <a:ext cx="8229600" cy="921660"/>
          </a:xfrm>
        </p:spPr>
        <p:txBody>
          <a:bodyPr/>
          <a:lstStyle/>
          <a:p>
            <a:pPr algn="ctr"/>
            <a:r>
              <a:rPr lang="en-US" sz="3200" b="1" dirty="0" smtClean="0"/>
              <a:t>The genetic basis of phenotype variation</a:t>
            </a:r>
            <a:endParaRPr lang="en-US" sz="3200" b="1" dirty="0"/>
          </a:p>
        </p:txBody>
      </p:sp>
      <p:sp>
        <p:nvSpPr>
          <p:cNvPr id="3" name="Text Placeholder 2"/>
          <p:cNvSpPr>
            <a:spLocks noGrp="1"/>
          </p:cNvSpPr>
          <p:nvPr>
            <p:ph type="body" idx="1"/>
          </p:nvPr>
        </p:nvSpPr>
        <p:spPr>
          <a:xfrm>
            <a:off x="457200" y="957032"/>
            <a:ext cx="8229600" cy="5610868"/>
          </a:xfrm>
        </p:spPr>
        <p:txBody>
          <a:bodyPr/>
          <a:lstStyle/>
          <a:p>
            <a:pPr marL="342900" indent="-342900">
              <a:buFontTx/>
              <a:buChar char="-"/>
            </a:pPr>
            <a:r>
              <a:rPr lang="en-US" sz="2000" dirty="0" smtClean="0"/>
              <a:t>Genome-wide association studies (GWAS)</a:t>
            </a:r>
          </a:p>
          <a:p>
            <a:pPr marL="342900" indent="-342900">
              <a:buFontTx/>
              <a:buChar char="-"/>
            </a:pPr>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dirty="0"/>
          </a:p>
          <a:p>
            <a:r>
              <a:rPr lang="en-US" sz="2000" dirty="0" smtClean="0"/>
              <a:t>- QTL mapping</a:t>
            </a:r>
            <a:endParaRPr lang="en-US" sz="2000" dirty="0" smtClean="0"/>
          </a:p>
          <a:p>
            <a:endParaRPr lang="en-US" sz="2000" dirty="0"/>
          </a:p>
          <a:p>
            <a:endParaRPr lang="en-US" sz="2000" dirty="0" smtClean="0"/>
          </a:p>
          <a:p>
            <a:endParaRPr lang="en-US" sz="2000" dirty="0"/>
          </a:p>
          <a:p>
            <a:endParaRPr lang="en-US" sz="2000" dirty="0" smtClean="0"/>
          </a:p>
          <a:p>
            <a:endParaRPr lang="en-US" sz="2000" dirty="0" smtClean="0"/>
          </a:p>
          <a:p>
            <a:endParaRPr lang="en-US" sz="2000" dirty="0"/>
          </a:p>
          <a:p>
            <a:endParaRPr lang="en-US" sz="2000" dirty="0" smtClean="0"/>
          </a:p>
          <a:p>
            <a:endParaRPr lang="en-US" sz="2000" dirty="0" smtClean="0"/>
          </a:p>
          <a:p>
            <a:endParaRPr lang="en-US" sz="2000" dirty="0" smtClean="0"/>
          </a:p>
          <a:p>
            <a:endParaRPr lang="en-US" sz="2000" dirty="0" smtClean="0"/>
          </a:p>
          <a:p>
            <a:endParaRPr lang="en-US" sz="2000" dirty="0"/>
          </a:p>
          <a:p>
            <a:endParaRPr lang="en-US" sz="2000" dirty="0"/>
          </a:p>
          <a:p>
            <a:endParaRPr lang="en-US" sz="2000" dirty="0"/>
          </a:p>
        </p:txBody>
      </p:sp>
      <p:pic>
        <p:nvPicPr>
          <p:cNvPr id="4" name="Picture 3" descr="figure_one.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1043" y="1514436"/>
            <a:ext cx="3187515" cy="2310554"/>
          </a:xfrm>
          <a:prstGeom prst="rect">
            <a:avLst/>
          </a:prstGeom>
        </p:spPr>
      </p:pic>
      <p:pic>
        <p:nvPicPr>
          <p:cNvPr id="5" name="Picture 4" descr="tal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3979" y="1351708"/>
            <a:ext cx="1362351" cy="2473282"/>
          </a:xfrm>
          <a:prstGeom prst="rect">
            <a:avLst/>
          </a:prstGeom>
        </p:spPr>
      </p:pic>
      <p:grpSp>
        <p:nvGrpSpPr>
          <p:cNvPr id="11" name="Group 10"/>
          <p:cNvGrpSpPr/>
          <p:nvPr/>
        </p:nvGrpSpPr>
        <p:grpSpPr>
          <a:xfrm>
            <a:off x="1770702" y="4345510"/>
            <a:ext cx="6105912" cy="2232183"/>
            <a:chOff x="586242" y="3360064"/>
            <a:chExt cx="7774793" cy="3500941"/>
          </a:xfrm>
        </p:grpSpPr>
        <p:pic>
          <p:nvPicPr>
            <p:cNvPr id="6" name="Picture 5" descr="Screen Shot 2015-08-24 at 3.53.23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242" y="3360064"/>
              <a:ext cx="7773122" cy="3084145"/>
            </a:xfrm>
            <a:prstGeom prst="rect">
              <a:avLst/>
            </a:prstGeom>
          </p:spPr>
        </p:pic>
        <p:cxnSp>
          <p:nvCxnSpPr>
            <p:cNvPr id="7" name="Straight Connector 6"/>
            <p:cNvCxnSpPr/>
            <p:nvPr/>
          </p:nvCxnSpPr>
          <p:spPr>
            <a:xfrm>
              <a:off x="1413580" y="6410813"/>
              <a:ext cx="490675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6692154" y="6410813"/>
              <a:ext cx="1330379" cy="1294"/>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3007909" y="6553228"/>
              <a:ext cx="954509" cy="307777"/>
            </a:xfrm>
            <a:prstGeom prst="rect">
              <a:avLst/>
            </a:prstGeom>
            <a:noFill/>
          </p:spPr>
          <p:txBody>
            <a:bodyPr wrap="square" rtlCol="0">
              <a:spAutoFit/>
            </a:bodyPr>
            <a:lstStyle/>
            <a:p>
              <a:r>
                <a:rPr lang="en-US" dirty="0"/>
                <a:t>L</a:t>
              </a:r>
              <a:r>
                <a:rPr lang="en-US" dirty="0" smtClean="0"/>
                <a:t>ength</a:t>
              </a:r>
              <a:endParaRPr lang="en-US" dirty="0"/>
            </a:p>
          </p:txBody>
        </p:sp>
        <p:sp>
          <p:nvSpPr>
            <p:cNvPr id="10" name="TextBox 9"/>
            <p:cNvSpPr txBox="1"/>
            <p:nvPr/>
          </p:nvSpPr>
          <p:spPr>
            <a:xfrm>
              <a:off x="6755062" y="6513252"/>
              <a:ext cx="1605973" cy="307777"/>
            </a:xfrm>
            <a:prstGeom prst="rect">
              <a:avLst/>
            </a:prstGeom>
            <a:noFill/>
          </p:spPr>
          <p:txBody>
            <a:bodyPr wrap="square" rtlCol="0">
              <a:spAutoFit/>
            </a:bodyPr>
            <a:lstStyle/>
            <a:p>
              <a:r>
                <a:rPr lang="en-US" dirty="0" smtClean="0"/>
                <a:t>Escape tunnel</a:t>
              </a:r>
              <a:endParaRPr lang="en-US" dirty="0"/>
            </a:p>
          </p:txBody>
        </p:sp>
      </p:grpSp>
      <p:sp>
        <p:nvSpPr>
          <p:cNvPr id="12" name="TextBox 11"/>
          <p:cNvSpPr txBox="1"/>
          <p:nvPr/>
        </p:nvSpPr>
        <p:spPr>
          <a:xfrm>
            <a:off x="7426330" y="6530975"/>
            <a:ext cx="1651727" cy="307777"/>
          </a:xfrm>
          <a:prstGeom prst="rect">
            <a:avLst/>
          </a:prstGeom>
          <a:noFill/>
        </p:spPr>
        <p:txBody>
          <a:bodyPr wrap="none" rtlCol="0">
            <a:spAutoFit/>
          </a:bodyPr>
          <a:lstStyle/>
          <a:p>
            <a:r>
              <a:rPr lang="en-US" dirty="0" smtClean="0"/>
              <a:t>Weber </a:t>
            </a:r>
            <a:r>
              <a:rPr lang="en-US" i="1" dirty="0" smtClean="0"/>
              <a:t>et al.</a:t>
            </a:r>
            <a:r>
              <a:rPr lang="en-US" dirty="0" smtClean="0"/>
              <a:t>, 2013 </a:t>
            </a:r>
            <a:endParaRPr lang="en-US" dirty="0"/>
          </a:p>
        </p:txBody>
      </p:sp>
    </p:spTree>
    <p:extLst>
      <p:ext uri="{BB962C8B-B14F-4D97-AF65-F5344CB8AC3E}">
        <p14:creationId xmlns:p14="http://schemas.microsoft.com/office/powerpoint/2010/main" val="3564911623"/>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75384"/>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Extended Haplotype </a:t>
            </a:r>
            <a:r>
              <a:rPr lang="en-US" sz="2800" b="1" dirty="0" err="1" smtClean="0">
                <a:solidFill>
                  <a:schemeClr val="dk1"/>
                </a:solidFill>
              </a:rPr>
              <a:t>Homozygosity</a:t>
            </a:r>
            <a:endParaRPr lang="en-US" sz="2800" b="1" dirty="0">
              <a:solidFill>
                <a:schemeClr val="dk1"/>
              </a:solidFill>
            </a:endParaRPr>
          </a:p>
        </p:txBody>
      </p:sp>
      <p:grpSp>
        <p:nvGrpSpPr>
          <p:cNvPr id="12" name="Group 11"/>
          <p:cNvGrpSpPr/>
          <p:nvPr/>
        </p:nvGrpSpPr>
        <p:grpSpPr>
          <a:xfrm>
            <a:off x="2141165" y="857826"/>
            <a:ext cx="3277603" cy="811126"/>
            <a:chOff x="2765477" y="4892258"/>
            <a:chExt cx="3277603" cy="811126"/>
          </a:xfrm>
        </p:grpSpPr>
        <p:cxnSp>
          <p:nvCxnSpPr>
            <p:cNvPr id="58" name="Straight Connector 57"/>
            <p:cNvCxnSpPr/>
            <p:nvPr/>
          </p:nvCxnSpPr>
          <p:spPr>
            <a:xfrm>
              <a:off x="2765477" y="500108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765477" y="515884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765477" y="531378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765477" y="547750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765477" y="5635269"/>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3" name="Oval 62"/>
            <p:cNvSpPr/>
            <p:nvPr/>
          </p:nvSpPr>
          <p:spPr>
            <a:xfrm>
              <a:off x="3060489" y="489225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575730" y="5044658"/>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543110" y="504163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5647114" y="489376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011024" y="50505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575562" y="52171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4542942" y="52141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5010856" y="52029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575562" y="53695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543278" y="53665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5010856" y="53553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5011192" y="55077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542942" y="55189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575898" y="55219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5" name="TextBox 104"/>
          <p:cNvSpPr txBox="1"/>
          <p:nvPr/>
        </p:nvSpPr>
        <p:spPr>
          <a:xfrm>
            <a:off x="5971822" y="1133067"/>
            <a:ext cx="986374" cy="307777"/>
          </a:xfrm>
          <a:prstGeom prst="rect">
            <a:avLst/>
          </a:prstGeom>
          <a:noFill/>
        </p:spPr>
        <p:txBody>
          <a:bodyPr wrap="square" rtlCol="0">
            <a:spAutoFit/>
          </a:bodyPr>
          <a:lstStyle/>
          <a:p>
            <a:r>
              <a:rPr lang="en-US" dirty="0"/>
              <a:t>t</a:t>
            </a:r>
            <a:r>
              <a:rPr lang="en-US" dirty="0" smtClean="0"/>
              <a:t>&gt;&gt;</a:t>
            </a:r>
            <a:r>
              <a:rPr lang="en-US" dirty="0" err="1" smtClean="0"/>
              <a:t>T</a:t>
            </a:r>
            <a:r>
              <a:rPr lang="en-US" baseline="-25000" dirty="0" err="1" smtClean="0"/>
              <a:t>sel</a:t>
            </a:r>
            <a:endParaRPr lang="en-US" baseline="-25000" dirty="0"/>
          </a:p>
        </p:txBody>
      </p:sp>
      <p:sp>
        <p:nvSpPr>
          <p:cNvPr id="46" name="TextBox 45"/>
          <p:cNvSpPr txBox="1"/>
          <p:nvPr/>
        </p:nvSpPr>
        <p:spPr>
          <a:xfrm>
            <a:off x="3683514" y="1850331"/>
            <a:ext cx="364202" cy="307777"/>
          </a:xfrm>
          <a:prstGeom prst="rect">
            <a:avLst/>
          </a:prstGeom>
          <a:noFill/>
        </p:spPr>
        <p:txBody>
          <a:bodyPr wrap="none" rtlCol="0">
            <a:spAutoFit/>
          </a:bodyPr>
          <a:lstStyle/>
          <a:p>
            <a:r>
              <a:rPr lang="is-IS" dirty="0" smtClean="0"/>
              <a:t>…</a:t>
            </a:r>
            <a:endParaRPr lang="en-US" dirty="0"/>
          </a:p>
        </p:txBody>
      </p:sp>
      <p:grpSp>
        <p:nvGrpSpPr>
          <p:cNvPr id="47" name="Group 46"/>
          <p:cNvGrpSpPr/>
          <p:nvPr/>
        </p:nvGrpSpPr>
        <p:grpSpPr>
          <a:xfrm>
            <a:off x="2147505" y="2264818"/>
            <a:ext cx="3277603" cy="811126"/>
            <a:chOff x="2141333" y="5777543"/>
            <a:chExt cx="3277603" cy="811126"/>
          </a:xfrm>
        </p:grpSpPr>
        <p:cxnSp>
          <p:nvCxnSpPr>
            <p:cNvPr id="48" name="Straight Connector 47"/>
            <p:cNvCxnSpPr/>
            <p:nvPr/>
          </p:nvCxnSpPr>
          <p:spPr>
            <a:xfrm>
              <a:off x="2141333" y="5886373"/>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2141333" y="6044133"/>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141333" y="6199072"/>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2141333" y="6362794"/>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141333" y="6520554"/>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53" name="Oval 52"/>
            <p:cNvSpPr/>
            <p:nvPr/>
          </p:nvSpPr>
          <p:spPr>
            <a:xfrm>
              <a:off x="2436345" y="577754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2951586" y="5929943"/>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3918966" y="592692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5022970" y="577905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4386880" y="5935882"/>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2951418" y="6102435"/>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918798" y="6099413"/>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4386712" y="6088282"/>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2951418" y="6254835"/>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919134" y="6251813"/>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4386712" y="6240682"/>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4387048" y="6393082"/>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3918798" y="6404213"/>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2951754" y="6407235"/>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4694512" y="6251813"/>
              <a:ext cx="205084" cy="181434"/>
            </a:xfrm>
            <a:prstGeom prst="ellipse">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8" name="TextBox 87"/>
          <p:cNvSpPr txBox="1"/>
          <p:nvPr/>
        </p:nvSpPr>
        <p:spPr>
          <a:xfrm>
            <a:off x="6146522" y="2574068"/>
            <a:ext cx="986374" cy="307777"/>
          </a:xfrm>
          <a:prstGeom prst="rect">
            <a:avLst/>
          </a:prstGeom>
          <a:noFill/>
        </p:spPr>
        <p:txBody>
          <a:bodyPr wrap="square" rtlCol="0">
            <a:spAutoFit/>
          </a:bodyPr>
          <a:lstStyle/>
          <a:p>
            <a:r>
              <a:rPr lang="en-US" dirty="0"/>
              <a:t>t</a:t>
            </a:r>
            <a:r>
              <a:rPr lang="en-US" dirty="0" smtClean="0"/>
              <a:t>&gt;&gt;&gt;</a:t>
            </a:r>
            <a:r>
              <a:rPr lang="en-US" dirty="0" err="1" smtClean="0"/>
              <a:t>T</a:t>
            </a:r>
            <a:r>
              <a:rPr lang="en-US" baseline="-25000" dirty="0" err="1" smtClean="0"/>
              <a:t>sel</a:t>
            </a:r>
            <a:endParaRPr lang="en-US" baseline="-25000" dirty="0"/>
          </a:p>
        </p:txBody>
      </p:sp>
      <p:sp>
        <p:nvSpPr>
          <p:cNvPr id="134" name="TextBox 133"/>
          <p:cNvSpPr txBox="1"/>
          <p:nvPr/>
        </p:nvSpPr>
        <p:spPr>
          <a:xfrm>
            <a:off x="3683514" y="3264996"/>
            <a:ext cx="364202" cy="307777"/>
          </a:xfrm>
          <a:prstGeom prst="rect">
            <a:avLst/>
          </a:prstGeom>
          <a:noFill/>
        </p:spPr>
        <p:txBody>
          <a:bodyPr wrap="none" rtlCol="0">
            <a:spAutoFit/>
          </a:bodyPr>
          <a:lstStyle/>
          <a:p>
            <a:r>
              <a:rPr lang="is-IS" dirty="0" smtClean="0"/>
              <a:t>…</a:t>
            </a:r>
            <a:endParaRPr lang="en-US" dirty="0"/>
          </a:p>
        </p:txBody>
      </p:sp>
    </p:spTree>
    <p:extLst>
      <p:ext uri="{BB962C8B-B14F-4D97-AF65-F5344CB8AC3E}">
        <p14:creationId xmlns:p14="http://schemas.microsoft.com/office/powerpoint/2010/main" val="3880968272"/>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75384"/>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Extended Haplotype </a:t>
            </a:r>
            <a:r>
              <a:rPr lang="en-US" sz="2800" b="1" dirty="0" err="1" smtClean="0">
                <a:solidFill>
                  <a:schemeClr val="dk1"/>
                </a:solidFill>
              </a:rPr>
              <a:t>Homozygosity</a:t>
            </a:r>
            <a:endParaRPr lang="en-US" sz="2800" b="1" dirty="0">
              <a:solidFill>
                <a:schemeClr val="dk1"/>
              </a:solidFill>
            </a:endParaRPr>
          </a:p>
        </p:txBody>
      </p:sp>
      <p:grpSp>
        <p:nvGrpSpPr>
          <p:cNvPr id="12" name="Group 11"/>
          <p:cNvGrpSpPr/>
          <p:nvPr/>
        </p:nvGrpSpPr>
        <p:grpSpPr>
          <a:xfrm>
            <a:off x="2141165" y="857826"/>
            <a:ext cx="3277603" cy="811126"/>
            <a:chOff x="2765477" y="4892258"/>
            <a:chExt cx="3277603" cy="811126"/>
          </a:xfrm>
        </p:grpSpPr>
        <p:cxnSp>
          <p:nvCxnSpPr>
            <p:cNvPr id="58" name="Straight Connector 57"/>
            <p:cNvCxnSpPr/>
            <p:nvPr/>
          </p:nvCxnSpPr>
          <p:spPr>
            <a:xfrm>
              <a:off x="2765477" y="500108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765477" y="515884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765477" y="531378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765477" y="5477509"/>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765477" y="5635269"/>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3" name="Oval 62"/>
            <p:cNvSpPr/>
            <p:nvPr/>
          </p:nvSpPr>
          <p:spPr>
            <a:xfrm>
              <a:off x="3060489" y="4892258"/>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3575730" y="5044658"/>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4543110" y="504163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5647114" y="4893765"/>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5011024" y="50505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3575562" y="52171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4542942" y="52141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5010856" y="52029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3575562" y="53695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4543278" y="53665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5010856" y="53553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5011192" y="5507797"/>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4542942" y="551892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575898" y="5521950"/>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5" name="TextBox 104"/>
          <p:cNvSpPr txBox="1"/>
          <p:nvPr/>
        </p:nvSpPr>
        <p:spPr>
          <a:xfrm>
            <a:off x="5971822" y="1133067"/>
            <a:ext cx="986374" cy="307777"/>
          </a:xfrm>
          <a:prstGeom prst="rect">
            <a:avLst/>
          </a:prstGeom>
          <a:noFill/>
        </p:spPr>
        <p:txBody>
          <a:bodyPr wrap="square" rtlCol="0">
            <a:spAutoFit/>
          </a:bodyPr>
          <a:lstStyle/>
          <a:p>
            <a:r>
              <a:rPr lang="en-US" dirty="0"/>
              <a:t>t</a:t>
            </a:r>
            <a:r>
              <a:rPr lang="en-US" dirty="0" smtClean="0"/>
              <a:t>&gt;&gt;</a:t>
            </a:r>
            <a:r>
              <a:rPr lang="en-US" dirty="0" err="1" smtClean="0"/>
              <a:t>T</a:t>
            </a:r>
            <a:r>
              <a:rPr lang="en-US" baseline="-25000" dirty="0" err="1" smtClean="0"/>
              <a:t>sel</a:t>
            </a:r>
            <a:endParaRPr lang="en-US" baseline="-25000" dirty="0"/>
          </a:p>
        </p:txBody>
      </p:sp>
      <p:sp>
        <p:nvSpPr>
          <p:cNvPr id="46" name="TextBox 45"/>
          <p:cNvSpPr txBox="1"/>
          <p:nvPr/>
        </p:nvSpPr>
        <p:spPr>
          <a:xfrm>
            <a:off x="3683514" y="1850331"/>
            <a:ext cx="364202" cy="307777"/>
          </a:xfrm>
          <a:prstGeom prst="rect">
            <a:avLst/>
          </a:prstGeom>
          <a:noFill/>
        </p:spPr>
        <p:txBody>
          <a:bodyPr wrap="none" rtlCol="0">
            <a:spAutoFit/>
          </a:bodyPr>
          <a:lstStyle/>
          <a:p>
            <a:r>
              <a:rPr lang="is-IS" dirty="0" smtClean="0"/>
              <a:t>…</a:t>
            </a:r>
            <a:endParaRPr lang="en-US" dirty="0"/>
          </a:p>
        </p:txBody>
      </p:sp>
      <p:grpSp>
        <p:nvGrpSpPr>
          <p:cNvPr id="47" name="Group 46"/>
          <p:cNvGrpSpPr/>
          <p:nvPr/>
        </p:nvGrpSpPr>
        <p:grpSpPr>
          <a:xfrm>
            <a:off x="2147505" y="2264818"/>
            <a:ext cx="3277603" cy="811126"/>
            <a:chOff x="2141333" y="5777543"/>
            <a:chExt cx="3277603" cy="811126"/>
          </a:xfrm>
        </p:grpSpPr>
        <p:cxnSp>
          <p:nvCxnSpPr>
            <p:cNvPr id="48" name="Straight Connector 47"/>
            <p:cNvCxnSpPr/>
            <p:nvPr/>
          </p:nvCxnSpPr>
          <p:spPr>
            <a:xfrm>
              <a:off x="2141333" y="5886373"/>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2141333" y="6044133"/>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141333" y="6199072"/>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2141333" y="6362794"/>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141333" y="6520554"/>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53" name="Oval 52"/>
            <p:cNvSpPr/>
            <p:nvPr/>
          </p:nvSpPr>
          <p:spPr>
            <a:xfrm>
              <a:off x="2436345" y="577754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2951586" y="5929943"/>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3918966" y="592692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5022970" y="5779050"/>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4386880" y="5935882"/>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2951418" y="6102435"/>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3918798" y="6099413"/>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4386712" y="6088282"/>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2951418" y="6254835"/>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3919134" y="6251813"/>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4386712" y="6240682"/>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4387048" y="6393082"/>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3918798" y="6404213"/>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2951754" y="6407235"/>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4694512" y="6251813"/>
              <a:ext cx="205084" cy="181434"/>
            </a:xfrm>
            <a:prstGeom prst="ellipse">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8" name="TextBox 87"/>
          <p:cNvSpPr txBox="1"/>
          <p:nvPr/>
        </p:nvSpPr>
        <p:spPr>
          <a:xfrm>
            <a:off x="6146522" y="2574068"/>
            <a:ext cx="986374" cy="307777"/>
          </a:xfrm>
          <a:prstGeom prst="rect">
            <a:avLst/>
          </a:prstGeom>
          <a:noFill/>
        </p:spPr>
        <p:txBody>
          <a:bodyPr wrap="square" rtlCol="0">
            <a:spAutoFit/>
          </a:bodyPr>
          <a:lstStyle/>
          <a:p>
            <a:r>
              <a:rPr lang="en-US" dirty="0"/>
              <a:t>t</a:t>
            </a:r>
            <a:r>
              <a:rPr lang="en-US" dirty="0" smtClean="0"/>
              <a:t>&gt;&gt;&gt;</a:t>
            </a:r>
            <a:r>
              <a:rPr lang="en-US" dirty="0" err="1" smtClean="0"/>
              <a:t>T</a:t>
            </a:r>
            <a:r>
              <a:rPr lang="en-US" baseline="-25000" dirty="0" err="1" smtClean="0"/>
              <a:t>sel</a:t>
            </a:r>
            <a:endParaRPr lang="en-US" baseline="-25000" dirty="0"/>
          </a:p>
        </p:txBody>
      </p:sp>
      <p:sp>
        <p:nvSpPr>
          <p:cNvPr id="89" name="TextBox 88"/>
          <p:cNvSpPr txBox="1"/>
          <p:nvPr/>
        </p:nvSpPr>
        <p:spPr>
          <a:xfrm>
            <a:off x="6140182" y="3880516"/>
            <a:ext cx="986374" cy="307777"/>
          </a:xfrm>
          <a:prstGeom prst="rect">
            <a:avLst/>
          </a:prstGeom>
          <a:noFill/>
        </p:spPr>
        <p:txBody>
          <a:bodyPr wrap="square" rtlCol="0">
            <a:spAutoFit/>
          </a:bodyPr>
          <a:lstStyle/>
          <a:p>
            <a:r>
              <a:rPr lang="en-US" dirty="0"/>
              <a:t>t</a:t>
            </a:r>
            <a:r>
              <a:rPr lang="en-US" dirty="0" smtClean="0"/>
              <a:t>&gt;&gt;&gt;</a:t>
            </a:r>
            <a:r>
              <a:rPr lang="en-US" dirty="0" err="1" smtClean="0"/>
              <a:t>T</a:t>
            </a:r>
            <a:r>
              <a:rPr lang="en-US" baseline="-25000" dirty="0" err="1" smtClean="0"/>
              <a:t>sel</a:t>
            </a:r>
            <a:endParaRPr lang="en-US" baseline="-25000" dirty="0"/>
          </a:p>
        </p:txBody>
      </p:sp>
      <p:grpSp>
        <p:nvGrpSpPr>
          <p:cNvPr id="90" name="Group 89"/>
          <p:cNvGrpSpPr/>
          <p:nvPr/>
        </p:nvGrpSpPr>
        <p:grpSpPr>
          <a:xfrm>
            <a:off x="2141165" y="3572773"/>
            <a:ext cx="3277603" cy="809619"/>
            <a:chOff x="2141165" y="5780863"/>
            <a:chExt cx="3277603" cy="809619"/>
          </a:xfrm>
        </p:grpSpPr>
        <p:cxnSp>
          <p:nvCxnSpPr>
            <p:cNvPr id="91" name="Straight Connector 90"/>
            <p:cNvCxnSpPr/>
            <p:nvPr/>
          </p:nvCxnSpPr>
          <p:spPr>
            <a:xfrm>
              <a:off x="2141165" y="5888186"/>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2141165" y="6045946"/>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2141165" y="6200885"/>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2141165" y="636460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141165" y="6522367"/>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96" name="Oval 95"/>
            <p:cNvSpPr/>
            <p:nvPr/>
          </p:nvSpPr>
          <p:spPr>
            <a:xfrm>
              <a:off x="3918798" y="5928734"/>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5022802" y="5780863"/>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4386712" y="5937695"/>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2951250" y="6104248"/>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3918630" y="610122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4386544" y="6090095"/>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2951250" y="6256648"/>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3918966" y="625362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4386544" y="6242495"/>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4386880" y="6394895"/>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3918630" y="640602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2951586" y="6409048"/>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Oval 108"/>
            <p:cNvSpPr/>
            <p:nvPr/>
          </p:nvSpPr>
          <p:spPr>
            <a:xfrm>
              <a:off x="4694344" y="6253626"/>
              <a:ext cx="205084" cy="181434"/>
            </a:xfrm>
            <a:prstGeom prst="ellipse">
              <a:avLst/>
            </a:prstGeom>
            <a:solidFill>
              <a:srgbClr val="CCFFCC"/>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0" name="Oval 109"/>
            <p:cNvSpPr/>
            <p:nvPr/>
          </p:nvSpPr>
          <p:spPr>
            <a:xfrm>
              <a:off x="2951586" y="5797469"/>
              <a:ext cx="205084" cy="181434"/>
            </a:xfrm>
            <a:prstGeom prst="ellipse">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Oval 110"/>
            <p:cNvSpPr/>
            <p:nvPr/>
          </p:nvSpPr>
          <p:spPr>
            <a:xfrm>
              <a:off x="2436177" y="5962297"/>
              <a:ext cx="205084" cy="181434"/>
            </a:xfrm>
            <a:prstGeom prst="ellipse">
              <a:avLst/>
            </a:prstGeom>
            <a:solidFill>
              <a:schemeClr val="bg1">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4" name="TextBox 133"/>
          <p:cNvSpPr txBox="1"/>
          <p:nvPr/>
        </p:nvSpPr>
        <p:spPr>
          <a:xfrm>
            <a:off x="3683514" y="3264996"/>
            <a:ext cx="364202" cy="307777"/>
          </a:xfrm>
          <a:prstGeom prst="rect">
            <a:avLst/>
          </a:prstGeom>
          <a:noFill/>
        </p:spPr>
        <p:txBody>
          <a:bodyPr wrap="none" rtlCol="0">
            <a:spAutoFit/>
          </a:bodyPr>
          <a:lstStyle/>
          <a:p>
            <a:r>
              <a:rPr lang="is-IS" dirty="0" smtClean="0"/>
              <a:t>…</a:t>
            </a:r>
            <a:endParaRPr lang="en-US" dirty="0"/>
          </a:p>
        </p:txBody>
      </p:sp>
    </p:spTree>
    <p:extLst>
      <p:ext uri="{BB962C8B-B14F-4D97-AF65-F5344CB8AC3E}">
        <p14:creationId xmlns:p14="http://schemas.microsoft.com/office/powerpoint/2010/main" val="40690791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75384"/>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Extended Haplotype </a:t>
            </a:r>
            <a:r>
              <a:rPr lang="en-US" sz="2800" b="1" dirty="0" err="1" smtClean="0">
                <a:solidFill>
                  <a:schemeClr val="dk1"/>
                </a:solidFill>
              </a:rPr>
              <a:t>Homozygosity</a:t>
            </a:r>
            <a:endParaRPr lang="en-US" sz="2800" b="1" dirty="0">
              <a:solidFill>
                <a:schemeClr val="dk1"/>
              </a:solidFill>
            </a:endParaRPr>
          </a:p>
        </p:txBody>
      </p:sp>
      <p:cxnSp>
        <p:nvCxnSpPr>
          <p:cNvPr id="58" name="Straight Connector 57"/>
          <p:cNvCxnSpPr/>
          <p:nvPr/>
        </p:nvCxnSpPr>
        <p:spPr>
          <a:xfrm>
            <a:off x="2141165" y="106519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1165" y="122295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141165" y="1377896"/>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141165" y="154161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141165" y="1699378"/>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Oval 65"/>
          <p:cNvSpPr/>
          <p:nvPr/>
        </p:nvSpPr>
        <p:spPr>
          <a:xfrm>
            <a:off x="3699838" y="98530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p:nvPr/>
        </p:nvSpPr>
        <p:spPr>
          <a:xfrm>
            <a:off x="3699670" y="11577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700006" y="13101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699670" y="14625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678110" y="953035"/>
            <a:ext cx="255987" cy="246221"/>
          </a:xfrm>
          <a:prstGeom prst="rect">
            <a:avLst/>
          </a:prstGeom>
          <a:noFill/>
        </p:spPr>
        <p:txBody>
          <a:bodyPr wrap="none" rtlCol="0">
            <a:spAutoFit/>
          </a:bodyPr>
          <a:lstStyle/>
          <a:p>
            <a:r>
              <a:rPr lang="en-US" sz="1000" dirty="0" smtClean="0"/>
              <a:t>1</a:t>
            </a:r>
            <a:endParaRPr lang="en-US" sz="1000" dirty="0"/>
          </a:p>
        </p:txBody>
      </p:sp>
      <p:sp>
        <p:nvSpPr>
          <p:cNvPr id="79" name="TextBox 78"/>
          <p:cNvSpPr txBox="1"/>
          <p:nvPr/>
        </p:nvSpPr>
        <p:spPr>
          <a:xfrm>
            <a:off x="3677238" y="1116384"/>
            <a:ext cx="255987" cy="246221"/>
          </a:xfrm>
          <a:prstGeom prst="rect">
            <a:avLst/>
          </a:prstGeom>
          <a:noFill/>
        </p:spPr>
        <p:txBody>
          <a:bodyPr wrap="none" rtlCol="0">
            <a:spAutoFit/>
          </a:bodyPr>
          <a:lstStyle/>
          <a:p>
            <a:r>
              <a:rPr lang="en-US" sz="1000" dirty="0" smtClean="0"/>
              <a:t>1</a:t>
            </a:r>
            <a:endParaRPr lang="en-US" sz="1000" dirty="0"/>
          </a:p>
        </p:txBody>
      </p:sp>
      <p:sp>
        <p:nvSpPr>
          <p:cNvPr id="112" name="TextBox 111"/>
          <p:cNvSpPr txBox="1"/>
          <p:nvPr/>
        </p:nvSpPr>
        <p:spPr>
          <a:xfrm>
            <a:off x="3676366" y="1268784"/>
            <a:ext cx="255987" cy="246221"/>
          </a:xfrm>
          <a:prstGeom prst="rect">
            <a:avLst/>
          </a:prstGeom>
          <a:noFill/>
        </p:spPr>
        <p:txBody>
          <a:bodyPr wrap="none" rtlCol="0">
            <a:spAutoFit/>
          </a:bodyPr>
          <a:lstStyle/>
          <a:p>
            <a:r>
              <a:rPr lang="en-US" sz="1000" dirty="0" smtClean="0"/>
              <a:t>1</a:t>
            </a:r>
            <a:endParaRPr lang="en-US" sz="1000" dirty="0"/>
          </a:p>
        </p:txBody>
      </p:sp>
      <p:sp>
        <p:nvSpPr>
          <p:cNvPr id="113" name="TextBox 112"/>
          <p:cNvSpPr txBox="1"/>
          <p:nvPr/>
        </p:nvSpPr>
        <p:spPr>
          <a:xfrm>
            <a:off x="3675494" y="1421184"/>
            <a:ext cx="255987" cy="246221"/>
          </a:xfrm>
          <a:prstGeom prst="rect">
            <a:avLst/>
          </a:prstGeom>
          <a:noFill/>
        </p:spPr>
        <p:txBody>
          <a:bodyPr wrap="none" rtlCol="0">
            <a:spAutoFit/>
          </a:bodyPr>
          <a:lstStyle/>
          <a:p>
            <a:r>
              <a:rPr lang="en-US" sz="1000" dirty="0" smtClean="0"/>
              <a:t>1</a:t>
            </a:r>
            <a:endParaRPr lang="en-US" sz="1000" dirty="0"/>
          </a:p>
        </p:txBody>
      </p:sp>
      <p:sp>
        <p:nvSpPr>
          <p:cNvPr id="115" name="Oval 114"/>
          <p:cNvSpPr/>
          <p:nvPr/>
        </p:nvSpPr>
        <p:spPr>
          <a:xfrm>
            <a:off x="3697455" y="1614998"/>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TextBox 113"/>
          <p:cNvSpPr txBox="1"/>
          <p:nvPr/>
        </p:nvSpPr>
        <p:spPr>
          <a:xfrm>
            <a:off x="3679395" y="1571202"/>
            <a:ext cx="255987" cy="246221"/>
          </a:xfrm>
          <a:prstGeom prst="rect">
            <a:avLst/>
          </a:prstGeom>
          <a:noFill/>
        </p:spPr>
        <p:txBody>
          <a:bodyPr wrap="none" rtlCol="0">
            <a:spAutoFit/>
          </a:bodyPr>
          <a:lstStyle/>
          <a:p>
            <a:r>
              <a:rPr lang="en-US" sz="1000" dirty="0"/>
              <a:t>0</a:t>
            </a:r>
          </a:p>
        </p:txBody>
      </p:sp>
      <p:cxnSp>
        <p:nvCxnSpPr>
          <p:cNvPr id="116" name="Straight Connector 115"/>
          <p:cNvCxnSpPr/>
          <p:nvPr/>
        </p:nvCxnSpPr>
        <p:spPr>
          <a:xfrm>
            <a:off x="2141333" y="911911"/>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3700006" y="83202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TextBox 117"/>
          <p:cNvSpPr txBox="1"/>
          <p:nvPr/>
        </p:nvSpPr>
        <p:spPr>
          <a:xfrm>
            <a:off x="3677656" y="788800"/>
            <a:ext cx="255987" cy="246221"/>
          </a:xfrm>
          <a:prstGeom prst="rect">
            <a:avLst/>
          </a:prstGeom>
          <a:noFill/>
        </p:spPr>
        <p:txBody>
          <a:bodyPr wrap="none" rtlCol="0">
            <a:spAutoFit/>
          </a:bodyPr>
          <a:lstStyle/>
          <a:p>
            <a:r>
              <a:rPr lang="en-US" sz="1000" dirty="0" smtClean="0"/>
              <a:t>1</a:t>
            </a:r>
            <a:endParaRPr lang="en-US" sz="1000" dirty="0"/>
          </a:p>
        </p:txBody>
      </p:sp>
      <p:sp>
        <p:nvSpPr>
          <p:cNvPr id="4" name="TextBox 3"/>
          <p:cNvSpPr txBox="1"/>
          <p:nvPr/>
        </p:nvSpPr>
        <p:spPr>
          <a:xfrm>
            <a:off x="2802591" y="2103312"/>
            <a:ext cx="3557371" cy="523220"/>
          </a:xfrm>
          <a:prstGeom prst="rect">
            <a:avLst/>
          </a:prstGeom>
          <a:noFill/>
        </p:spPr>
        <p:txBody>
          <a:bodyPr wrap="none" rtlCol="0">
            <a:spAutoFit/>
          </a:bodyPr>
          <a:lstStyle/>
          <a:p>
            <a:r>
              <a:rPr lang="en-US" dirty="0" smtClean="0"/>
              <a:t>Core haplotype is 1</a:t>
            </a:r>
          </a:p>
          <a:p>
            <a:r>
              <a:rPr lang="en-US" dirty="0" smtClean="0"/>
              <a:t>(</a:t>
            </a:r>
            <a:r>
              <a:rPr lang="en-US" dirty="0" err="1" smtClean="0"/>
              <a:t>Biallelic</a:t>
            </a:r>
            <a:r>
              <a:rPr lang="en-US" dirty="0" smtClean="0"/>
              <a:t>: 0 is ancestral, 1 is derived allele)</a:t>
            </a:r>
            <a:endParaRPr lang="en-US" dirty="0"/>
          </a:p>
        </p:txBody>
      </p:sp>
      <p:cxnSp>
        <p:nvCxnSpPr>
          <p:cNvPr id="6" name="Straight Arrow Connector 5"/>
          <p:cNvCxnSpPr/>
          <p:nvPr/>
        </p:nvCxnSpPr>
        <p:spPr>
          <a:xfrm flipH="1">
            <a:off x="3503239" y="1817423"/>
            <a:ext cx="174871" cy="2858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8" name="Object 7"/>
          <p:cNvGraphicFramePr>
            <a:graphicFrameLocks noChangeAspect="1"/>
          </p:cNvGraphicFramePr>
          <p:nvPr>
            <p:extLst>
              <p:ext uri="{D42A27DB-BD31-4B8C-83A1-F6EECF244321}">
                <p14:modId xmlns:p14="http://schemas.microsoft.com/office/powerpoint/2010/main" val="3699328184"/>
              </p:ext>
            </p:extLst>
          </p:nvPr>
        </p:nvGraphicFramePr>
        <p:xfrm>
          <a:off x="3163862" y="2873109"/>
          <a:ext cx="2353739" cy="1390314"/>
        </p:xfrm>
        <a:graphic>
          <a:graphicData uri="http://schemas.openxmlformats.org/presentationml/2006/ole">
            <mc:AlternateContent xmlns:mc="http://schemas.openxmlformats.org/markup-compatibility/2006">
              <mc:Choice xmlns:v="urn:schemas-microsoft-com:vml" Requires="v">
                <p:oleObj spid="_x0000_s1482" name="Equation" r:id="rId4" imgW="1447800" imgH="901700" progId="Equation.3">
                  <p:embed/>
                </p:oleObj>
              </mc:Choice>
              <mc:Fallback>
                <p:oleObj name="Equation" r:id="rId4" imgW="1447800" imgH="901700" progId="Equation.3">
                  <p:embed/>
                  <p:pic>
                    <p:nvPicPr>
                      <p:cNvPr id="0" name=""/>
                      <p:cNvPicPr/>
                      <p:nvPr/>
                    </p:nvPicPr>
                    <p:blipFill>
                      <a:blip r:embed="rId5"/>
                      <a:stretch>
                        <a:fillRect/>
                      </a:stretch>
                    </p:blipFill>
                    <p:spPr>
                      <a:xfrm>
                        <a:off x="3163862" y="2873109"/>
                        <a:ext cx="2353739" cy="1390314"/>
                      </a:xfrm>
                      <a:prstGeom prst="rect">
                        <a:avLst/>
                      </a:prstGeom>
                    </p:spPr>
                  </p:pic>
                </p:oleObj>
              </mc:Fallback>
            </mc:AlternateContent>
          </a:graphicData>
        </a:graphic>
      </p:graphicFrame>
      <p:cxnSp>
        <p:nvCxnSpPr>
          <p:cNvPr id="11" name="Straight Arrow Connector 10"/>
          <p:cNvCxnSpPr/>
          <p:nvPr/>
        </p:nvCxnSpPr>
        <p:spPr>
          <a:xfrm flipH="1">
            <a:off x="3525135" y="3722562"/>
            <a:ext cx="196767" cy="3503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076278" y="4055394"/>
            <a:ext cx="992842" cy="307777"/>
          </a:xfrm>
          <a:prstGeom prst="rect">
            <a:avLst/>
          </a:prstGeom>
          <a:noFill/>
        </p:spPr>
        <p:txBody>
          <a:bodyPr wrap="none" rtlCol="0">
            <a:spAutoFit/>
          </a:bodyPr>
          <a:lstStyle/>
          <a:p>
            <a:r>
              <a:rPr lang="en-US" dirty="0" smtClean="0"/>
              <a:t>Core SNP</a:t>
            </a:r>
            <a:endParaRPr lang="en-US" dirty="0"/>
          </a:p>
        </p:txBody>
      </p:sp>
    </p:spTree>
    <p:extLst>
      <p:ext uri="{BB962C8B-B14F-4D97-AF65-F5344CB8AC3E}">
        <p14:creationId xmlns:p14="http://schemas.microsoft.com/office/powerpoint/2010/main" val="2246365068"/>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75384"/>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Extended Haplotype </a:t>
            </a:r>
            <a:r>
              <a:rPr lang="en-US" sz="2800" b="1" dirty="0" err="1" smtClean="0">
                <a:solidFill>
                  <a:schemeClr val="dk1"/>
                </a:solidFill>
              </a:rPr>
              <a:t>Homozygosity</a:t>
            </a:r>
            <a:endParaRPr lang="en-US" sz="2800" b="1" dirty="0">
              <a:solidFill>
                <a:schemeClr val="dk1"/>
              </a:solidFill>
            </a:endParaRPr>
          </a:p>
        </p:txBody>
      </p:sp>
      <p:cxnSp>
        <p:nvCxnSpPr>
          <p:cNvPr id="58" name="Straight Connector 57"/>
          <p:cNvCxnSpPr/>
          <p:nvPr/>
        </p:nvCxnSpPr>
        <p:spPr>
          <a:xfrm>
            <a:off x="2141165" y="106519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1165" y="122295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141165" y="1377896"/>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141165" y="154161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141165" y="1699378"/>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Oval 65"/>
          <p:cNvSpPr/>
          <p:nvPr/>
        </p:nvSpPr>
        <p:spPr>
          <a:xfrm>
            <a:off x="3699838" y="98530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p:nvPr/>
        </p:nvSpPr>
        <p:spPr>
          <a:xfrm>
            <a:off x="3699670" y="11577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700006" y="13101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699670" y="14625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678110" y="953035"/>
            <a:ext cx="255987" cy="246221"/>
          </a:xfrm>
          <a:prstGeom prst="rect">
            <a:avLst/>
          </a:prstGeom>
          <a:noFill/>
        </p:spPr>
        <p:txBody>
          <a:bodyPr wrap="none" rtlCol="0">
            <a:spAutoFit/>
          </a:bodyPr>
          <a:lstStyle/>
          <a:p>
            <a:r>
              <a:rPr lang="en-US" sz="1000" dirty="0" smtClean="0"/>
              <a:t>1</a:t>
            </a:r>
            <a:endParaRPr lang="en-US" sz="1000" dirty="0"/>
          </a:p>
        </p:txBody>
      </p:sp>
      <p:sp>
        <p:nvSpPr>
          <p:cNvPr id="79" name="TextBox 78"/>
          <p:cNvSpPr txBox="1"/>
          <p:nvPr/>
        </p:nvSpPr>
        <p:spPr>
          <a:xfrm>
            <a:off x="3677238" y="1116384"/>
            <a:ext cx="255987" cy="246221"/>
          </a:xfrm>
          <a:prstGeom prst="rect">
            <a:avLst/>
          </a:prstGeom>
          <a:noFill/>
        </p:spPr>
        <p:txBody>
          <a:bodyPr wrap="none" rtlCol="0">
            <a:spAutoFit/>
          </a:bodyPr>
          <a:lstStyle/>
          <a:p>
            <a:r>
              <a:rPr lang="en-US" sz="1000" dirty="0" smtClean="0"/>
              <a:t>1</a:t>
            </a:r>
            <a:endParaRPr lang="en-US" sz="1000" dirty="0"/>
          </a:p>
        </p:txBody>
      </p:sp>
      <p:sp>
        <p:nvSpPr>
          <p:cNvPr id="112" name="TextBox 111"/>
          <p:cNvSpPr txBox="1"/>
          <p:nvPr/>
        </p:nvSpPr>
        <p:spPr>
          <a:xfrm>
            <a:off x="3676366" y="1268784"/>
            <a:ext cx="255987" cy="246221"/>
          </a:xfrm>
          <a:prstGeom prst="rect">
            <a:avLst/>
          </a:prstGeom>
          <a:noFill/>
        </p:spPr>
        <p:txBody>
          <a:bodyPr wrap="none" rtlCol="0">
            <a:spAutoFit/>
          </a:bodyPr>
          <a:lstStyle/>
          <a:p>
            <a:r>
              <a:rPr lang="en-US" sz="1000" dirty="0" smtClean="0"/>
              <a:t>1</a:t>
            </a:r>
            <a:endParaRPr lang="en-US" sz="1000" dirty="0"/>
          </a:p>
        </p:txBody>
      </p:sp>
      <p:sp>
        <p:nvSpPr>
          <p:cNvPr id="113" name="TextBox 112"/>
          <p:cNvSpPr txBox="1"/>
          <p:nvPr/>
        </p:nvSpPr>
        <p:spPr>
          <a:xfrm>
            <a:off x="3675494" y="1421184"/>
            <a:ext cx="255987" cy="246221"/>
          </a:xfrm>
          <a:prstGeom prst="rect">
            <a:avLst/>
          </a:prstGeom>
          <a:noFill/>
        </p:spPr>
        <p:txBody>
          <a:bodyPr wrap="none" rtlCol="0">
            <a:spAutoFit/>
          </a:bodyPr>
          <a:lstStyle/>
          <a:p>
            <a:r>
              <a:rPr lang="en-US" sz="1000" dirty="0" smtClean="0"/>
              <a:t>1</a:t>
            </a:r>
            <a:endParaRPr lang="en-US" sz="1000" dirty="0"/>
          </a:p>
        </p:txBody>
      </p:sp>
      <p:sp>
        <p:nvSpPr>
          <p:cNvPr id="115" name="Oval 114"/>
          <p:cNvSpPr/>
          <p:nvPr/>
        </p:nvSpPr>
        <p:spPr>
          <a:xfrm>
            <a:off x="3697455" y="1614998"/>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TextBox 113"/>
          <p:cNvSpPr txBox="1"/>
          <p:nvPr/>
        </p:nvSpPr>
        <p:spPr>
          <a:xfrm>
            <a:off x="3679395" y="1571202"/>
            <a:ext cx="255987" cy="246221"/>
          </a:xfrm>
          <a:prstGeom prst="rect">
            <a:avLst/>
          </a:prstGeom>
          <a:noFill/>
        </p:spPr>
        <p:txBody>
          <a:bodyPr wrap="none" rtlCol="0">
            <a:spAutoFit/>
          </a:bodyPr>
          <a:lstStyle/>
          <a:p>
            <a:r>
              <a:rPr lang="en-US" sz="1000" dirty="0"/>
              <a:t>0</a:t>
            </a:r>
          </a:p>
        </p:txBody>
      </p:sp>
      <p:cxnSp>
        <p:nvCxnSpPr>
          <p:cNvPr id="116" name="Straight Connector 115"/>
          <p:cNvCxnSpPr/>
          <p:nvPr/>
        </p:nvCxnSpPr>
        <p:spPr>
          <a:xfrm>
            <a:off x="2141333" y="911911"/>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3700006" y="83202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TextBox 117"/>
          <p:cNvSpPr txBox="1"/>
          <p:nvPr/>
        </p:nvSpPr>
        <p:spPr>
          <a:xfrm>
            <a:off x="3677656" y="788800"/>
            <a:ext cx="255987" cy="246221"/>
          </a:xfrm>
          <a:prstGeom prst="rect">
            <a:avLst/>
          </a:prstGeom>
          <a:noFill/>
        </p:spPr>
        <p:txBody>
          <a:bodyPr wrap="none" rtlCol="0">
            <a:spAutoFit/>
          </a:bodyPr>
          <a:lstStyle/>
          <a:p>
            <a:r>
              <a:rPr lang="en-US" sz="1000" dirty="0" smtClean="0"/>
              <a:t>1</a:t>
            </a:r>
            <a:endParaRPr lang="en-US" sz="1000" dirty="0"/>
          </a:p>
        </p:txBody>
      </p:sp>
      <p:sp>
        <p:nvSpPr>
          <p:cNvPr id="4" name="TextBox 3"/>
          <p:cNvSpPr txBox="1"/>
          <p:nvPr/>
        </p:nvSpPr>
        <p:spPr>
          <a:xfrm>
            <a:off x="2802591" y="2103312"/>
            <a:ext cx="3557371" cy="523220"/>
          </a:xfrm>
          <a:prstGeom prst="rect">
            <a:avLst/>
          </a:prstGeom>
          <a:noFill/>
        </p:spPr>
        <p:txBody>
          <a:bodyPr wrap="none" rtlCol="0">
            <a:spAutoFit/>
          </a:bodyPr>
          <a:lstStyle/>
          <a:p>
            <a:r>
              <a:rPr lang="en-US" dirty="0" smtClean="0"/>
              <a:t>Core haplotype is 1</a:t>
            </a:r>
          </a:p>
          <a:p>
            <a:r>
              <a:rPr lang="en-US" dirty="0" smtClean="0"/>
              <a:t>(</a:t>
            </a:r>
            <a:r>
              <a:rPr lang="en-US" dirty="0" err="1" smtClean="0"/>
              <a:t>Biallelic</a:t>
            </a:r>
            <a:r>
              <a:rPr lang="en-US" dirty="0" smtClean="0"/>
              <a:t>: 0 is ancestral, 1 is derived allele)</a:t>
            </a:r>
            <a:endParaRPr lang="en-US" dirty="0"/>
          </a:p>
        </p:txBody>
      </p:sp>
      <p:cxnSp>
        <p:nvCxnSpPr>
          <p:cNvPr id="6" name="Straight Arrow Connector 5"/>
          <p:cNvCxnSpPr/>
          <p:nvPr/>
        </p:nvCxnSpPr>
        <p:spPr>
          <a:xfrm flipH="1">
            <a:off x="3503239" y="1817423"/>
            <a:ext cx="174871" cy="2858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8" name="Object 7"/>
          <p:cNvGraphicFramePr>
            <a:graphicFrameLocks noChangeAspect="1"/>
          </p:cNvGraphicFramePr>
          <p:nvPr>
            <p:extLst>
              <p:ext uri="{D42A27DB-BD31-4B8C-83A1-F6EECF244321}">
                <p14:modId xmlns:p14="http://schemas.microsoft.com/office/powerpoint/2010/main" val="3072488375"/>
              </p:ext>
            </p:extLst>
          </p:nvPr>
        </p:nvGraphicFramePr>
        <p:xfrm>
          <a:off x="3163862" y="2873109"/>
          <a:ext cx="2353739" cy="1390314"/>
        </p:xfrm>
        <a:graphic>
          <a:graphicData uri="http://schemas.openxmlformats.org/presentationml/2006/ole">
            <mc:AlternateContent xmlns:mc="http://schemas.openxmlformats.org/markup-compatibility/2006">
              <mc:Choice xmlns:v="urn:schemas-microsoft-com:vml" Requires="v">
                <p:oleObj spid="_x0000_s4547" name="Equation" r:id="rId4" imgW="1447800" imgH="901700" progId="Equation.3">
                  <p:embed/>
                </p:oleObj>
              </mc:Choice>
              <mc:Fallback>
                <p:oleObj name="Equation" r:id="rId4" imgW="1447800" imgH="901700" progId="Equation.3">
                  <p:embed/>
                  <p:pic>
                    <p:nvPicPr>
                      <p:cNvPr id="0" name=""/>
                      <p:cNvPicPr/>
                      <p:nvPr/>
                    </p:nvPicPr>
                    <p:blipFill>
                      <a:blip r:embed="rId5"/>
                      <a:stretch>
                        <a:fillRect/>
                      </a:stretch>
                    </p:blipFill>
                    <p:spPr>
                      <a:xfrm>
                        <a:off x="3163862" y="2873109"/>
                        <a:ext cx="2353739" cy="1390314"/>
                      </a:xfrm>
                      <a:prstGeom prst="rect">
                        <a:avLst/>
                      </a:prstGeom>
                    </p:spPr>
                  </p:pic>
                </p:oleObj>
              </mc:Fallback>
            </mc:AlternateContent>
          </a:graphicData>
        </a:graphic>
      </p:graphicFrame>
      <p:cxnSp>
        <p:nvCxnSpPr>
          <p:cNvPr id="11" name="Straight Arrow Connector 10"/>
          <p:cNvCxnSpPr/>
          <p:nvPr/>
        </p:nvCxnSpPr>
        <p:spPr>
          <a:xfrm flipH="1">
            <a:off x="3734714" y="3722562"/>
            <a:ext cx="196767" cy="3503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076278" y="4055394"/>
            <a:ext cx="1541445" cy="523220"/>
          </a:xfrm>
          <a:prstGeom prst="rect">
            <a:avLst/>
          </a:prstGeom>
          <a:noFill/>
        </p:spPr>
        <p:txBody>
          <a:bodyPr wrap="none" rtlCol="0">
            <a:spAutoFit/>
          </a:bodyPr>
          <a:lstStyle/>
          <a:p>
            <a:r>
              <a:rPr lang="en-US" dirty="0" smtClean="0"/>
              <a:t>Until marker </a:t>
            </a:r>
            <a:r>
              <a:rPr lang="en-US" i="1" dirty="0" smtClean="0"/>
              <a:t>x</a:t>
            </a:r>
            <a:r>
              <a:rPr lang="en-US" i="1" baseline="-25000" dirty="0" smtClean="0"/>
              <a:t>i</a:t>
            </a:r>
          </a:p>
          <a:p>
            <a:r>
              <a:rPr lang="en-US" dirty="0" smtClean="0"/>
              <a:t>(starting from </a:t>
            </a:r>
            <a:r>
              <a:rPr lang="en-US" i="1" dirty="0" smtClean="0"/>
              <a:t>x</a:t>
            </a:r>
            <a:r>
              <a:rPr lang="en-US" i="1" baseline="-25000" dirty="0" smtClean="0"/>
              <a:t>0</a:t>
            </a:r>
            <a:r>
              <a:rPr lang="en-US" dirty="0" smtClean="0"/>
              <a:t>)</a:t>
            </a:r>
            <a:endParaRPr lang="en-US" dirty="0"/>
          </a:p>
        </p:txBody>
      </p:sp>
    </p:spTree>
    <p:extLst>
      <p:ext uri="{BB962C8B-B14F-4D97-AF65-F5344CB8AC3E}">
        <p14:creationId xmlns:p14="http://schemas.microsoft.com/office/powerpoint/2010/main" val="177326909"/>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75384"/>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Extended Haplotype </a:t>
            </a:r>
            <a:r>
              <a:rPr lang="en-US" sz="2800" b="1" dirty="0" err="1" smtClean="0">
                <a:solidFill>
                  <a:schemeClr val="dk1"/>
                </a:solidFill>
              </a:rPr>
              <a:t>Homozygosity</a:t>
            </a:r>
            <a:endParaRPr lang="en-US" sz="2800" b="1" dirty="0">
              <a:solidFill>
                <a:schemeClr val="dk1"/>
              </a:solidFill>
            </a:endParaRPr>
          </a:p>
        </p:txBody>
      </p:sp>
      <p:cxnSp>
        <p:nvCxnSpPr>
          <p:cNvPr id="58" name="Straight Connector 57"/>
          <p:cNvCxnSpPr/>
          <p:nvPr/>
        </p:nvCxnSpPr>
        <p:spPr>
          <a:xfrm>
            <a:off x="2141165" y="106519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1165" y="122295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141165" y="1377896"/>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141165" y="154161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141165" y="1699378"/>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Oval 65"/>
          <p:cNvSpPr/>
          <p:nvPr/>
        </p:nvSpPr>
        <p:spPr>
          <a:xfrm>
            <a:off x="3699838" y="98530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p:nvPr/>
        </p:nvSpPr>
        <p:spPr>
          <a:xfrm>
            <a:off x="3699670" y="11577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700006" y="13101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699670" y="14625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678110" y="953035"/>
            <a:ext cx="255987" cy="246221"/>
          </a:xfrm>
          <a:prstGeom prst="rect">
            <a:avLst/>
          </a:prstGeom>
          <a:noFill/>
        </p:spPr>
        <p:txBody>
          <a:bodyPr wrap="none" rtlCol="0">
            <a:spAutoFit/>
          </a:bodyPr>
          <a:lstStyle/>
          <a:p>
            <a:r>
              <a:rPr lang="en-US" sz="1000" dirty="0" smtClean="0"/>
              <a:t>1</a:t>
            </a:r>
            <a:endParaRPr lang="en-US" sz="1000" dirty="0"/>
          </a:p>
        </p:txBody>
      </p:sp>
      <p:sp>
        <p:nvSpPr>
          <p:cNvPr id="79" name="TextBox 78"/>
          <p:cNvSpPr txBox="1"/>
          <p:nvPr/>
        </p:nvSpPr>
        <p:spPr>
          <a:xfrm>
            <a:off x="3677238" y="1116384"/>
            <a:ext cx="255987" cy="246221"/>
          </a:xfrm>
          <a:prstGeom prst="rect">
            <a:avLst/>
          </a:prstGeom>
          <a:noFill/>
        </p:spPr>
        <p:txBody>
          <a:bodyPr wrap="none" rtlCol="0">
            <a:spAutoFit/>
          </a:bodyPr>
          <a:lstStyle/>
          <a:p>
            <a:r>
              <a:rPr lang="en-US" sz="1000" dirty="0" smtClean="0"/>
              <a:t>1</a:t>
            </a:r>
            <a:endParaRPr lang="en-US" sz="1000" dirty="0"/>
          </a:p>
        </p:txBody>
      </p:sp>
      <p:sp>
        <p:nvSpPr>
          <p:cNvPr id="112" name="TextBox 111"/>
          <p:cNvSpPr txBox="1"/>
          <p:nvPr/>
        </p:nvSpPr>
        <p:spPr>
          <a:xfrm>
            <a:off x="3676366" y="1268784"/>
            <a:ext cx="255987" cy="246221"/>
          </a:xfrm>
          <a:prstGeom prst="rect">
            <a:avLst/>
          </a:prstGeom>
          <a:noFill/>
        </p:spPr>
        <p:txBody>
          <a:bodyPr wrap="none" rtlCol="0">
            <a:spAutoFit/>
          </a:bodyPr>
          <a:lstStyle/>
          <a:p>
            <a:r>
              <a:rPr lang="en-US" sz="1000" dirty="0" smtClean="0"/>
              <a:t>1</a:t>
            </a:r>
            <a:endParaRPr lang="en-US" sz="1000" dirty="0"/>
          </a:p>
        </p:txBody>
      </p:sp>
      <p:sp>
        <p:nvSpPr>
          <p:cNvPr id="113" name="TextBox 112"/>
          <p:cNvSpPr txBox="1"/>
          <p:nvPr/>
        </p:nvSpPr>
        <p:spPr>
          <a:xfrm>
            <a:off x="3675494" y="1421184"/>
            <a:ext cx="255987" cy="246221"/>
          </a:xfrm>
          <a:prstGeom prst="rect">
            <a:avLst/>
          </a:prstGeom>
          <a:noFill/>
        </p:spPr>
        <p:txBody>
          <a:bodyPr wrap="none" rtlCol="0">
            <a:spAutoFit/>
          </a:bodyPr>
          <a:lstStyle/>
          <a:p>
            <a:r>
              <a:rPr lang="en-US" sz="1000" dirty="0" smtClean="0"/>
              <a:t>1</a:t>
            </a:r>
            <a:endParaRPr lang="en-US" sz="1000" dirty="0"/>
          </a:p>
        </p:txBody>
      </p:sp>
      <p:sp>
        <p:nvSpPr>
          <p:cNvPr id="115" name="Oval 114"/>
          <p:cNvSpPr/>
          <p:nvPr/>
        </p:nvSpPr>
        <p:spPr>
          <a:xfrm>
            <a:off x="3697455" y="1614998"/>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TextBox 113"/>
          <p:cNvSpPr txBox="1"/>
          <p:nvPr/>
        </p:nvSpPr>
        <p:spPr>
          <a:xfrm>
            <a:off x="3679395" y="1571202"/>
            <a:ext cx="255987" cy="246221"/>
          </a:xfrm>
          <a:prstGeom prst="rect">
            <a:avLst/>
          </a:prstGeom>
          <a:noFill/>
        </p:spPr>
        <p:txBody>
          <a:bodyPr wrap="none" rtlCol="0">
            <a:spAutoFit/>
          </a:bodyPr>
          <a:lstStyle/>
          <a:p>
            <a:r>
              <a:rPr lang="en-US" sz="1000" dirty="0"/>
              <a:t>0</a:t>
            </a:r>
          </a:p>
        </p:txBody>
      </p:sp>
      <p:cxnSp>
        <p:nvCxnSpPr>
          <p:cNvPr id="116" name="Straight Connector 115"/>
          <p:cNvCxnSpPr/>
          <p:nvPr/>
        </p:nvCxnSpPr>
        <p:spPr>
          <a:xfrm>
            <a:off x="2141333" y="911911"/>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3700006" y="83202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TextBox 117"/>
          <p:cNvSpPr txBox="1"/>
          <p:nvPr/>
        </p:nvSpPr>
        <p:spPr>
          <a:xfrm>
            <a:off x="3677656" y="788800"/>
            <a:ext cx="255987" cy="246221"/>
          </a:xfrm>
          <a:prstGeom prst="rect">
            <a:avLst/>
          </a:prstGeom>
          <a:noFill/>
        </p:spPr>
        <p:txBody>
          <a:bodyPr wrap="none" rtlCol="0">
            <a:spAutoFit/>
          </a:bodyPr>
          <a:lstStyle/>
          <a:p>
            <a:r>
              <a:rPr lang="en-US" sz="1000" dirty="0" smtClean="0"/>
              <a:t>1</a:t>
            </a:r>
            <a:endParaRPr lang="en-US" sz="1000" dirty="0"/>
          </a:p>
        </p:txBody>
      </p:sp>
      <p:sp>
        <p:nvSpPr>
          <p:cNvPr id="4" name="TextBox 3"/>
          <p:cNvSpPr txBox="1"/>
          <p:nvPr/>
        </p:nvSpPr>
        <p:spPr>
          <a:xfrm>
            <a:off x="2802591" y="2103312"/>
            <a:ext cx="3557371" cy="523220"/>
          </a:xfrm>
          <a:prstGeom prst="rect">
            <a:avLst/>
          </a:prstGeom>
          <a:noFill/>
        </p:spPr>
        <p:txBody>
          <a:bodyPr wrap="none" rtlCol="0">
            <a:spAutoFit/>
          </a:bodyPr>
          <a:lstStyle/>
          <a:p>
            <a:r>
              <a:rPr lang="en-US" dirty="0" smtClean="0"/>
              <a:t>Core haplotype is 1</a:t>
            </a:r>
          </a:p>
          <a:p>
            <a:r>
              <a:rPr lang="en-US" dirty="0" smtClean="0"/>
              <a:t>(</a:t>
            </a:r>
            <a:r>
              <a:rPr lang="en-US" dirty="0" err="1" smtClean="0"/>
              <a:t>Biallelic</a:t>
            </a:r>
            <a:r>
              <a:rPr lang="en-US" dirty="0" smtClean="0"/>
              <a:t>: 0 is ancestral, 1 is derived allele)</a:t>
            </a:r>
            <a:endParaRPr lang="en-US" dirty="0"/>
          </a:p>
        </p:txBody>
      </p:sp>
      <p:cxnSp>
        <p:nvCxnSpPr>
          <p:cNvPr id="6" name="Straight Arrow Connector 5"/>
          <p:cNvCxnSpPr/>
          <p:nvPr/>
        </p:nvCxnSpPr>
        <p:spPr>
          <a:xfrm flipH="1">
            <a:off x="3503239" y="1817423"/>
            <a:ext cx="174871" cy="2858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8" name="Object 7"/>
          <p:cNvGraphicFramePr>
            <a:graphicFrameLocks noChangeAspect="1"/>
          </p:cNvGraphicFramePr>
          <p:nvPr>
            <p:extLst>
              <p:ext uri="{D42A27DB-BD31-4B8C-83A1-F6EECF244321}">
                <p14:modId xmlns:p14="http://schemas.microsoft.com/office/powerpoint/2010/main" val="3968112517"/>
              </p:ext>
            </p:extLst>
          </p:nvPr>
        </p:nvGraphicFramePr>
        <p:xfrm>
          <a:off x="3163862" y="2873109"/>
          <a:ext cx="2353739" cy="1390314"/>
        </p:xfrm>
        <a:graphic>
          <a:graphicData uri="http://schemas.openxmlformats.org/presentationml/2006/ole">
            <mc:AlternateContent xmlns:mc="http://schemas.openxmlformats.org/markup-compatibility/2006">
              <mc:Choice xmlns:v="urn:schemas-microsoft-com:vml" Requires="v">
                <p:oleObj spid="_x0000_s5569" name="Equation" r:id="rId4" imgW="1447800" imgH="901700" progId="Equation.3">
                  <p:embed/>
                </p:oleObj>
              </mc:Choice>
              <mc:Fallback>
                <p:oleObj name="Equation" r:id="rId4" imgW="1447800" imgH="901700" progId="Equation.3">
                  <p:embed/>
                  <p:pic>
                    <p:nvPicPr>
                      <p:cNvPr id="0" name=""/>
                      <p:cNvPicPr/>
                      <p:nvPr/>
                    </p:nvPicPr>
                    <p:blipFill>
                      <a:blip r:embed="rId5"/>
                      <a:stretch>
                        <a:fillRect/>
                      </a:stretch>
                    </p:blipFill>
                    <p:spPr>
                      <a:xfrm>
                        <a:off x="3163862" y="2873109"/>
                        <a:ext cx="2353739" cy="1390314"/>
                      </a:xfrm>
                      <a:prstGeom prst="rect">
                        <a:avLst/>
                      </a:prstGeom>
                    </p:spPr>
                  </p:pic>
                </p:oleObj>
              </mc:Fallback>
            </mc:AlternateContent>
          </a:graphicData>
        </a:graphic>
      </p:graphicFrame>
      <p:cxnSp>
        <p:nvCxnSpPr>
          <p:cNvPr id="11" name="Straight Arrow Connector 10"/>
          <p:cNvCxnSpPr/>
          <p:nvPr/>
        </p:nvCxnSpPr>
        <p:spPr>
          <a:xfrm flipH="1">
            <a:off x="4362035" y="3913064"/>
            <a:ext cx="196768" cy="5211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092415" y="4353327"/>
            <a:ext cx="3366681" cy="523220"/>
          </a:xfrm>
          <a:prstGeom prst="rect">
            <a:avLst/>
          </a:prstGeom>
          <a:noFill/>
        </p:spPr>
        <p:txBody>
          <a:bodyPr wrap="square" rtlCol="0">
            <a:spAutoFit/>
          </a:bodyPr>
          <a:lstStyle/>
          <a:p>
            <a:r>
              <a:rPr lang="en-US" dirty="0" smtClean="0"/>
              <a:t>Sum across all unique haplotypes carrying the core SNP</a:t>
            </a:r>
            <a:endParaRPr lang="en-US" dirty="0"/>
          </a:p>
        </p:txBody>
      </p:sp>
    </p:spTree>
    <p:extLst>
      <p:ext uri="{BB962C8B-B14F-4D97-AF65-F5344CB8AC3E}">
        <p14:creationId xmlns:p14="http://schemas.microsoft.com/office/powerpoint/2010/main" val="142582161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75384"/>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Extended Haplotype </a:t>
            </a:r>
            <a:r>
              <a:rPr lang="en-US" sz="2800" b="1" dirty="0" err="1" smtClean="0">
                <a:solidFill>
                  <a:schemeClr val="dk1"/>
                </a:solidFill>
              </a:rPr>
              <a:t>Homozygosity</a:t>
            </a:r>
            <a:endParaRPr lang="en-US" sz="2800" b="1" dirty="0">
              <a:solidFill>
                <a:schemeClr val="dk1"/>
              </a:solidFill>
            </a:endParaRPr>
          </a:p>
        </p:txBody>
      </p:sp>
      <p:cxnSp>
        <p:nvCxnSpPr>
          <p:cNvPr id="58" name="Straight Connector 57"/>
          <p:cNvCxnSpPr/>
          <p:nvPr/>
        </p:nvCxnSpPr>
        <p:spPr>
          <a:xfrm>
            <a:off x="2141165" y="106519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1165" y="122295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141165" y="1377896"/>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141165" y="154161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141165" y="1699378"/>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Oval 65"/>
          <p:cNvSpPr/>
          <p:nvPr/>
        </p:nvSpPr>
        <p:spPr>
          <a:xfrm>
            <a:off x="3699838" y="98530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p:nvPr/>
        </p:nvSpPr>
        <p:spPr>
          <a:xfrm>
            <a:off x="3699670" y="11577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700006" y="13101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699670" y="14625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678110" y="953035"/>
            <a:ext cx="255987" cy="246221"/>
          </a:xfrm>
          <a:prstGeom prst="rect">
            <a:avLst/>
          </a:prstGeom>
          <a:noFill/>
        </p:spPr>
        <p:txBody>
          <a:bodyPr wrap="none" rtlCol="0">
            <a:spAutoFit/>
          </a:bodyPr>
          <a:lstStyle/>
          <a:p>
            <a:r>
              <a:rPr lang="en-US" sz="1000" dirty="0" smtClean="0"/>
              <a:t>1</a:t>
            </a:r>
            <a:endParaRPr lang="en-US" sz="1000" dirty="0"/>
          </a:p>
        </p:txBody>
      </p:sp>
      <p:sp>
        <p:nvSpPr>
          <p:cNvPr id="79" name="TextBox 78"/>
          <p:cNvSpPr txBox="1"/>
          <p:nvPr/>
        </p:nvSpPr>
        <p:spPr>
          <a:xfrm>
            <a:off x="3677238" y="1116384"/>
            <a:ext cx="255987" cy="246221"/>
          </a:xfrm>
          <a:prstGeom prst="rect">
            <a:avLst/>
          </a:prstGeom>
          <a:noFill/>
        </p:spPr>
        <p:txBody>
          <a:bodyPr wrap="none" rtlCol="0">
            <a:spAutoFit/>
          </a:bodyPr>
          <a:lstStyle/>
          <a:p>
            <a:r>
              <a:rPr lang="en-US" sz="1000" dirty="0" smtClean="0"/>
              <a:t>1</a:t>
            </a:r>
            <a:endParaRPr lang="en-US" sz="1000" dirty="0"/>
          </a:p>
        </p:txBody>
      </p:sp>
      <p:sp>
        <p:nvSpPr>
          <p:cNvPr id="112" name="TextBox 111"/>
          <p:cNvSpPr txBox="1"/>
          <p:nvPr/>
        </p:nvSpPr>
        <p:spPr>
          <a:xfrm>
            <a:off x="3676366" y="1268784"/>
            <a:ext cx="255987" cy="246221"/>
          </a:xfrm>
          <a:prstGeom prst="rect">
            <a:avLst/>
          </a:prstGeom>
          <a:noFill/>
        </p:spPr>
        <p:txBody>
          <a:bodyPr wrap="none" rtlCol="0">
            <a:spAutoFit/>
          </a:bodyPr>
          <a:lstStyle/>
          <a:p>
            <a:r>
              <a:rPr lang="en-US" sz="1000" dirty="0" smtClean="0"/>
              <a:t>1</a:t>
            </a:r>
            <a:endParaRPr lang="en-US" sz="1000" dirty="0"/>
          </a:p>
        </p:txBody>
      </p:sp>
      <p:sp>
        <p:nvSpPr>
          <p:cNvPr id="113" name="TextBox 112"/>
          <p:cNvSpPr txBox="1"/>
          <p:nvPr/>
        </p:nvSpPr>
        <p:spPr>
          <a:xfrm>
            <a:off x="3675494" y="1421184"/>
            <a:ext cx="255987" cy="246221"/>
          </a:xfrm>
          <a:prstGeom prst="rect">
            <a:avLst/>
          </a:prstGeom>
          <a:noFill/>
        </p:spPr>
        <p:txBody>
          <a:bodyPr wrap="none" rtlCol="0">
            <a:spAutoFit/>
          </a:bodyPr>
          <a:lstStyle/>
          <a:p>
            <a:r>
              <a:rPr lang="en-US" sz="1000" dirty="0" smtClean="0"/>
              <a:t>1</a:t>
            </a:r>
            <a:endParaRPr lang="en-US" sz="1000" dirty="0"/>
          </a:p>
        </p:txBody>
      </p:sp>
      <p:sp>
        <p:nvSpPr>
          <p:cNvPr id="115" name="Oval 114"/>
          <p:cNvSpPr/>
          <p:nvPr/>
        </p:nvSpPr>
        <p:spPr>
          <a:xfrm>
            <a:off x="3697455" y="1614998"/>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TextBox 113"/>
          <p:cNvSpPr txBox="1"/>
          <p:nvPr/>
        </p:nvSpPr>
        <p:spPr>
          <a:xfrm>
            <a:off x="3679395" y="1571202"/>
            <a:ext cx="255987" cy="246221"/>
          </a:xfrm>
          <a:prstGeom prst="rect">
            <a:avLst/>
          </a:prstGeom>
          <a:noFill/>
        </p:spPr>
        <p:txBody>
          <a:bodyPr wrap="none" rtlCol="0">
            <a:spAutoFit/>
          </a:bodyPr>
          <a:lstStyle/>
          <a:p>
            <a:r>
              <a:rPr lang="en-US" sz="1000" dirty="0"/>
              <a:t>0</a:t>
            </a:r>
          </a:p>
        </p:txBody>
      </p:sp>
      <p:cxnSp>
        <p:nvCxnSpPr>
          <p:cNvPr id="116" name="Straight Connector 115"/>
          <p:cNvCxnSpPr/>
          <p:nvPr/>
        </p:nvCxnSpPr>
        <p:spPr>
          <a:xfrm>
            <a:off x="2141333" y="911911"/>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3700006" y="83202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TextBox 117"/>
          <p:cNvSpPr txBox="1"/>
          <p:nvPr/>
        </p:nvSpPr>
        <p:spPr>
          <a:xfrm>
            <a:off x="3677656" y="788800"/>
            <a:ext cx="255987" cy="246221"/>
          </a:xfrm>
          <a:prstGeom prst="rect">
            <a:avLst/>
          </a:prstGeom>
          <a:noFill/>
        </p:spPr>
        <p:txBody>
          <a:bodyPr wrap="none" rtlCol="0">
            <a:spAutoFit/>
          </a:bodyPr>
          <a:lstStyle/>
          <a:p>
            <a:r>
              <a:rPr lang="en-US" sz="1000" dirty="0" smtClean="0"/>
              <a:t>1</a:t>
            </a:r>
            <a:endParaRPr lang="en-US" sz="1000" dirty="0"/>
          </a:p>
        </p:txBody>
      </p:sp>
      <p:sp>
        <p:nvSpPr>
          <p:cNvPr id="4" name="TextBox 3"/>
          <p:cNvSpPr txBox="1"/>
          <p:nvPr/>
        </p:nvSpPr>
        <p:spPr>
          <a:xfrm>
            <a:off x="2802591" y="2103312"/>
            <a:ext cx="3557371" cy="523220"/>
          </a:xfrm>
          <a:prstGeom prst="rect">
            <a:avLst/>
          </a:prstGeom>
          <a:noFill/>
        </p:spPr>
        <p:txBody>
          <a:bodyPr wrap="none" rtlCol="0">
            <a:spAutoFit/>
          </a:bodyPr>
          <a:lstStyle/>
          <a:p>
            <a:r>
              <a:rPr lang="en-US" dirty="0" smtClean="0"/>
              <a:t>Core haplotype is 1</a:t>
            </a:r>
          </a:p>
          <a:p>
            <a:r>
              <a:rPr lang="en-US" dirty="0" smtClean="0"/>
              <a:t>(</a:t>
            </a:r>
            <a:r>
              <a:rPr lang="en-US" dirty="0" err="1" smtClean="0"/>
              <a:t>Biallelic</a:t>
            </a:r>
            <a:r>
              <a:rPr lang="en-US" dirty="0" smtClean="0"/>
              <a:t>: 0 is ancestral, 1 is derived allele)</a:t>
            </a:r>
            <a:endParaRPr lang="en-US" dirty="0"/>
          </a:p>
        </p:txBody>
      </p:sp>
      <p:cxnSp>
        <p:nvCxnSpPr>
          <p:cNvPr id="6" name="Straight Arrow Connector 5"/>
          <p:cNvCxnSpPr/>
          <p:nvPr/>
        </p:nvCxnSpPr>
        <p:spPr>
          <a:xfrm flipH="1">
            <a:off x="3503239" y="1817423"/>
            <a:ext cx="174871" cy="2858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8" name="Object 7"/>
          <p:cNvGraphicFramePr>
            <a:graphicFrameLocks noChangeAspect="1"/>
          </p:cNvGraphicFramePr>
          <p:nvPr>
            <p:extLst>
              <p:ext uri="{D42A27DB-BD31-4B8C-83A1-F6EECF244321}">
                <p14:modId xmlns:p14="http://schemas.microsoft.com/office/powerpoint/2010/main" val="4239759170"/>
              </p:ext>
            </p:extLst>
          </p:nvPr>
        </p:nvGraphicFramePr>
        <p:xfrm>
          <a:off x="3163862" y="2873109"/>
          <a:ext cx="2353739" cy="1390314"/>
        </p:xfrm>
        <a:graphic>
          <a:graphicData uri="http://schemas.openxmlformats.org/presentationml/2006/ole">
            <mc:AlternateContent xmlns:mc="http://schemas.openxmlformats.org/markup-compatibility/2006">
              <mc:Choice xmlns:v="urn:schemas-microsoft-com:vml" Requires="v">
                <p:oleObj spid="_x0000_s7616" name="Equation" r:id="rId4" imgW="1447800" imgH="901700" progId="Equation.3">
                  <p:embed/>
                </p:oleObj>
              </mc:Choice>
              <mc:Fallback>
                <p:oleObj name="Equation" r:id="rId4" imgW="1447800" imgH="901700" progId="Equation.3">
                  <p:embed/>
                  <p:pic>
                    <p:nvPicPr>
                      <p:cNvPr id="0" name=""/>
                      <p:cNvPicPr/>
                      <p:nvPr/>
                    </p:nvPicPr>
                    <p:blipFill>
                      <a:blip r:embed="rId5"/>
                      <a:stretch>
                        <a:fillRect/>
                      </a:stretch>
                    </p:blipFill>
                    <p:spPr>
                      <a:xfrm>
                        <a:off x="3163862" y="2873109"/>
                        <a:ext cx="2353739" cy="1390314"/>
                      </a:xfrm>
                      <a:prstGeom prst="rect">
                        <a:avLst/>
                      </a:prstGeom>
                    </p:spPr>
                  </p:pic>
                </p:oleObj>
              </mc:Fallback>
            </mc:AlternateContent>
          </a:graphicData>
        </a:graphic>
      </p:graphicFrame>
      <p:cxnSp>
        <p:nvCxnSpPr>
          <p:cNvPr id="11" name="Straight Arrow Connector 10"/>
          <p:cNvCxnSpPr/>
          <p:nvPr/>
        </p:nvCxnSpPr>
        <p:spPr>
          <a:xfrm flipH="1">
            <a:off x="4362035" y="3913064"/>
            <a:ext cx="196768" cy="5211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092415" y="4353327"/>
            <a:ext cx="3366681" cy="523220"/>
          </a:xfrm>
          <a:prstGeom prst="rect">
            <a:avLst/>
          </a:prstGeom>
          <a:noFill/>
        </p:spPr>
        <p:txBody>
          <a:bodyPr wrap="square" rtlCol="0">
            <a:spAutoFit/>
          </a:bodyPr>
          <a:lstStyle/>
          <a:p>
            <a:r>
              <a:rPr lang="en-US" dirty="0" smtClean="0"/>
              <a:t>Sum across all unique haplotypes carrying the core SNP</a:t>
            </a:r>
            <a:endParaRPr lang="en-US" dirty="0"/>
          </a:p>
        </p:txBody>
      </p:sp>
      <p:sp>
        <p:nvSpPr>
          <p:cNvPr id="2" name="Right Brace 1"/>
          <p:cNvSpPr/>
          <p:nvPr/>
        </p:nvSpPr>
        <p:spPr>
          <a:xfrm>
            <a:off x="5802239" y="2851211"/>
            <a:ext cx="186109" cy="67427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Right Brace 26"/>
          <p:cNvSpPr/>
          <p:nvPr/>
        </p:nvSpPr>
        <p:spPr>
          <a:xfrm>
            <a:off x="5802239" y="3600098"/>
            <a:ext cx="186109" cy="67427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6185406" y="2999947"/>
            <a:ext cx="2597132" cy="307777"/>
          </a:xfrm>
          <a:prstGeom prst="rect">
            <a:avLst/>
          </a:prstGeom>
          <a:noFill/>
        </p:spPr>
        <p:txBody>
          <a:bodyPr wrap="none" rtlCol="0">
            <a:spAutoFit/>
          </a:bodyPr>
          <a:lstStyle/>
          <a:p>
            <a:r>
              <a:rPr lang="en-US" i="1" dirty="0" err="1"/>
              <a:t>n</a:t>
            </a:r>
            <a:r>
              <a:rPr lang="en-US" i="1" baseline="-25000" dirty="0" err="1" smtClean="0"/>
              <a:t>h</a:t>
            </a:r>
            <a:r>
              <a:rPr lang="en-US" dirty="0" smtClean="0"/>
              <a:t> is haplotype frequency of </a:t>
            </a:r>
            <a:r>
              <a:rPr lang="en-US" i="1" dirty="0" smtClean="0"/>
              <a:t>h</a:t>
            </a:r>
            <a:endParaRPr lang="en-US" i="1" dirty="0"/>
          </a:p>
        </p:txBody>
      </p:sp>
      <p:sp>
        <p:nvSpPr>
          <p:cNvPr id="29" name="TextBox 28"/>
          <p:cNvSpPr txBox="1"/>
          <p:nvPr/>
        </p:nvSpPr>
        <p:spPr>
          <a:xfrm>
            <a:off x="6261171" y="3759175"/>
            <a:ext cx="2425630" cy="523220"/>
          </a:xfrm>
          <a:prstGeom prst="rect">
            <a:avLst/>
          </a:prstGeom>
          <a:noFill/>
        </p:spPr>
        <p:txBody>
          <a:bodyPr wrap="square" rtlCol="0">
            <a:spAutoFit/>
          </a:bodyPr>
          <a:lstStyle/>
          <a:p>
            <a:r>
              <a:rPr lang="en-US" i="1" dirty="0" err="1"/>
              <a:t>n</a:t>
            </a:r>
            <a:r>
              <a:rPr lang="en-US" i="1" baseline="-25000" dirty="0" err="1" smtClean="0"/>
              <a:t>h</a:t>
            </a:r>
            <a:r>
              <a:rPr lang="en-US" dirty="0" smtClean="0"/>
              <a:t> is haplotype frequency of the core SNP</a:t>
            </a:r>
          </a:p>
        </p:txBody>
      </p:sp>
    </p:spTree>
    <p:extLst>
      <p:ext uri="{BB962C8B-B14F-4D97-AF65-F5344CB8AC3E}">
        <p14:creationId xmlns:p14="http://schemas.microsoft.com/office/powerpoint/2010/main" val="99682401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75384"/>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Extended Haplotype </a:t>
            </a:r>
            <a:r>
              <a:rPr lang="en-US" sz="2800" b="1" dirty="0" err="1" smtClean="0">
                <a:solidFill>
                  <a:schemeClr val="dk1"/>
                </a:solidFill>
              </a:rPr>
              <a:t>Homozygosity</a:t>
            </a:r>
            <a:endParaRPr lang="en-US" sz="2800" b="1" dirty="0">
              <a:solidFill>
                <a:schemeClr val="dk1"/>
              </a:solidFill>
            </a:endParaRPr>
          </a:p>
        </p:txBody>
      </p:sp>
      <p:cxnSp>
        <p:nvCxnSpPr>
          <p:cNvPr id="58" name="Straight Connector 57"/>
          <p:cNvCxnSpPr/>
          <p:nvPr/>
        </p:nvCxnSpPr>
        <p:spPr>
          <a:xfrm>
            <a:off x="2141165" y="106519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1165" y="122295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141165" y="1377896"/>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141165" y="154161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141165" y="1699378"/>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Oval 65"/>
          <p:cNvSpPr/>
          <p:nvPr/>
        </p:nvSpPr>
        <p:spPr>
          <a:xfrm>
            <a:off x="3699838" y="98530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p:nvPr/>
        </p:nvSpPr>
        <p:spPr>
          <a:xfrm>
            <a:off x="3699670" y="11577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700006" y="13101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699670" y="14625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678110" y="953035"/>
            <a:ext cx="255987" cy="246221"/>
          </a:xfrm>
          <a:prstGeom prst="rect">
            <a:avLst/>
          </a:prstGeom>
          <a:noFill/>
        </p:spPr>
        <p:txBody>
          <a:bodyPr wrap="none" rtlCol="0">
            <a:spAutoFit/>
          </a:bodyPr>
          <a:lstStyle/>
          <a:p>
            <a:r>
              <a:rPr lang="en-US" sz="1000" dirty="0" smtClean="0"/>
              <a:t>1</a:t>
            </a:r>
            <a:endParaRPr lang="en-US" sz="1000" dirty="0"/>
          </a:p>
        </p:txBody>
      </p:sp>
      <p:sp>
        <p:nvSpPr>
          <p:cNvPr id="79" name="TextBox 78"/>
          <p:cNvSpPr txBox="1"/>
          <p:nvPr/>
        </p:nvSpPr>
        <p:spPr>
          <a:xfrm>
            <a:off x="3677238" y="1116384"/>
            <a:ext cx="255987" cy="246221"/>
          </a:xfrm>
          <a:prstGeom prst="rect">
            <a:avLst/>
          </a:prstGeom>
          <a:noFill/>
        </p:spPr>
        <p:txBody>
          <a:bodyPr wrap="none" rtlCol="0">
            <a:spAutoFit/>
          </a:bodyPr>
          <a:lstStyle/>
          <a:p>
            <a:r>
              <a:rPr lang="en-US" sz="1000" dirty="0" smtClean="0"/>
              <a:t>1</a:t>
            </a:r>
            <a:endParaRPr lang="en-US" sz="1000" dirty="0"/>
          </a:p>
        </p:txBody>
      </p:sp>
      <p:sp>
        <p:nvSpPr>
          <p:cNvPr id="112" name="TextBox 111"/>
          <p:cNvSpPr txBox="1"/>
          <p:nvPr/>
        </p:nvSpPr>
        <p:spPr>
          <a:xfrm>
            <a:off x="3676366" y="1268784"/>
            <a:ext cx="255987" cy="246221"/>
          </a:xfrm>
          <a:prstGeom prst="rect">
            <a:avLst/>
          </a:prstGeom>
          <a:noFill/>
        </p:spPr>
        <p:txBody>
          <a:bodyPr wrap="none" rtlCol="0">
            <a:spAutoFit/>
          </a:bodyPr>
          <a:lstStyle/>
          <a:p>
            <a:r>
              <a:rPr lang="en-US" sz="1000" dirty="0" smtClean="0"/>
              <a:t>1</a:t>
            </a:r>
            <a:endParaRPr lang="en-US" sz="1000" dirty="0"/>
          </a:p>
        </p:txBody>
      </p:sp>
      <p:sp>
        <p:nvSpPr>
          <p:cNvPr id="113" name="TextBox 112"/>
          <p:cNvSpPr txBox="1"/>
          <p:nvPr/>
        </p:nvSpPr>
        <p:spPr>
          <a:xfrm>
            <a:off x="3675494" y="1421184"/>
            <a:ext cx="255987" cy="246221"/>
          </a:xfrm>
          <a:prstGeom prst="rect">
            <a:avLst/>
          </a:prstGeom>
          <a:noFill/>
        </p:spPr>
        <p:txBody>
          <a:bodyPr wrap="none" rtlCol="0">
            <a:spAutoFit/>
          </a:bodyPr>
          <a:lstStyle/>
          <a:p>
            <a:r>
              <a:rPr lang="en-US" sz="1000" dirty="0" smtClean="0"/>
              <a:t>1</a:t>
            </a:r>
            <a:endParaRPr lang="en-US" sz="1000" dirty="0"/>
          </a:p>
        </p:txBody>
      </p:sp>
      <p:sp>
        <p:nvSpPr>
          <p:cNvPr id="115" name="Oval 114"/>
          <p:cNvSpPr/>
          <p:nvPr/>
        </p:nvSpPr>
        <p:spPr>
          <a:xfrm>
            <a:off x="3697455" y="1614998"/>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TextBox 113"/>
          <p:cNvSpPr txBox="1"/>
          <p:nvPr/>
        </p:nvSpPr>
        <p:spPr>
          <a:xfrm>
            <a:off x="3679395" y="1571202"/>
            <a:ext cx="255987" cy="246221"/>
          </a:xfrm>
          <a:prstGeom prst="rect">
            <a:avLst/>
          </a:prstGeom>
          <a:noFill/>
        </p:spPr>
        <p:txBody>
          <a:bodyPr wrap="none" rtlCol="0">
            <a:spAutoFit/>
          </a:bodyPr>
          <a:lstStyle/>
          <a:p>
            <a:r>
              <a:rPr lang="en-US" sz="1000" dirty="0"/>
              <a:t>0</a:t>
            </a:r>
          </a:p>
        </p:txBody>
      </p:sp>
      <p:cxnSp>
        <p:nvCxnSpPr>
          <p:cNvPr id="116" name="Straight Connector 115"/>
          <p:cNvCxnSpPr/>
          <p:nvPr/>
        </p:nvCxnSpPr>
        <p:spPr>
          <a:xfrm>
            <a:off x="2141333" y="911911"/>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3700006" y="83202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TextBox 117"/>
          <p:cNvSpPr txBox="1"/>
          <p:nvPr/>
        </p:nvSpPr>
        <p:spPr>
          <a:xfrm>
            <a:off x="3677656" y="788800"/>
            <a:ext cx="255987" cy="246221"/>
          </a:xfrm>
          <a:prstGeom prst="rect">
            <a:avLst/>
          </a:prstGeom>
          <a:noFill/>
        </p:spPr>
        <p:txBody>
          <a:bodyPr wrap="none" rtlCol="0">
            <a:spAutoFit/>
          </a:bodyPr>
          <a:lstStyle/>
          <a:p>
            <a:r>
              <a:rPr lang="en-US" sz="1000" dirty="0" smtClean="0"/>
              <a:t>1</a:t>
            </a:r>
            <a:endParaRPr lang="en-US" sz="1000" dirty="0"/>
          </a:p>
        </p:txBody>
      </p:sp>
      <p:sp>
        <p:nvSpPr>
          <p:cNvPr id="4" name="TextBox 3"/>
          <p:cNvSpPr txBox="1"/>
          <p:nvPr/>
        </p:nvSpPr>
        <p:spPr>
          <a:xfrm>
            <a:off x="2802591" y="2103312"/>
            <a:ext cx="3557371" cy="523220"/>
          </a:xfrm>
          <a:prstGeom prst="rect">
            <a:avLst/>
          </a:prstGeom>
          <a:noFill/>
        </p:spPr>
        <p:txBody>
          <a:bodyPr wrap="none" rtlCol="0">
            <a:spAutoFit/>
          </a:bodyPr>
          <a:lstStyle/>
          <a:p>
            <a:r>
              <a:rPr lang="en-US" dirty="0" smtClean="0"/>
              <a:t>Core haplotype is 1</a:t>
            </a:r>
          </a:p>
          <a:p>
            <a:r>
              <a:rPr lang="en-US" dirty="0" smtClean="0"/>
              <a:t>(</a:t>
            </a:r>
            <a:r>
              <a:rPr lang="en-US" dirty="0" err="1" smtClean="0"/>
              <a:t>Biallelic</a:t>
            </a:r>
            <a:r>
              <a:rPr lang="en-US" dirty="0" smtClean="0"/>
              <a:t>: 0 is ancestral, 1 is derived allele)</a:t>
            </a:r>
            <a:endParaRPr lang="en-US" dirty="0"/>
          </a:p>
        </p:txBody>
      </p:sp>
      <p:cxnSp>
        <p:nvCxnSpPr>
          <p:cNvPr id="6" name="Straight Arrow Connector 5"/>
          <p:cNvCxnSpPr/>
          <p:nvPr/>
        </p:nvCxnSpPr>
        <p:spPr>
          <a:xfrm flipH="1">
            <a:off x="3503239" y="1817423"/>
            <a:ext cx="174871" cy="2858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8" name="Object 7"/>
          <p:cNvGraphicFramePr>
            <a:graphicFrameLocks noChangeAspect="1"/>
          </p:cNvGraphicFramePr>
          <p:nvPr>
            <p:extLst>
              <p:ext uri="{D42A27DB-BD31-4B8C-83A1-F6EECF244321}">
                <p14:modId xmlns:p14="http://schemas.microsoft.com/office/powerpoint/2010/main" val="2228250189"/>
              </p:ext>
            </p:extLst>
          </p:nvPr>
        </p:nvGraphicFramePr>
        <p:xfrm>
          <a:off x="3163862" y="2873109"/>
          <a:ext cx="2353739" cy="1390314"/>
        </p:xfrm>
        <a:graphic>
          <a:graphicData uri="http://schemas.openxmlformats.org/presentationml/2006/ole">
            <mc:AlternateContent xmlns:mc="http://schemas.openxmlformats.org/markup-compatibility/2006">
              <mc:Choice xmlns:v="urn:schemas-microsoft-com:vml" Requires="v">
                <p:oleObj spid="_x0000_s9075" name="Equation" r:id="rId4" imgW="1447800" imgH="901700" progId="Equation.3">
                  <p:embed/>
                </p:oleObj>
              </mc:Choice>
              <mc:Fallback>
                <p:oleObj name="Equation" r:id="rId4" imgW="1447800" imgH="901700" progId="Equation.3">
                  <p:embed/>
                  <p:pic>
                    <p:nvPicPr>
                      <p:cNvPr id="0" name=""/>
                      <p:cNvPicPr/>
                      <p:nvPr/>
                    </p:nvPicPr>
                    <p:blipFill>
                      <a:blip r:embed="rId5"/>
                      <a:stretch>
                        <a:fillRect/>
                      </a:stretch>
                    </p:blipFill>
                    <p:spPr>
                      <a:xfrm>
                        <a:off x="3163862" y="2873109"/>
                        <a:ext cx="2353739" cy="1390314"/>
                      </a:xfrm>
                      <a:prstGeom prst="rect">
                        <a:avLst/>
                      </a:prstGeom>
                    </p:spPr>
                  </p:pic>
                </p:oleObj>
              </mc:Fallback>
            </mc:AlternateContent>
          </a:graphicData>
        </a:graphic>
      </p:graphicFrame>
      <p:cxnSp>
        <p:nvCxnSpPr>
          <p:cNvPr id="11" name="Straight Arrow Connector 10"/>
          <p:cNvCxnSpPr/>
          <p:nvPr/>
        </p:nvCxnSpPr>
        <p:spPr>
          <a:xfrm flipH="1">
            <a:off x="4362035" y="3913064"/>
            <a:ext cx="196768" cy="5211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092415" y="4353327"/>
            <a:ext cx="3366681" cy="523220"/>
          </a:xfrm>
          <a:prstGeom prst="rect">
            <a:avLst/>
          </a:prstGeom>
          <a:noFill/>
        </p:spPr>
        <p:txBody>
          <a:bodyPr wrap="square" rtlCol="0">
            <a:spAutoFit/>
          </a:bodyPr>
          <a:lstStyle/>
          <a:p>
            <a:r>
              <a:rPr lang="en-US" dirty="0" smtClean="0"/>
              <a:t>Sum across all unique haplotypes carrying the core SNP</a:t>
            </a:r>
            <a:endParaRPr lang="en-US" dirty="0"/>
          </a:p>
        </p:txBody>
      </p:sp>
      <p:sp>
        <p:nvSpPr>
          <p:cNvPr id="2" name="Right Brace 1"/>
          <p:cNvSpPr/>
          <p:nvPr/>
        </p:nvSpPr>
        <p:spPr>
          <a:xfrm>
            <a:off x="5802239" y="2851211"/>
            <a:ext cx="186109" cy="67427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Right Brace 26"/>
          <p:cNvSpPr/>
          <p:nvPr/>
        </p:nvSpPr>
        <p:spPr>
          <a:xfrm>
            <a:off x="5802239" y="3600098"/>
            <a:ext cx="186109" cy="67427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6185406" y="2999947"/>
            <a:ext cx="2597132" cy="307777"/>
          </a:xfrm>
          <a:prstGeom prst="rect">
            <a:avLst/>
          </a:prstGeom>
          <a:noFill/>
        </p:spPr>
        <p:txBody>
          <a:bodyPr wrap="none" rtlCol="0">
            <a:spAutoFit/>
          </a:bodyPr>
          <a:lstStyle/>
          <a:p>
            <a:r>
              <a:rPr lang="en-US" i="1" dirty="0" err="1"/>
              <a:t>n</a:t>
            </a:r>
            <a:r>
              <a:rPr lang="en-US" i="1" baseline="-25000" dirty="0" err="1" smtClean="0"/>
              <a:t>h</a:t>
            </a:r>
            <a:r>
              <a:rPr lang="en-US" dirty="0" smtClean="0"/>
              <a:t> is haplotype frequency of </a:t>
            </a:r>
            <a:r>
              <a:rPr lang="en-US" i="1" dirty="0" smtClean="0"/>
              <a:t>h</a:t>
            </a:r>
            <a:endParaRPr lang="en-US" i="1" dirty="0"/>
          </a:p>
        </p:txBody>
      </p:sp>
      <p:sp>
        <p:nvSpPr>
          <p:cNvPr id="29" name="TextBox 28"/>
          <p:cNvSpPr txBox="1"/>
          <p:nvPr/>
        </p:nvSpPr>
        <p:spPr>
          <a:xfrm>
            <a:off x="6261171" y="3759175"/>
            <a:ext cx="2425630" cy="523220"/>
          </a:xfrm>
          <a:prstGeom prst="rect">
            <a:avLst/>
          </a:prstGeom>
          <a:noFill/>
        </p:spPr>
        <p:txBody>
          <a:bodyPr wrap="square" rtlCol="0">
            <a:spAutoFit/>
          </a:bodyPr>
          <a:lstStyle/>
          <a:p>
            <a:r>
              <a:rPr lang="en-US" i="1" dirty="0" err="1"/>
              <a:t>n</a:t>
            </a:r>
            <a:r>
              <a:rPr lang="en-US" i="1" baseline="-25000" dirty="0" err="1" smtClean="0"/>
              <a:t>h</a:t>
            </a:r>
            <a:r>
              <a:rPr lang="en-US" dirty="0" smtClean="0"/>
              <a:t> is haplotype frequency of the core SNP</a:t>
            </a:r>
          </a:p>
        </p:txBody>
      </p:sp>
      <p:graphicFrame>
        <p:nvGraphicFramePr>
          <p:cNvPr id="30" name="Object 29"/>
          <p:cNvGraphicFramePr>
            <a:graphicFrameLocks noChangeAspect="1"/>
          </p:cNvGraphicFramePr>
          <p:nvPr>
            <p:extLst>
              <p:ext uri="{D42A27DB-BD31-4B8C-83A1-F6EECF244321}">
                <p14:modId xmlns:p14="http://schemas.microsoft.com/office/powerpoint/2010/main" val="3963927744"/>
              </p:ext>
            </p:extLst>
          </p:nvPr>
        </p:nvGraphicFramePr>
        <p:xfrm>
          <a:off x="3609975" y="5508625"/>
          <a:ext cx="1735138" cy="333375"/>
        </p:xfrm>
        <a:graphic>
          <a:graphicData uri="http://schemas.openxmlformats.org/presentationml/2006/ole">
            <mc:AlternateContent xmlns:mc="http://schemas.openxmlformats.org/markup-compatibility/2006">
              <mc:Choice xmlns:v="urn:schemas-microsoft-com:vml" Requires="v">
                <p:oleObj spid="_x0000_s9076" name="Equation" r:id="rId6" imgW="1066800" imgH="215900" progId="Equation.3">
                  <p:embed/>
                </p:oleObj>
              </mc:Choice>
              <mc:Fallback>
                <p:oleObj name="Equation" r:id="rId6" imgW="1066800" imgH="215900" progId="Equation.3">
                  <p:embed/>
                  <p:pic>
                    <p:nvPicPr>
                      <p:cNvPr id="0" name=""/>
                      <p:cNvPicPr/>
                      <p:nvPr/>
                    </p:nvPicPr>
                    <p:blipFill>
                      <a:blip r:embed="rId7"/>
                      <a:stretch>
                        <a:fillRect/>
                      </a:stretch>
                    </p:blipFill>
                    <p:spPr>
                      <a:xfrm>
                        <a:off x="3609975" y="5508625"/>
                        <a:ext cx="1735138" cy="333375"/>
                      </a:xfrm>
                      <a:prstGeom prst="rect">
                        <a:avLst/>
                      </a:prstGeom>
                    </p:spPr>
                  </p:pic>
                </p:oleObj>
              </mc:Fallback>
            </mc:AlternateContent>
          </a:graphicData>
        </a:graphic>
      </p:graphicFrame>
    </p:spTree>
    <p:extLst>
      <p:ext uri="{BB962C8B-B14F-4D97-AF65-F5344CB8AC3E}">
        <p14:creationId xmlns:p14="http://schemas.microsoft.com/office/powerpoint/2010/main" val="347831197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75384"/>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Extended Haplotype </a:t>
            </a:r>
            <a:r>
              <a:rPr lang="en-US" sz="2800" b="1" dirty="0" err="1" smtClean="0">
                <a:solidFill>
                  <a:schemeClr val="dk1"/>
                </a:solidFill>
              </a:rPr>
              <a:t>Homozygosity</a:t>
            </a:r>
            <a:endParaRPr lang="en-US" sz="2800" b="1" dirty="0">
              <a:solidFill>
                <a:schemeClr val="dk1"/>
              </a:solidFill>
            </a:endParaRPr>
          </a:p>
        </p:txBody>
      </p:sp>
      <p:cxnSp>
        <p:nvCxnSpPr>
          <p:cNvPr id="58" name="Straight Connector 57"/>
          <p:cNvCxnSpPr/>
          <p:nvPr/>
        </p:nvCxnSpPr>
        <p:spPr>
          <a:xfrm>
            <a:off x="2141165" y="106519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1165" y="122295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141165" y="1377896"/>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141165" y="154161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141165" y="1699378"/>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Oval 65"/>
          <p:cNvSpPr/>
          <p:nvPr/>
        </p:nvSpPr>
        <p:spPr>
          <a:xfrm>
            <a:off x="3699838" y="98530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p:nvPr/>
        </p:nvSpPr>
        <p:spPr>
          <a:xfrm>
            <a:off x="3699670" y="11577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700006" y="13101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699670" y="14625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678110" y="953035"/>
            <a:ext cx="255987" cy="246221"/>
          </a:xfrm>
          <a:prstGeom prst="rect">
            <a:avLst/>
          </a:prstGeom>
          <a:noFill/>
        </p:spPr>
        <p:txBody>
          <a:bodyPr wrap="none" rtlCol="0">
            <a:spAutoFit/>
          </a:bodyPr>
          <a:lstStyle/>
          <a:p>
            <a:r>
              <a:rPr lang="en-US" sz="1000" dirty="0" smtClean="0"/>
              <a:t>1</a:t>
            </a:r>
            <a:endParaRPr lang="en-US" sz="1000" dirty="0"/>
          </a:p>
        </p:txBody>
      </p:sp>
      <p:sp>
        <p:nvSpPr>
          <p:cNvPr id="79" name="TextBox 78"/>
          <p:cNvSpPr txBox="1"/>
          <p:nvPr/>
        </p:nvSpPr>
        <p:spPr>
          <a:xfrm>
            <a:off x="3677238" y="1116384"/>
            <a:ext cx="255987" cy="246221"/>
          </a:xfrm>
          <a:prstGeom prst="rect">
            <a:avLst/>
          </a:prstGeom>
          <a:noFill/>
        </p:spPr>
        <p:txBody>
          <a:bodyPr wrap="none" rtlCol="0">
            <a:spAutoFit/>
          </a:bodyPr>
          <a:lstStyle/>
          <a:p>
            <a:r>
              <a:rPr lang="en-US" sz="1000" dirty="0" smtClean="0"/>
              <a:t>1</a:t>
            </a:r>
            <a:endParaRPr lang="en-US" sz="1000" dirty="0"/>
          </a:p>
        </p:txBody>
      </p:sp>
      <p:sp>
        <p:nvSpPr>
          <p:cNvPr id="112" name="TextBox 111"/>
          <p:cNvSpPr txBox="1"/>
          <p:nvPr/>
        </p:nvSpPr>
        <p:spPr>
          <a:xfrm>
            <a:off x="3676366" y="1268784"/>
            <a:ext cx="255987" cy="246221"/>
          </a:xfrm>
          <a:prstGeom prst="rect">
            <a:avLst/>
          </a:prstGeom>
          <a:noFill/>
        </p:spPr>
        <p:txBody>
          <a:bodyPr wrap="none" rtlCol="0">
            <a:spAutoFit/>
          </a:bodyPr>
          <a:lstStyle/>
          <a:p>
            <a:r>
              <a:rPr lang="en-US" sz="1000" dirty="0" smtClean="0"/>
              <a:t>1</a:t>
            </a:r>
            <a:endParaRPr lang="en-US" sz="1000" dirty="0"/>
          </a:p>
        </p:txBody>
      </p:sp>
      <p:sp>
        <p:nvSpPr>
          <p:cNvPr id="113" name="TextBox 112"/>
          <p:cNvSpPr txBox="1"/>
          <p:nvPr/>
        </p:nvSpPr>
        <p:spPr>
          <a:xfrm>
            <a:off x="3675494" y="1421184"/>
            <a:ext cx="255987" cy="246221"/>
          </a:xfrm>
          <a:prstGeom prst="rect">
            <a:avLst/>
          </a:prstGeom>
          <a:noFill/>
        </p:spPr>
        <p:txBody>
          <a:bodyPr wrap="none" rtlCol="0">
            <a:spAutoFit/>
          </a:bodyPr>
          <a:lstStyle/>
          <a:p>
            <a:r>
              <a:rPr lang="en-US" sz="1000" dirty="0" smtClean="0"/>
              <a:t>1</a:t>
            </a:r>
            <a:endParaRPr lang="en-US" sz="1000" dirty="0"/>
          </a:p>
        </p:txBody>
      </p:sp>
      <p:sp>
        <p:nvSpPr>
          <p:cNvPr id="115" name="Oval 114"/>
          <p:cNvSpPr/>
          <p:nvPr/>
        </p:nvSpPr>
        <p:spPr>
          <a:xfrm>
            <a:off x="3697455" y="1614998"/>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TextBox 113"/>
          <p:cNvSpPr txBox="1"/>
          <p:nvPr/>
        </p:nvSpPr>
        <p:spPr>
          <a:xfrm>
            <a:off x="3679395" y="1571202"/>
            <a:ext cx="255987" cy="246221"/>
          </a:xfrm>
          <a:prstGeom prst="rect">
            <a:avLst/>
          </a:prstGeom>
          <a:noFill/>
        </p:spPr>
        <p:txBody>
          <a:bodyPr wrap="none" rtlCol="0">
            <a:spAutoFit/>
          </a:bodyPr>
          <a:lstStyle/>
          <a:p>
            <a:r>
              <a:rPr lang="en-US" sz="1000" dirty="0"/>
              <a:t>0</a:t>
            </a:r>
          </a:p>
        </p:txBody>
      </p:sp>
      <p:cxnSp>
        <p:nvCxnSpPr>
          <p:cNvPr id="116" name="Straight Connector 115"/>
          <p:cNvCxnSpPr/>
          <p:nvPr/>
        </p:nvCxnSpPr>
        <p:spPr>
          <a:xfrm>
            <a:off x="2141333" y="911911"/>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3700006" y="83202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TextBox 117"/>
          <p:cNvSpPr txBox="1"/>
          <p:nvPr/>
        </p:nvSpPr>
        <p:spPr>
          <a:xfrm>
            <a:off x="3677656" y="788800"/>
            <a:ext cx="255987" cy="246221"/>
          </a:xfrm>
          <a:prstGeom prst="rect">
            <a:avLst/>
          </a:prstGeom>
          <a:noFill/>
        </p:spPr>
        <p:txBody>
          <a:bodyPr wrap="none" rtlCol="0">
            <a:spAutoFit/>
          </a:bodyPr>
          <a:lstStyle/>
          <a:p>
            <a:r>
              <a:rPr lang="en-US" sz="1000" dirty="0" smtClean="0"/>
              <a:t>1</a:t>
            </a:r>
            <a:endParaRPr lang="en-US" sz="1000" dirty="0"/>
          </a:p>
        </p:txBody>
      </p:sp>
      <p:sp>
        <p:nvSpPr>
          <p:cNvPr id="4" name="TextBox 3"/>
          <p:cNvSpPr txBox="1"/>
          <p:nvPr/>
        </p:nvSpPr>
        <p:spPr>
          <a:xfrm>
            <a:off x="2802591" y="2103312"/>
            <a:ext cx="3557371" cy="523220"/>
          </a:xfrm>
          <a:prstGeom prst="rect">
            <a:avLst/>
          </a:prstGeom>
          <a:noFill/>
        </p:spPr>
        <p:txBody>
          <a:bodyPr wrap="none" rtlCol="0">
            <a:spAutoFit/>
          </a:bodyPr>
          <a:lstStyle/>
          <a:p>
            <a:r>
              <a:rPr lang="en-US" dirty="0" smtClean="0"/>
              <a:t>Core haplotype is 1</a:t>
            </a:r>
          </a:p>
          <a:p>
            <a:r>
              <a:rPr lang="en-US" dirty="0" smtClean="0"/>
              <a:t>(</a:t>
            </a:r>
            <a:r>
              <a:rPr lang="en-US" dirty="0" err="1" smtClean="0"/>
              <a:t>Biallelic</a:t>
            </a:r>
            <a:r>
              <a:rPr lang="en-US" dirty="0" smtClean="0"/>
              <a:t>: 0 is ancestral, 1 is derived allele)</a:t>
            </a:r>
            <a:endParaRPr lang="en-US" dirty="0"/>
          </a:p>
        </p:txBody>
      </p:sp>
      <p:cxnSp>
        <p:nvCxnSpPr>
          <p:cNvPr id="6" name="Straight Arrow Connector 5"/>
          <p:cNvCxnSpPr/>
          <p:nvPr/>
        </p:nvCxnSpPr>
        <p:spPr>
          <a:xfrm flipH="1">
            <a:off x="3503239" y="1817423"/>
            <a:ext cx="174871" cy="28588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8" name="Object 7"/>
          <p:cNvGraphicFramePr>
            <a:graphicFrameLocks noChangeAspect="1"/>
          </p:cNvGraphicFramePr>
          <p:nvPr>
            <p:extLst>
              <p:ext uri="{D42A27DB-BD31-4B8C-83A1-F6EECF244321}">
                <p14:modId xmlns:p14="http://schemas.microsoft.com/office/powerpoint/2010/main" val="2973854042"/>
              </p:ext>
            </p:extLst>
          </p:nvPr>
        </p:nvGraphicFramePr>
        <p:xfrm>
          <a:off x="3163862" y="2873109"/>
          <a:ext cx="2353739" cy="1390314"/>
        </p:xfrm>
        <a:graphic>
          <a:graphicData uri="http://schemas.openxmlformats.org/presentationml/2006/ole">
            <mc:AlternateContent xmlns:mc="http://schemas.openxmlformats.org/markup-compatibility/2006">
              <mc:Choice xmlns:v="urn:schemas-microsoft-com:vml" Requires="v">
                <p:oleObj spid="_x0000_s10099" name="Equation" r:id="rId4" imgW="1447800" imgH="901700" progId="Equation.3">
                  <p:embed/>
                </p:oleObj>
              </mc:Choice>
              <mc:Fallback>
                <p:oleObj name="Equation" r:id="rId4" imgW="1447800" imgH="901700" progId="Equation.3">
                  <p:embed/>
                  <p:pic>
                    <p:nvPicPr>
                      <p:cNvPr id="0" name=""/>
                      <p:cNvPicPr/>
                      <p:nvPr/>
                    </p:nvPicPr>
                    <p:blipFill>
                      <a:blip r:embed="rId5"/>
                      <a:stretch>
                        <a:fillRect/>
                      </a:stretch>
                    </p:blipFill>
                    <p:spPr>
                      <a:xfrm>
                        <a:off x="3163862" y="2873109"/>
                        <a:ext cx="2353739" cy="1390314"/>
                      </a:xfrm>
                      <a:prstGeom prst="rect">
                        <a:avLst/>
                      </a:prstGeom>
                    </p:spPr>
                  </p:pic>
                </p:oleObj>
              </mc:Fallback>
            </mc:AlternateContent>
          </a:graphicData>
        </a:graphic>
      </p:graphicFrame>
      <p:cxnSp>
        <p:nvCxnSpPr>
          <p:cNvPr id="11" name="Straight Arrow Connector 10"/>
          <p:cNvCxnSpPr/>
          <p:nvPr/>
        </p:nvCxnSpPr>
        <p:spPr>
          <a:xfrm flipH="1">
            <a:off x="4362035" y="3913064"/>
            <a:ext cx="196768" cy="52116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092415" y="4353327"/>
            <a:ext cx="3366681" cy="523220"/>
          </a:xfrm>
          <a:prstGeom prst="rect">
            <a:avLst/>
          </a:prstGeom>
          <a:noFill/>
        </p:spPr>
        <p:txBody>
          <a:bodyPr wrap="square" rtlCol="0">
            <a:spAutoFit/>
          </a:bodyPr>
          <a:lstStyle/>
          <a:p>
            <a:r>
              <a:rPr lang="en-US" dirty="0" smtClean="0"/>
              <a:t>Sum across all unique haplotypes carrying the core SNP</a:t>
            </a:r>
            <a:endParaRPr lang="en-US" dirty="0"/>
          </a:p>
        </p:txBody>
      </p:sp>
      <p:sp>
        <p:nvSpPr>
          <p:cNvPr id="2" name="Right Brace 1"/>
          <p:cNvSpPr/>
          <p:nvPr/>
        </p:nvSpPr>
        <p:spPr>
          <a:xfrm>
            <a:off x="5802239" y="2851211"/>
            <a:ext cx="186109" cy="67427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7" name="Right Brace 26"/>
          <p:cNvSpPr/>
          <p:nvPr/>
        </p:nvSpPr>
        <p:spPr>
          <a:xfrm>
            <a:off x="5802239" y="3600098"/>
            <a:ext cx="186109" cy="67427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TextBox 4"/>
          <p:cNvSpPr txBox="1"/>
          <p:nvPr/>
        </p:nvSpPr>
        <p:spPr>
          <a:xfrm>
            <a:off x="6185406" y="2999947"/>
            <a:ext cx="2597132" cy="307777"/>
          </a:xfrm>
          <a:prstGeom prst="rect">
            <a:avLst/>
          </a:prstGeom>
          <a:noFill/>
        </p:spPr>
        <p:txBody>
          <a:bodyPr wrap="none" rtlCol="0">
            <a:spAutoFit/>
          </a:bodyPr>
          <a:lstStyle/>
          <a:p>
            <a:r>
              <a:rPr lang="en-US" i="1" dirty="0" err="1"/>
              <a:t>n</a:t>
            </a:r>
            <a:r>
              <a:rPr lang="en-US" i="1" baseline="-25000" dirty="0" err="1" smtClean="0"/>
              <a:t>h</a:t>
            </a:r>
            <a:r>
              <a:rPr lang="en-US" dirty="0" smtClean="0"/>
              <a:t> is haplotype frequency of </a:t>
            </a:r>
            <a:r>
              <a:rPr lang="en-US" i="1" dirty="0" smtClean="0"/>
              <a:t>h</a:t>
            </a:r>
            <a:endParaRPr lang="en-US" i="1" dirty="0"/>
          </a:p>
        </p:txBody>
      </p:sp>
      <p:sp>
        <p:nvSpPr>
          <p:cNvPr id="29" name="TextBox 28"/>
          <p:cNvSpPr txBox="1"/>
          <p:nvPr/>
        </p:nvSpPr>
        <p:spPr>
          <a:xfrm>
            <a:off x="6261171" y="3759175"/>
            <a:ext cx="2425630" cy="523220"/>
          </a:xfrm>
          <a:prstGeom prst="rect">
            <a:avLst/>
          </a:prstGeom>
          <a:noFill/>
        </p:spPr>
        <p:txBody>
          <a:bodyPr wrap="square" rtlCol="0">
            <a:spAutoFit/>
          </a:bodyPr>
          <a:lstStyle/>
          <a:p>
            <a:r>
              <a:rPr lang="en-US" i="1" dirty="0" err="1" smtClean="0"/>
              <a:t>n</a:t>
            </a:r>
            <a:r>
              <a:rPr lang="en-US" i="1" baseline="-25000" dirty="0" err="1"/>
              <a:t>c</a:t>
            </a:r>
            <a:r>
              <a:rPr lang="en-US" dirty="0" smtClean="0"/>
              <a:t> is haplotype frequency of the core SNP</a:t>
            </a:r>
          </a:p>
        </p:txBody>
      </p:sp>
      <p:graphicFrame>
        <p:nvGraphicFramePr>
          <p:cNvPr id="31" name="Object 30"/>
          <p:cNvGraphicFramePr>
            <a:graphicFrameLocks noChangeAspect="1"/>
          </p:cNvGraphicFramePr>
          <p:nvPr>
            <p:extLst>
              <p:ext uri="{D42A27DB-BD31-4B8C-83A1-F6EECF244321}">
                <p14:modId xmlns:p14="http://schemas.microsoft.com/office/powerpoint/2010/main" val="824341251"/>
              </p:ext>
            </p:extLst>
          </p:nvPr>
        </p:nvGraphicFramePr>
        <p:xfrm>
          <a:off x="3184525" y="5060950"/>
          <a:ext cx="2332038" cy="1389063"/>
        </p:xfrm>
        <a:graphic>
          <a:graphicData uri="http://schemas.openxmlformats.org/presentationml/2006/ole">
            <mc:AlternateContent xmlns:mc="http://schemas.openxmlformats.org/markup-compatibility/2006">
              <mc:Choice xmlns:v="urn:schemas-microsoft-com:vml" Requires="v">
                <p:oleObj spid="_x0000_s10100" name="Equation" r:id="rId6" imgW="1435100" imgH="901700" progId="Equation.3">
                  <p:embed/>
                </p:oleObj>
              </mc:Choice>
              <mc:Fallback>
                <p:oleObj name="Equation" r:id="rId6" imgW="1435100" imgH="901700" progId="Equation.3">
                  <p:embed/>
                  <p:pic>
                    <p:nvPicPr>
                      <p:cNvPr id="0" name=""/>
                      <p:cNvPicPr/>
                      <p:nvPr/>
                    </p:nvPicPr>
                    <p:blipFill>
                      <a:blip r:embed="rId7"/>
                      <a:stretch>
                        <a:fillRect/>
                      </a:stretch>
                    </p:blipFill>
                    <p:spPr>
                      <a:xfrm>
                        <a:off x="3184525" y="5060950"/>
                        <a:ext cx="2332038" cy="1389063"/>
                      </a:xfrm>
                      <a:prstGeom prst="rect">
                        <a:avLst/>
                      </a:prstGeom>
                    </p:spPr>
                  </p:pic>
                </p:oleObj>
              </mc:Fallback>
            </mc:AlternateContent>
          </a:graphicData>
        </a:graphic>
      </p:graphicFrame>
    </p:spTree>
    <p:extLst>
      <p:ext uri="{BB962C8B-B14F-4D97-AF65-F5344CB8AC3E}">
        <p14:creationId xmlns:p14="http://schemas.microsoft.com/office/powerpoint/2010/main" val="4130442421"/>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75384"/>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Extended Haplotype </a:t>
            </a:r>
            <a:r>
              <a:rPr lang="en-US" sz="2800" b="1" dirty="0" err="1" smtClean="0">
                <a:solidFill>
                  <a:schemeClr val="dk1"/>
                </a:solidFill>
              </a:rPr>
              <a:t>Homozygosity</a:t>
            </a:r>
            <a:endParaRPr lang="en-US" sz="2800" b="1" dirty="0">
              <a:solidFill>
                <a:schemeClr val="dk1"/>
              </a:solidFill>
            </a:endParaRPr>
          </a:p>
        </p:txBody>
      </p:sp>
      <p:cxnSp>
        <p:nvCxnSpPr>
          <p:cNvPr id="58" name="Straight Connector 57"/>
          <p:cNvCxnSpPr/>
          <p:nvPr/>
        </p:nvCxnSpPr>
        <p:spPr>
          <a:xfrm>
            <a:off x="2141165" y="106519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1165" y="122295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141165" y="1377896"/>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141165" y="154161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141165" y="1699378"/>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Oval 65"/>
          <p:cNvSpPr/>
          <p:nvPr/>
        </p:nvSpPr>
        <p:spPr>
          <a:xfrm>
            <a:off x="3699838" y="98530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p:nvPr/>
        </p:nvSpPr>
        <p:spPr>
          <a:xfrm>
            <a:off x="3699670" y="11577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700006" y="13101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699670" y="14625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678110" y="953035"/>
            <a:ext cx="255987" cy="246221"/>
          </a:xfrm>
          <a:prstGeom prst="rect">
            <a:avLst/>
          </a:prstGeom>
          <a:noFill/>
        </p:spPr>
        <p:txBody>
          <a:bodyPr wrap="none" rtlCol="0">
            <a:spAutoFit/>
          </a:bodyPr>
          <a:lstStyle/>
          <a:p>
            <a:r>
              <a:rPr lang="en-US" sz="1000" dirty="0" smtClean="0"/>
              <a:t>1</a:t>
            </a:r>
            <a:endParaRPr lang="en-US" sz="1000" dirty="0"/>
          </a:p>
        </p:txBody>
      </p:sp>
      <p:sp>
        <p:nvSpPr>
          <p:cNvPr id="79" name="TextBox 78"/>
          <p:cNvSpPr txBox="1"/>
          <p:nvPr/>
        </p:nvSpPr>
        <p:spPr>
          <a:xfrm>
            <a:off x="3677238" y="1116384"/>
            <a:ext cx="255987" cy="246221"/>
          </a:xfrm>
          <a:prstGeom prst="rect">
            <a:avLst/>
          </a:prstGeom>
          <a:noFill/>
        </p:spPr>
        <p:txBody>
          <a:bodyPr wrap="none" rtlCol="0">
            <a:spAutoFit/>
          </a:bodyPr>
          <a:lstStyle/>
          <a:p>
            <a:r>
              <a:rPr lang="en-US" sz="1000" dirty="0" smtClean="0"/>
              <a:t>1</a:t>
            </a:r>
            <a:endParaRPr lang="en-US" sz="1000" dirty="0"/>
          </a:p>
        </p:txBody>
      </p:sp>
      <p:sp>
        <p:nvSpPr>
          <p:cNvPr id="112" name="TextBox 111"/>
          <p:cNvSpPr txBox="1"/>
          <p:nvPr/>
        </p:nvSpPr>
        <p:spPr>
          <a:xfrm>
            <a:off x="3676366" y="1268784"/>
            <a:ext cx="255987" cy="246221"/>
          </a:xfrm>
          <a:prstGeom prst="rect">
            <a:avLst/>
          </a:prstGeom>
          <a:noFill/>
        </p:spPr>
        <p:txBody>
          <a:bodyPr wrap="none" rtlCol="0">
            <a:spAutoFit/>
          </a:bodyPr>
          <a:lstStyle/>
          <a:p>
            <a:r>
              <a:rPr lang="en-US" sz="1000" dirty="0" smtClean="0"/>
              <a:t>1</a:t>
            </a:r>
            <a:endParaRPr lang="en-US" sz="1000" dirty="0"/>
          </a:p>
        </p:txBody>
      </p:sp>
      <p:sp>
        <p:nvSpPr>
          <p:cNvPr id="113" name="TextBox 112"/>
          <p:cNvSpPr txBox="1"/>
          <p:nvPr/>
        </p:nvSpPr>
        <p:spPr>
          <a:xfrm>
            <a:off x="3675494" y="1421184"/>
            <a:ext cx="255987" cy="246221"/>
          </a:xfrm>
          <a:prstGeom prst="rect">
            <a:avLst/>
          </a:prstGeom>
          <a:noFill/>
        </p:spPr>
        <p:txBody>
          <a:bodyPr wrap="none" rtlCol="0">
            <a:spAutoFit/>
          </a:bodyPr>
          <a:lstStyle/>
          <a:p>
            <a:r>
              <a:rPr lang="en-US" sz="1000" dirty="0" smtClean="0"/>
              <a:t>1</a:t>
            </a:r>
            <a:endParaRPr lang="en-US" sz="1000" dirty="0"/>
          </a:p>
        </p:txBody>
      </p:sp>
      <p:sp>
        <p:nvSpPr>
          <p:cNvPr id="115" name="Oval 114"/>
          <p:cNvSpPr/>
          <p:nvPr/>
        </p:nvSpPr>
        <p:spPr>
          <a:xfrm>
            <a:off x="3697455" y="1614998"/>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TextBox 113"/>
          <p:cNvSpPr txBox="1"/>
          <p:nvPr/>
        </p:nvSpPr>
        <p:spPr>
          <a:xfrm>
            <a:off x="3679395" y="1571202"/>
            <a:ext cx="255987" cy="246221"/>
          </a:xfrm>
          <a:prstGeom prst="rect">
            <a:avLst/>
          </a:prstGeom>
          <a:noFill/>
        </p:spPr>
        <p:txBody>
          <a:bodyPr wrap="none" rtlCol="0">
            <a:spAutoFit/>
          </a:bodyPr>
          <a:lstStyle/>
          <a:p>
            <a:r>
              <a:rPr lang="en-US" sz="1000" dirty="0"/>
              <a:t>0</a:t>
            </a:r>
          </a:p>
        </p:txBody>
      </p:sp>
      <p:cxnSp>
        <p:nvCxnSpPr>
          <p:cNvPr id="116" name="Straight Connector 115"/>
          <p:cNvCxnSpPr/>
          <p:nvPr/>
        </p:nvCxnSpPr>
        <p:spPr>
          <a:xfrm>
            <a:off x="2141333" y="911911"/>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3700006" y="83202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TextBox 117"/>
          <p:cNvSpPr txBox="1"/>
          <p:nvPr/>
        </p:nvSpPr>
        <p:spPr>
          <a:xfrm>
            <a:off x="3677656" y="788800"/>
            <a:ext cx="255987" cy="246221"/>
          </a:xfrm>
          <a:prstGeom prst="rect">
            <a:avLst/>
          </a:prstGeom>
          <a:noFill/>
        </p:spPr>
        <p:txBody>
          <a:bodyPr wrap="none" rtlCol="0">
            <a:spAutoFit/>
          </a:bodyPr>
          <a:lstStyle/>
          <a:p>
            <a:r>
              <a:rPr lang="en-US" sz="1000" dirty="0" smtClean="0"/>
              <a:t>1</a:t>
            </a:r>
            <a:endParaRPr lang="en-US" sz="1000" dirty="0"/>
          </a:p>
        </p:txBody>
      </p:sp>
      <p:sp>
        <p:nvSpPr>
          <p:cNvPr id="23" name="Oval 22"/>
          <p:cNvSpPr/>
          <p:nvPr/>
        </p:nvSpPr>
        <p:spPr>
          <a:xfrm>
            <a:off x="4043230" y="970799"/>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043062" y="114329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043398" y="129569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043062" y="14480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021502" y="938528"/>
            <a:ext cx="255987" cy="246221"/>
          </a:xfrm>
          <a:prstGeom prst="rect">
            <a:avLst/>
          </a:prstGeom>
          <a:noFill/>
        </p:spPr>
        <p:txBody>
          <a:bodyPr wrap="none" rtlCol="0">
            <a:spAutoFit/>
          </a:bodyPr>
          <a:lstStyle/>
          <a:p>
            <a:r>
              <a:rPr lang="en-US" sz="1000" dirty="0" smtClean="0"/>
              <a:t>1</a:t>
            </a:r>
            <a:endParaRPr lang="en-US" sz="1000" dirty="0"/>
          </a:p>
        </p:txBody>
      </p:sp>
      <p:sp>
        <p:nvSpPr>
          <p:cNvPr id="28" name="TextBox 27"/>
          <p:cNvSpPr txBox="1"/>
          <p:nvPr/>
        </p:nvSpPr>
        <p:spPr>
          <a:xfrm>
            <a:off x="4020630" y="1101877"/>
            <a:ext cx="255987" cy="246221"/>
          </a:xfrm>
          <a:prstGeom prst="rect">
            <a:avLst/>
          </a:prstGeom>
          <a:noFill/>
        </p:spPr>
        <p:txBody>
          <a:bodyPr wrap="none" rtlCol="0">
            <a:spAutoFit/>
          </a:bodyPr>
          <a:lstStyle/>
          <a:p>
            <a:r>
              <a:rPr lang="en-US" sz="1000" dirty="0" smtClean="0"/>
              <a:t>1</a:t>
            </a:r>
            <a:endParaRPr lang="en-US" sz="1000" dirty="0"/>
          </a:p>
        </p:txBody>
      </p:sp>
      <p:sp>
        <p:nvSpPr>
          <p:cNvPr id="29" name="TextBox 28"/>
          <p:cNvSpPr txBox="1"/>
          <p:nvPr/>
        </p:nvSpPr>
        <p:spPr>
          <a:xfrm>
            <a:off x="4019758" y="1254277"/>
            <a:ext cx="255987" cy="246221"/>
          </a:xfrm>
          <a:prstGeom prst="rect">
            <a:avLst/>
          </a:prstGeom>
          <a:noFill/>
        </p:spPr>
        <p:txBody>
          <a:bodyPr wrap="none" rtlCol="0">
            <a:spAutoFit/>
          </a:bodyPr>
          <a:lstStyle/>
          <a:p>
            <a:r>
              <a:rPr lang="en-US" sz="1000" dirty="0" smtClean="0"/>
              <a:t>1</a:t>
            </a:r>
            <a:endParaRPr lang="en-US" sz="1000" dirty="0"/>
          </a:p>
        </p:txBody>
      </p:sp>
      <p:sp>
        <p:nvSpPr>
          <p:cNvPr id="31" name="Oval 30"/>
          <p:cNvSpPr/>
          <p:nvPr/>
        </p:nvSpPr>
        <p:spPr>
          <a:xfrm>
            <a:off x="4040847" y="16004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022787" y="1556695"/>
            <a:ext cx="255987" cy="246221"/>
          </a:xfrm>
          <a:prstGeom prst="rect">
            <a:avLst/>
          </a:prstGeom>
          <a:noFill/>
        </p:spPr>
        <p:txBody>
          <a:bodyPr wrap="none" rtlCol="0">
            <a:spAutoFit/>
          </a:bodyPr>
          <a:lstStyle/>
          <a:p>
            <a:r>
              <a:rPr lang="en-US" sz="1000" dirty="0"/>
              <a:t>0</a:t>
            </a:r>
          </a:p>
        </p:txBody>
      </p:sp>
      <p:sp>
        <p:nvSpPr>
          <p:cNvPr id="33" name="Oval 32"/>
          <p:cNvSpPr/>
          <p:nvPr/>
        </p:nvSpPr>
        <p:spPr>
          <a:xfrm>
            <a:off x="4043398" y="817513"/>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4021048" y="774293"/>
            <a:ext cx="255987" cy="246221"/>
          </a:xfrm>
          <a:prstGeom prst="rect">
            <a:avLst/>
          </a:prstGeom>
          <a:noFill/>
        </p:spPr>
        <p:txBody>
          <a:bodyPr wrap="none" rtlCol="0">
            <a:spAutoFit/>
          </a:bodyPr>
          <a:lstStyle/>
          <a:p>
            <a:r>
              <a:rPr lang="en-US" sz="1000" dirty="0" smtClean="0"/>
              <a:t>1</a:t>
            </a:r>
            <a:endParaRPr lang="en-US" sz="1000" dirty="0"/>
          </a:p>
        </p:txBody>
      </p:sp>
      <p:sp>
        <p:nvSpPr>
          <p:cNvPr id="35" name="TextBox 34"/>
          <p:cNvSpPr txBox="1"/>
          <p:nvPr/>
        </p:nvSpPr>
        <p:spPr>
          <a:xfrm>
            <a:off x="4021915" y="1413472"/>
            <a:ext cx="255987" cy="246221"/>
          </a:xfrm>
          <a:prstGeom prst="rect">
            <a:avLst/>
          </a:prstGeom>
          <a:noFill/>
        </p:spPr>
        <p:txBody>
          <a:bodyPr wrap="none" rtlCol="0">
            <a:spAutoFit/>
          </a:bodyPr>
          <a:lstStyle/>
          <a:p>
            <a:r>
              <a:rPr lang="en-US" sz="1000" dirty="0"/>
              <a:t>0</a:t>
            </a:r>
          </a:p>
        </p:txBody>
      </p:sp>
      <p:sp>
        <p:nvSpPr>
          <p:cNvPr id="2" name="Rectangle 1"/>
          <p:cNvSpPr/>
          <p:nvPr/>
        </p:nvSpPr>
        <p:spPr>
          <a:xfrm>
            <a:off x="3675494" y="785242"/>
            <a:ext cx="259888" cy="1043130"/>
          </a:xfrm>
          <a:prstGeom prst="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8" name="Object 37"/>
          <p:cNvGraphicFramePr>
            <a:graphicFrameLocks noChangeAspect="1"/>
          </p:cNvGraphicFramePr>
          <p:nvPr>
            <p:extLst>
              <p:ext uri="{D42A27DB-BD31-4B8C-83A1-F6EECF244321}">
                <p14:modId xmlns:p14="http://schemas.microsoft.com/office/powerpoint/2010/main" val="1320866944"/>
              </p:ext>
            </p:extLst>
          </p:nvPr>
        </p:nvGraphicFramePr>
        <p:xfrm>
          <a:off x="6150814" y="814924"/>
          <a:ext cx="2353739" cy="1390314"/>
        </p:xfrm>
        <a:graphic>
          <a:graphicData uri="http://schemas.openxmlformats.org/presentationml/2006/ole">
            <mc:AlternateContent xmlns:mc="http://schemas.openxmlformats.org/markup-compatibility/2006">
              <mc:Choice xmlns:v="urn:schemas-microsoft-com:vml" Requires="v">
                <p:oleObj spid="_x0000_s2927" name="Equation" r:id="rId4" imgW="1447800" imgH="901700" progId="Equation.3">
                  <p:embed/>
                </p:oleObj>
              </mc:Choice>
              <mc:Fallback>
                <p:oleObj name="Equation" r:id="rId4" imgW="1447800" imgH="901700" progId="Equation.3">
                  <p:embed/>
                  <p:pic>
                    <p:nvPicPr>
                      <p:cNvPr id="0" name=""/>
                      <p:cNvPicPr/>
                      <p:nvPr/>
                    </p:nvPicPr>
                    <p:blipFill>
                      <a:blip r:embed="rId5"/>
                      <a:stretch>
                        <a:fillRect/>
                      </a:stretch>
                    </p:blipFill>
                    <p:spPr>
                      <a:xfrm>
                        <a:off x="6150814" y="814924"/>
                        <a:ext cx="2353739" cy="1390314"/>
                      </a:xfrm>
                      <a:prstGeom prst="rect">
                        <a:avLst/>
                      </a:prstGeom>
                    </p:spPr>
                  </p:pic>
                </p:oleObj>
              </mc:Fallback>
            </mc:AlternateContent>
          </a:graphicData>
        </a:graphic>
      </p:graphicFrame>
      <p:sp>
        <p:nvSpPr>
          <p:cNvPr id="5" name="TextBox 4"/>
          <p:cNvSpPr txBox="1"/>
          <p:nvPr/>
        </p:nvSpPr>
        <p:spPr>
          <a:xfrm>
            <a:off x="3623370" y="1858604"/>
            <a:ext cx="394997" cy="246221"/>
          </a:xfrm>
          <a:prstGeom prst="rect">
            <a:avLst/>
          </a:prstGeom>
          <a:noFill/>
        </p:spPr>
        <p:txBody>
          <a:bodyPr wrap="none" rtlCol="0">
            <a:spAutoFit/>
          </a:bodyPr>
          <a:lstStyle/>
          <a:p>
            <a:r>
              <a:rPr lang="en-US" sz="1000" dirty="0" smtClean="0"/>
              <a:t>x=0</a:t>
            </a:r>
            <a:endParaRPr lang="en-US" sz="1000" dirty="0"/>
          </a:p>
        </p:txBody>
      </p:sp>
      <p:sp>
        <p:nvSpPr>
          <p:cNvPr id="40" name="TextBox 39"/>
          <p:cNvSpPr txBox="1"/>
          <p:nvPr/>
        </p:nvSpPr>
        <p:spPr>
          <a:xfrm>
            <a:off x="3975159" y="1844097"/>
            <a:ext cx="469888" cy="246221"/>
          </a:xfrm>
          <a:prstGeom prst="rect">
            <a:avLst/>
          </a:prstGeom>
          <a:noFill/>
        </p:spPr>
        <p:txBody>
          <a:bodyPr wrap="none" rtlCol="0">
            <a:spAutoFit/>
          </a:bodyPr>
          <a:lstStyle/>
          <a:p>
            <a:r>
              <a:rPr lang="en-US" sz="1000" dirty="0"/>
              <a:t>x</a:t>
            </a:r>
            <a:r>
              <a:rPr lang="en-US" sz="1000" dirty="0" smtClean="0"/>
              <a:t>=+1</a:t>
            </a:r>
            <a:endParaRPr lang="en-US" sz="1000" dirty="0"/>
          </a:p>
        </p:txBody>
      </p:sp>
      <p:cxnSp>
        <p:nvCxnSpPr>
          <p:cNvPr id="8" name="Straight Arrow Connector 7"/>
          <p:cNvCxnSpPr/>
          <p:nvPr/>
        </p:nvCxnSpPr>
        <p:spPr>
          <a:xfrm>
            <a:off x="3825903" y="3207973"/>
            <a:ext cx="15163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820869" y="2126723"/>
            <a:ext cx="0" cy="1081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820869" y="2353973"/>
            <a:ext cx="31733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601474" y="2233534"/>
            <a:ext cx="255987" cy="246221"/>
          </a:xfrm>
          <a:prstGeom prst="rect">
            <a:avLst/>
          </a:prstGeom>
          <a:noFill/>
        </p:spPr>
        <p:txBody>
          <a:bodyPr wrap="none" rtlCol="0">
            <a:spAutoFit/>
          </a:bodyPr>
          <a:lstStyle/>
          <a:p>
            <a:r>
              <a:rPr lang="en-US" sz="1000" dirty="0" smtClean="0"/>
              <a:t>1</a:t>
            </a:r>
            <a:endParaRPr lang="en-US" sz="1000" dirty="0"/>
          </a:p>
        </p:txBody>
      </p:sp>
      <p:sp>
        <p:nvSpPr>
          <p:cNvPr id="52" name="TextBox 51"/>
          <p:cNvSpPr txBox="1"/>
          <p:nvPr/>
        </p:nvSpPr>
        <p:spPr>
          <a:xfrm>
            <a:off x="3600602" y="3038395"/>
            <a:ext cx="255987" cy="246221"/>
          </a:xfrm>
          <a:prstGeom prst="rect">
            <a:avLst/>
          </a:prstGeom>
          <a:noFill/>
        </p:spPr>
        <p:txBody>
          <a:bodyPr wrap="none" rtlCol="0">
            <a:spAutoFit/>
          </a:bodyPr>
          <a:lstStyle/>
          <a:p>
            <a:r>
              <a:rPr lang="en-US" sz="1000" dirty="0"/>
              <a:t>0</a:t>
            </a:r>
          </a:p>
        </p:txBody>
      </p:sp>
      <p:graphicFrame>
        <p:nvGraphicFramePr>
          <p:cNvPr id="16" name="Object 15"/>
          <p:cNvGraphicFramePr>
            <a:graphicFrameLocks noChangeAspect="1"/>
          </p:cNvGraphicFramePr>
          <p:nvPr>
            <p:extLst>
              <p:ext uri="{D42A27DB-BD31-4B8C-83A1-F6EECF244321}">
                <p14:modId xmlns:p14="http://schemas.microsoft.com/office/powerpoint/2010/main" val="2646994480"/>
              </p:ext>
            </p:extLst>
          </p:nvPr>
        </p:nvGraphicFramePr>
        <p:xfrm>
          <a:off x="3690938" y="4257675"/>
          <a:ext cx="1747837" cy="330200"/>
        </p:xfrm>
        <a:graphic>
          <a:graphicData uri="http://schemas.openxmlformats.org/presentationml/2006/ole">
            <mc:AlternateContent xmlns:mc="http://schemas.openxmlformats.org/markup-compatibility/2006">
              <mc:Choice xmlns:v="urn:schemas-microsoft-com:vml" Requires="v">
                <p:oleObj spid="_x0000_s2928" name="Equation" r:id="rId6" imgW="1143000" imgH="215900" progId="Equation.3">
                  <p:embed/>
                </p:oleObj>
              </mc:Choice>
              <mc:Fallback>
                <p:oleObj name="Equation" r:id="rId6" imgW="1143000" imgH="215900" progId="Equation.3">
                  <p:embed/>
                  <p:pic>
                    <p:nvPicPr>
                      <p:cNvPr id="0" name=""/>
                      <p:cNvPicPr/>
                      <p:nvPr/>
                    </p:nvPicPr>
                    <p:blipFill>
                      <a:blip r:embed="rId7"/>
                      <a:stretch>
                        <a:fillRect/>
                      </a:stretch>
                    </p:blipFill>
                    <p:spPr>
                      <a:xfrm>
                        <a:off x="3690938" y="4257675"/>
                        <a:ext cx="1747837" cy="330200"/>
                      </a:xfrm>
                      <a:prstGeom prst="rect">
                        <a:avLst/>
                      </a:prstGeom>
                    </p:spPr>
                  </p:pic>
                </p:oleObj>
              </mc:Fallback>
            </mc:AlternateContent>
          </a:graphicData>
        </a:graphic>
      </p:graphicFrame>
      <p:sp>
        <p:nvSpPr>
          <p:cNvPr id="18" name="TextBox 17"/>
          <p:cNvSpPr txBox="1"/>
          <p:nvPr/>
        </p:nvSpPr>
        <p:spPr>
          <a:xfrm>
            <a:off x="2452267" y="5047357"/>
            <a:ext cx="4445936" cy="523220"/>
          </a:xfrm>
          <a:prstGeom prst="rect">
            <a:avLst/>
          </a:prstGeom>
          <a:noFill/>
        </p:spPr>
        <p:txBody>
          <a:bodyPr wrap="none" rtlCol="0">
            <a:spAutoFit/>
          </a:bodyPr>
          <a:lstStyle/>
          <a:p>
            <a:r>
              <a:rPr lang="en-US" dirty="0" smtClean="0"/>
              <a:t>How many unique haplotypes carrying the core SNP?</a:t>
            </a:r>
          </a:p>
          <a:p>
            <a:r>
              <a:rPr lang="en-US" dirty="0" smtClean="0"/>
              <a:t>What is their frequency?</a:t>
            </a:r>
            <a:endParaRPr lang="en-US" dirty="0"/>
          </a:p>
        </p:txBody>
      </p:sp>
    </p:spTree>
    <p:extLst>
      <p:ext uri="{BB962C8B-B14F-4D97-AF65-F5344CB8AC3E}">
        <p14:creationId xmlns:p14="http://schemas.microsoft.com/office/powerpoint/2010/main" val="1881934457"/>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Shape 492"/>
          <p:cNvSpPr txBox="1">
            <a:spLocks noGrp="1"/>
          </p:cNvSpPr>
          <p:nvPr>
            <p:ph type="title"/>
          </p:nvPr>
        </p:nvSpPr>
        <p:spPr>
          <a:xfrm>
            <a:off x="457200" y="75384"/>
            <a:ext cx="8229600" cy="603549"/>
          </a:xfrm>
          <a:prstGeom prst="rect">
            <a:avLst/>
          </a:prstGeom>
          <a:no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dk1"/>
              </a:buClr>
              <a:buSzPct val="25000"/>
              <a:buFont typeface="Calibri"/>
              <a:buNone/>
            </a:pPr>
            <a:r>
              <a:rPr lang="en-US" sz="2800" b="1" dirty="0" smtClean="0">
                <a:solidFill>
                  <a:schemeClr val="dk1"/>
                </a:solidFill>
              </a:rPr>
              <a:t>Extended Haplotype </a:t>
            </a:r>
            <a:r>
              <a:rPr lang="en-US" sz="2800" b="1" dirty="0" err="1" smtClean="0">
                <a:solidFill>
                  <a:schemeClr val="dk1"/>
                </a:solidFill>
              </a:rPr>
              <a:t>Homozygosity</a:t>
            </a:r>
            <a:endParaRPr lang="en-US" sz="2800" b="1" dirty="0">
              <a:solidFill>
                <a:schemeClr val="dk1"/>
              </a:solidFill>
            </a:endParaRPr>
          </a:p>
        </p:txBody>
      </p:sp>
      <p:cxnSp>
        <p:nvCxnSpPr>
          <p:cNvPr id="58" name="Straight Connector 57"/>
          <p:cNvCxnSpPr/>
          <p:nvPr/>
        </p:nvCxnSpPr>
        <p:spPr>
          <a:xfrm>
            <a:off x="2141165" y="106519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1165" y="1222957"/>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2141165" y="1377896"/>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2141165" y="1541618"/>
            <a:ext cx="327760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141165" y="1699378"/>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66" name="Oval 65"/>
          <p:cNvSpPr/>
          <p:nvPr/>
        </p:nvSpPr>
        <p:spPr>
          <a:xfrm>
            <a:off x="3699838" y="985306"/>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1" name="Oval 70"/>
          <p:cNvSpPr/>
          <p:nvPr/>
        </p:nvSpPr>
        <p:spPr>
          <a:xfrm>
            <a:off x="3699670" y="11577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3700006" y="13101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699670" y="1462598"/>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678110" y="953035"/>
            <a:ext cx="255987" cy="246221"/>
          </a:xfrm>
          <a:prstGeom prst="rect">
            <a:avLst/>
          </a:prstGeom>
          <a:noFill/>
        </p:spPr>
        <p:txBody>
          <a:bodyPr wrap="none" rtlCol="0">
            <a:spAutoFit/>
          </a:bodyPr>
          <a:lstStyle/>
          <a:p>
            <a:r>
              <a:rPr lang="en-US" sz="1000" dirty="0" smtClean="0"/>
              <a:t>1</a:t>
            </a:r>
            <a:endParaRPr lang="en-US" sz="1000" dirty="0"/>
          </a:p>
        </p:txBody>
      </p:sp>
      <p:sp>
        <p:nvSpPr>
          <p:cNvPr id="79" name="TextBox 78"/>
          <p:cNvSpPr txBox="1"/>
          <p:nvPr/>
        </p:nvSpPr>
        <p:spPr>
          <a:xfrm>
            <a:off x="3677238" y="1116384"/>
            <a:ext cx="255987" cy="246221"/>
          </a:xfrm>
          <a:prstGeom prst="rect">
            <a:avLst/>
          </a:prstGeom>
          <a:noFill/>
        </p:spPr>
        <p:txBody>
          <a:bodyPr wrap="none" rtlCol="0">
            <a:spAutoFit/>
          </a:bodyPr>
          <a:lstStyle/>
          <a:p>
            <a:r>
              <a:rPr lang="en-US" sz="1000" dirty="0" smtClean="0"/>
              <a:t>1</a:t>
            </a:r>
            <a:endParaRPr lang="en-US" sz="1000" dirty="0"/>
          </a:p>
        </p:txBody>
      </p:sp>
      <p:sp>
        <p:nvSpPr>
          <p:cNvPr id="112" name="TextBox 111"/>
          <p:cNvSpPr txBox="1"/>
          <p:nvPr/>
        </p:nvSpPr>
        <p:spPr>
          <a:xfrm>
            <a:off x="3676366" y="1268784"/>
            <a:ext cx="255987" cy="246221"/>
          </a:xfrm>
          <a:prstGeom prst="rect">
            <a:avLst/>
          </a:prstGeom>
          <a:noFill/>
        </p:spPr>
        <p:txBody>
          <a:bodyPr wrap="none" rtlCol="0">
            <a:spAutoFit/>
          </a:bodyPr>
          <a:lstStyle/>
          <a:p>
            <a:r>
              <a:rPr lang="en-US" sz="1000" dirty="0" smtClean="0"/>
              <a:t>1</a:t>
            </a:r>
            <a:endParaRPr lang="en-US" sz="1000" dirty="0"/>
          </a:p>
        </p:txBody>
      </p:sp>
      <p:sp>
        <p:nvSpPr>
          <p:cNvPr id="113" name="TextBox 112"/>
          <p:cNvSpPr txBox="1"/>
          <p:nvPr/>
        </p:nvSpPr>
        <p:spPr>
          <a:xfrm>
            <a:off x="3675494" y="1421184"/>
            <a:ext cx="255987" cy="246221"/>
          </a:xfrm>
          <a:prstGeom prst="rect">
            <a:avLst/>
          </a:prstGeom>
          <a:noFill/>
        </p:spPr>
        <p:txBody>
          <a:bodyPr wrap="none" rtlCol="0">
            <a:spAutoFit/>
          </a:bodyPr>
          <a:lstStyle/>
          <a:p>
            <a:r>
              <a:rPr lang="en-US" sz="1000" dirty="0" smtClean="0"/>
              <a:t>1</a:t>
            </a:r>
            <a:endParaRPr lang="en-US" sz="1000" dirty="0"/>
          </a:p>
        </p:txBody>
      </p:sp>
      <p:sp>
        <p:nvSpPr>
          <p:cNvPr id="115" name="Oval 114"/>
          <p:cNvSpPr/>
          <p:nvPr/>
        </p:nvSpPr>
        <p:spPr>
          <a:xfrm>
            <a:off x="3697455" y="1614998"/>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TextBox 113"/>
          <p:cNvSpPr txBox="1"/>
          <p:nvPr/>
        </p:nvSpPr>
        <p:spPr>
          <a:xfrm>
            <a:off x="3679395" y="1571202"/>
            <a:ext cx="255987" cy="246221"/>
          </a:xfrm>
          <a:prstGeom prst="rect">
            <a:avLst/>
          </a:prstGeom>
          <a:noFill/>
        </p:spPr>
        <p:txBody>
          <a:bodyPr wrap="none" rtlCol="0">
            <a:spAutoFit/>
          </a:bodyPr>
          <a:lstStyle/>
          <a:p>
            <a:r>
              <a:rPr lang="en-US" sz="1000" dirty="0"/>
              <a:t>0</a:t>
            </a:r>
          </a:p>
        </p:txBody>
      </p:sp>
      <p:cxnSp>
        <p:nvCxnSpPr>
          <p:cNvPr id="116" name="Straight Connector 115"/>
          <p:cNvCxnSpPr/>
          <p:nvPr/>
        </p:nvCxnSpPr>
        <p:spPr>
          <a:xfrm>
            <a:off x="2141333" y="911911"/>
            <a:ext cx="3277603" cy="0"/>
          </a:xfrm>
          <a:prstGeom prst="line">
            <a:avLst/>
          </a:prstGeom>
        </p:spPr>
        <p:style>
          <a:lnRef idx="2">
            <a:schemeClr val="accent1"/>
          </a:lnRef>
          <a:fillRef idx="0">
            <a:schemeClr val="accent1"/>
          </a:fillRef>
          <a:effectRef idx="1">
            <a:schemeClr val="accent1"/>
          </a:effectRef>
          <a:fontRef idx="minor">
            <a:schemeClr val="tx1"/>
          </a:fontRef>
        </p:style>
      </p:cxnSp>
      <p:sp>
        <p:nvSpPr>
          <p:cNvPr id="117" name="Oval 116"/>
          <p:cNvSpPr/>
          <p:nvPr/>
        </p:nvSpPr>
        <p:spPr>
          <a:xfrm>
            <a:off x="3700006" y="832020"/>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8" name="TextBox 117"/>
          <p:cNvSpPr txBox="1"/>
          <p:nvPr/>
        </p:nvSpPr>
        <p:spPr>
          <a:xfrm>
            <a:off x="3677656" y="788800"/>
            <a:ext cx="255987" cy="246221"/>
          </a:xfrm>
          <a:prstGeom prst="rect">
            <a:avLst/>
          </a:prstGeom>
          <a:noFill/>
        </p:spPr>
        <p:txBody>
          <a:bodyPr wrap="none" rtlCol="0">
            <a:spAutoFit/>
          </a:bodyPr>
          <a:lstStyle/>
          <a:p>
            <a:r>
              <a:rPr lang="en-US" sz="1000" dirty="0" smtClean="0"/>
              <a:t>1</a:t>
            </a:r>
            <a:endParaRPr lang="en-US" sz="1000" dirty="0"/>
          </a:p>
        </p:txBody>
      </p:sp>
      <p:sp>
        <p:nvSpPr>
          <p:cNvPr id="23" name="Oval 22"/>
          <p:cNvSpPr/>
          <p:nvPr/>
        </p:nvSpPr>
        <p:spPr>
          <a:xfrm>
            <a:off x="4043230" y="970799"/>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Oval 23"/>
          <p:cNvSpPr/>
          <p:nvPr/>
        </p:nvSpPr>
        <p:spPr>
          <a:xfrm>
            <a:off x="4043062" y="114329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4043398" y="1295691"/>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4043062" y="14480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p:cNvSpPr txBox="1"/>
          <p:nvPr/>
        </p:nvSpPr>
        <p:spPr>
          <a:xfrm>
            <a:off x="4021502" y="938528"/>
            <a:ext cx="255987" cy="246221"/>
          </a:xfrm>
          <a:prstGeom prst="rect">
            <a:avLst/>
          </a:prstGeom>
          <a:noFill/>
        </p:spPr>
        <p:txBody>
          <a:bodyPr wrap="none" rtlCol="0">
            <a:spAutoFit/>
          </a:bodyPr>
          <a:lstStyle/>
          <a:p>
            <a:r>
              <a:rPr lang="en-US" sz="1000" dirty="0" smtClean="0"/>
              <a:t>1</a:t>
            </a:r>
            <a:endParaRPr lang="en-US" sz="1000" dirty="0"/>
          </a:p>
        </p:txBody>
      </p:sp>
      <p:sp>
        <p:nvSpPr>
          <p:cNvPr id="28" name="TextBox 27"/>
          <p:cNvSpPr txBox="1"/>
          <p:nvPr/>
        </p:nvSpPr>
        <p:spPr>
          <a:xfrm>
            <a:off x="4020630" y="1101877"/>
            <a:ext cx="255987" cy="246221"/>
          </a:xfrm>
          <a:prstGeom prst="rect">
            <a:avLst/>
          </a:prstGeom>
          <a:noFill/>
        </p:spPr>
        <p:txBody>
          <a:bodyPr wrap="none" rtlCol="0">
            <a:spAutoFit/>
          </a:bodyPr>
          <a:lstStyle/>
          <a:p>
            <a:r>
              <a:rPr lang="en-US" sz="1000" dirty="0" smtClean="0"/>
              <a:t>1</a:t>
            </a:r>
            <a:endParaRPr lang="en-US" sz="1000" dirty="0"/>
          </a:p>
        </p:txBody>
      </p:sp>
      <p:sp>
        <p:nvSpPr>
          <p:cNvPr id="29" name="TextBox 28"/>
          <p:cNvSpPr txBox="1"/>
          <p:nvPr/>
        </p:nvSpPr>
        <p:spPr>
          <a:xfrm>
            <a:off x="4019758" y="1254277"/>
            <a:ext cx="255987" cy="246221"/>
          </a:xfrm>
          <a:prstGeom prst="rect">
            <a:avLst/>
          </a:prstGeom>
          <a:noFill/>
        </p:spPr>
        <p:txBody>
          <a:bodyPr wrap="none" rtlCol="0">
            <a:spAutoFit/>
          </a:bodyPr>
          <a:lstStyle/>
          <a:p>
            <a:r>
              <a:rPr lang="en-US" sz="1000" dirty="0" smtClean="0"/>
              <a:t>1</a:t>
            </a:r>
            <a:endParaRPr lang="en-US" sz="1000" dirty="0"/>
          </a:p>
        </p:txBody>
      </p:sp>
      <p:sp>
        <p:nvSpPr>
          <p:cNvPr id="31" name="Oval 30"/>
          <p:cNvSpPr/>
          <p:nvPr/>
        </p:nvSpPr>
        <p:spPr>
          <a:xfrm>
            <a:off x="4040847" y="1600491"/>
            <a:ext cx="205084" cy="181434"/>
          </a:xfrm>
          <a:prstGeom prst="ellipse">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4022787" y="1556695"/>
            <a:ext cx="255987" cy="246221"/>
          </a:xfrm>
          <a:prstGeom prst="rect">
            <a:avLst/>
          </a:prstGeom>
          <a:noFill/>
        </p:spPr>
        <p:txBody>
          <a:bodyPr wrap="none" rtlCol="0">
            <a:spAutoFit/>
          </a:bodyPr>
          <a:lstStyle/>
          <a:p>
            <a:r>
              <a:rPr lang="en-US" sz="1000" dirty="0"/>
              <a:t>0</a:t>
            </a:r>
          </a:p>
        </p:txBody>
      </p:sp>
      <p:sp>
        <p:nvSpPr>
          <p:cNvPr id="33" name="Oval 32"/>
          <p:cNvSpPr/>
          <p:nvPr/>
        </p:nvSpPr>
        <p:spPr>
          <a:xfrm>
            <a:off x="4043398" y="817513"/>
            <a:ext cx="205084" cy="181434"/>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TextBox 33"/>
          <p:cNvSpPr txBox="1"/>
          <p:nvPr/>
        </p:nvSpPr>
        <p:spPr>
          <a:xfrm>
            <a:off x="4021048" y="774293"/>
            <a:ext cx="255987" cy="246221"/>
          </a:xfrm>
          <a:prstGeom prst="rect">
            <a:avLst/>
          </a:prstGeom>
          <a:noFill/>
        </p:spPr>
        <p:txBody>
          <a:bodyPr wrap="none" rtlCol="0">
            <a:spAutoFit/>
          </a:bodyPr>
          <a:lstStyle/>
          <a:p>
            <a:r>
              <a:rPr lang="en-US" sz="1000" dirty="0" smtClean="0"/>
              <a:t>1</a:t>
            </a:r>
            <a:endParaRPr lang="en-US" sz="1000" dirty="0"/>
          </a:p>
        </p:txBody>
      </p:sp>
      <p:sp>
        <p:nvSpPr>
          <p:cNvPr id="35" name="TextBox 34"/>
          <p:cNvSpPr txBox="1"/>
          <p:nvPr/>
        </p:nvSpPr>
        <p:spPr>
          <a:xfrm>
            <a:off x="4021915" y="1413472"/>
            <a:ext cx="255987" cy="246221"/>
          </a:xfrm>
          <a:prstGeom prst="rect">
            <a:avLst/>
          </a:prstGeom>
          <a:noFill/>
        </p:spPr>
        <p:txBody>
          <a:bodyPr wrap="none" rtlCol="0">
            <a:spAutoFit/>
          </a:bodyPr>
          <a:lstStyle/>
          <a:p>
            <a:r>
              <a:rPr lang="en-US" sz="1000" dirty="0"/>
              <a:t>0</a:t>
            </a:r>
          </a:p>
        </p:txBody>
      </p:sp>
      <p:sp>
        <p:nvSpPr>
          <p:cNvPr id="2" name="Rectangle 1"/>
          <p:cNvSpPr/>
          <p:nvPr/>
        </p:nvSpPr>
        <p:spPr>
          <a:xfrm>
            <a:off x="3675494" y="785242"/>
            <a:ext cx="259888" cy="1043130"/>
          </a:xfrm>
          <a:prstGeom prst="rect">
            <a:avLst/>
          </a:prstGeom>
          <a:noFill/>
          <a:ln>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8" name="Object 37"/>
          <p:cNvGraphicFramePr>
            <a:graphicFrameLocks noChangeAspect="1"/>
          </p:cNvGraphicFramePr>
          <p:nvPr>
            <p:extLst>
              <p:ext uri="{D42A27DB-BD31-4B8C-83A1-F6EECF244321}">
                <p14:modId xmlns:p14="http://schemas.microsoft.com/office/powerpoint/2010/main" val="2936709388"/>
              </p:ext>
            </p:extLst>
          </p:nvPr>
        </p:nvGraphicFramePr>
        <p:xfrm>
          <a:off x="6150814" y="814924"/>
          <a:ext cx="2353739" cy="1390314"/>
        </p:xfrm>
        <a:graphic>
          <a:graphicData uri="http://schemas.openxmlformats.org/presentationml/2006/ole">
            <mc:AlternateContent xmlns:mc="http://schemas.openxmlformats.org/markup-compatibility/2006">
              <mc:Choice xmlns:v="urn:schemas-microsoft-com:vml" Requires="v">
                <p:oleObj spid="_x0000_s11117" name="Equation" r:id="rId4" imgW="1447800" imgH="901700" progId="Equation.3">
                  <p:embed/>
                </p:oleObj>
              </mc:Choice>
              <mc:Fallback>
                <p:oleObj name="Equation" r:id="rId4" imgW="1447800" imgH="901700" progId="Equation.3">
                  <p:embed/>
                  <p:pic>
                    <p:nvPicPr>
                      <p:cNvPr id="0" name=""/>
                      <p:cNvPicPr/>
                      <p:nvPr/>
                    </p:nvPicPr>
                    <p:blipFill>
                      <a:blip r:embed="rId5"/>
                      <a:stretch>
                        <a:fillRect/>
                      </a:stretch>
                    </p:blipFill>
                    <p:spPr>
                      <a:xfrm>
                        <a:off x="6150814" y="814924"/>
                        <a:ext cx="2353739" cy="1390314"/>
                      </a:xfrm>
                      <a:prstGeom prst="rect">
                        <a:avLst/>
                      </a:prstGeom>
                    </p:spPr>
                  </p:pic>
                </p:oleObj>
              </mc:Fallback>
            </mc:AlternateContent>
          </a:graphicData>
        </a:graphic>
      </p:graphicFrame>
      <p:sp>
        <p:nvSpPr>
          <p:cNvPr id="5" name="TextBox 4"/>
          <p:cNvSpPr txBox="1"/>
          <p:nvPr/>
        </p:nvSpPr>
        <p:spPr>
          <a:xfrm>
            <a:off x="3623370" y="1858604"/>
            <a:ext cx="394997" cy="246221"/>
          </a:xfrm>
          <a:prstGeom prst="rect">
            <a:avLst/>
          </a:prstGeom>
          <a:noFill/>
        </p:spPr>
        <p:txBody>
          <a:bodyPr wrap="none" rtlCol="0">
            <a:spAutoFit/>
          </a:bodyPr>
          <a:lstStyle/>
          <a:p>
            <a:r>
              <a:rPr lang="en-US" sz="1000" dirty="0" smtClean="0"/>
              <a:t>x=0</a:t>
            </a:r>
            <a:endParaRPr lang="en-US" sz="1000" dirty="0"/>
          </a:p>
        </p:txBody>
      </p:sp>
      <p:sp>
        <p:nvSpPr>
          <p:cNvPr id="40" name="TextBox 39"/>
          <p:cNvSpPr txBox="1"/>
          <p:nvPr/>
        </p:nvSpPr>
        <p:spPr>
          <a:xfrm>
            <a:off x="3975159" y="1844097"/>
            <a:ext cx="469888" cy="246221"/>
          </a:xfrm>
          <a:prstGeom prst="rect">
            <a:avLst/>
          </a:prstGeom>
          <a:noFill/>
        </p:spPr>
        <p:txBody>
          <a:bodyPr wrap="none" rtlCol="0">
            <a:spAutoFit/>
          </a:bodyPr>
          <a:lstStyle/>
          <a:p>
            <a:r>
              <a:rPr lang="en-US" sz="1000" dirty="0"/>
              <a:t>x</a:t>
            </a:r>
            <a:r>
              <a:rPr lang="en-US" sz="1000" dirty="0" smtClean="0"/>
              <a:t>=+1</a:t>
            </a:r>
            <a:endParaRPr lang="en-US" sz="1000" dirty="0"/>
          </a:p>
        </p:txBody>
      </p:sp>
      <p:cxnSp>
        <p:nvCxnSpPr>
          <p:cNvPr id="8" name="Straight Arrow Connector 7"/>
          <p:cNvCxnSpPr/>
          <p:nvPr/>
        </p:nvCxnSpPr>
        <p:spPr>
          <a:xfrm>
            <a:off x="3825903" y="3207973"/>
            <a:ext cx="151639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3820869" y="2126723"/>
            <a:ext cx="0" cy="1081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820869" y="2353973"/>
            <a:ext cx="31733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3601474" y="2233534"/>
            <a:ext cx="255987" cy="246221"/>
          </a:xfrm>
          <a:prstGeom prst="rect">
            <a:avLst/>
          </a:prstGeom>
          <a:noFill/>
        </p:spPr>
        <p:txBody>
          <a:bodyPr wrap="none" rtlCol="0">
            <a:spAutoFit/>
          </a:bodyPr>
          <a:lstStyle/>
          <a:p>
            <a:r>
              <a:rPr lang="en-US" sz="1000" dirty="0" smtClean="0"/>
              <a:t>1</a:t>
            </a:r>
            <a:endParaRPr lang="en-US" sz="1000" dirty="0"/>
          </a:p>
        </p:txBody>
      </p:sp>
      <p:sp>
        <p:nvSpPr>
          <p:cNvPr id="52" name="TextBox 51"/>
          <p:cNvSpPr txBox="1"/>
          <p:nvPr/>
        </p:nvSpPr>
        <p:spPr>
          <a:xfrm>
            <a:off x="3600602" y="3038395"/>
            <a:ext cx="255987" cy="246221"/>
          </a:xfrm>
          <a:prstGeom prst="rect">
            <a:avLst/>
          </a:prstGeom>
          <a:noFill/>
        </p:spPr>
        <p:txBody>
          <a:bodyPr wrap="none" rtlCol="0">
            <a:spAutoFit/>
          </a:bodyPr>
          <a:lstStyle/>
          <a:p>
            <a:r>
              <a:rPr lang="en-US" sz="1000" dirty="0"/>
              <a:t>0</a:t>
            </a:r>
          </a:p>
        </p:txBody>
      </p:sp>
      <p:graphicFrame>
        <p:nvGraphicFramePr>
          <p:cNvPr id="16" name="Object 15"/>
          <p:cNvGraphicFramePr>
            <a:graphicFrameLocks noChangeAspect="1"/>
          </p:cNvGraphicFramePr>
          <p:nvPr>
            <p:extLst>
              <p:ext uri="{D42A27DB-BD31-4B8C-83A1-F6EECF244321}">
                <p14:modId xmlns:p14="http://schemas.microsoft.com/office/powerpoint/2010/main" val="3733526570"/>
              </p:ext>
            </p:extLst>
          </p:nvPr>
        </p:nvGraphicFramePr>
        <p:xfrm>
          <a:off x="2660650" y="3733800"/>
          <a:ext cx="3808413" cy="1379538"/>
        </p:xfrm>
        <a:graphic>
          <a:graphicData uri="http://schemas.openxmlformats.org/presentationml/2006/ole">
            <mc:AlternateContent xmlns:mc="http://schemas.openxmlformats.org/markup-compatibility/2006">
              <mc:Choice xmlns:v="urn:schemas-microsoft-com:vml" Requires="v">
                <p:oleObj spid="_x0000_s11118" name="Equation" r:id="rId6" imgW="2489200" imgH="901700" progId="Equation.3">
                  <p:embed/>
                </p:oleObj>
              </mc:Choice>
              <mc:Fallback>
                <p:oleObj name="Equation" r:id="rId6" imgW="2489200" imgH="901700" progId="Equation.3">
                  <p:embed/>
                  <p:pic>
                    <p:nvPicPr>
                      <p:cNvPr id="0" name=""/>
                      <p:cNvPicPr/>
                      <p:nvPr/>
                    </p:nvPicPr>
                    <p:blipFill>
                      <a:blip r:embed="rId7"/>
                      <a:stretch>
                        <a:fillRect/>
                      </a:stretch>
                    </p:blipFill>
                    <p:spPr>
                      <a:xfrm>
                        <a:off x="2660650" y="3733800"/>
                        <a:ext cx="3808413" cy="1379538"/>
                      </a:xfrm>
                      <a:prstGeom prst="rect">
                        <a:avLst/>
                      </a:prstGeom>
                    </p:spPr>
                  </p:pic>
                </p:oleObj>
              </mc:Fallback>
            </mc:AlternateContent>
          </a:graphicData>
        </a:graphic>
      </p:graphicFrame>
      <p:cxnSp>
        <p:nvCxnSpPr>
          <p:cNvPr id="54" name="Straight Connector 53"/>
          <p:cNvCxnSpPr/>
          <p:nvPr/>
        </p:nvCxnSpPr>
        <p:spPr>
          <a:xfrm>
            <a:off x="4138201" y="2353973"/>
            <a:ext cx="0" cy="33941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4138201" y="2693383"/>
            <a:ext cx="31733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8875326"/>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2312</TotalTime>
  <Words>8166</Words>
  <Application>Microsoft Macintosh PowerPoint</Application>
  <PresentationFormat>On-screen Show (4:3)</PresentationFormat>
  <Paragraphs>2041</Paragraphs>
  <Slides>151</Slides>
  <Notes>149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151</vt:i4>
      </vt:variant>
    </vt:vector>
  </HeadingPairs>
  <TitlesOfParts>
    <vt:vector size="153" baseType="lpstr">
      <vt:lpstr>simple-light</vt:lpstr>
      <vt:lpstr>Equation</vt:lpstr>
      <vt:lpstr>Bioinformatics for Adaptation Genomics Day 3: Inference on evolutionary signal from SNP data</vt:lpstr>
      <vt:lpstr>Bioinformatics for Adaptation</vt:lpstr>
      <vt:lpstr>Outline</vt:lpstr>
      <vt:lpstr>Adaptation &amp; Phenotypes</vt:lpstr>
      <vt:lpstr>Relevance to human health</vt:lpstr>
      <vt:lpstr>Relevance to human health</vt:lpstr>
      <vt:lpstr>Relevance to human health</vt:lpstr>
      <vt:lpstr>Relevance to human health</vt:lpstr>
      <vt:lpstr>The genetic basis of phenotype variation</vt:lpstr>
      <vt:lpstr>Natural selection</vt:lpstr>
      <vt:lpstr>Natural selection</vt:lpstr>
      <vt:lpstr>Natural selection</vt:lpstr>
      <vt:lpstr>Natural selection</vt:lpstr>
      <vt:lpstr>Natural selection</vt:lpstr>
      <vt:lpstr>Outline</vt:lpstr>
      <vt:lpstr>Methods to infer selection</vt:lpstr>
      <vt:lpstr>PowerPoint Presentation</vt:lpstr>
      <vt:lpstr>PowerPoint Presentation</vt:lpstr>
      <vt:lpstr>Allele frequency differentiation</vt:lpstr>
      <vt:lpstr>Allele frequency differentiation</vt:lpstr>
      <vt:lpstr>Allele frequency differentiation</vt:lpstr>
      <vt:lpstr>Allele frequency differentiation</vt:lpstr>
      <vt:lpstr>Allele frequency differentiation</vt:lpstr>
      <vt:lpstr>FST</vt:lpstr>
      <vt:lpstr>FST</vt:lpstr>
      <vt:lpstr>Haplotype-based FST</vt:lpstr>
      <vt:lpstr>Haplotype-based FST</vt:lpstr>
      <vt:lpstr>Haplotype-based FST</vt:lpstr>
      <vt:lpstr>Haplotype-based FST</vt:lpstr>
      <vt:lpstr>Haplotype-based FST</vt:lpstr>
      <vt:lpstr>Haplotype-based FST</vt:lpstr>
      <vt:lpstr>Haplotype-based FST</vt:lpstr>
      <vt:lpstr>Allele frequency differentiation</vt:lpstr>
      <vt:lpstr>Allele frequency differentiation</vt:lpstr>
      <vt:lpstr>Migration rates</vt:lpstr>
      <vt:lpstr>Allele frequency differentiation</vt:lpstr>
      <vt:lpstr>The case of Tibetans</vt:lpstr>
      <vt:lpstr>Selection in Tibetans</vt:lpstr>
      <vt:lpstr>PowerPoint Presentation</vt:lpstr>
      <vt:lpstr>PowerPoint Presentation</vt:lpstr>
      <vt:lpstr>PowerPoint Presentation</vt:lpstr>
      <vt:lpstr>PowerPoint Presentation</vt:lpstr>
      <vt:lpstr>PowerPoint Presentation</vt:lpstr>
      <vt:lpstr>Population Branch Statistic</vt:lpstr>
      <vt:lpstr>Adaptation to environments</vt:lpstr>
      <vt:lpstr>Spatial variation</vt:lpstr>
      <vt:lpstr>Correlations</vt:lpstr>
      <vt:lpstr>PowerPoint Presentation</vt:lpstr>
      <vt:lpstr>Positive selection: effect on haplotypes</vt:lpstr>
      <vt:lpstr>Positive selection: effect on haplotypes</vt:lpstr>
      <vt:lpstr>Positive selection: effect on haplotypes</vt:lpstr>
      <vt:lpstr>Positive selection: effect on haplotypes</vt:lpstr>
      <vt:lpstr>Positive selection</vt:lpstr>
      <vt:lpstr>Positive selection</vt:lpstr>
      <vt:lpstr>Positive selection</vt:lpstr>
      <vt:lpstr>Positive selection</vt:lpstr>
      <vt:lpstr>Positive selection</vt:lpstr>
      <vt:lpstr>Positive selection</vt:lpstr>
      <vt:lpstr>The importance of being…  The Site Frequency Spectrum</vt:lpstr>
      <vt:lpstr>2D-SFS</vt:lpstr>
      <vt:lpstr>The importance of being…  The Site Frequency Spectrum</vt:lpstr>
      <vt:lpstr>The importance of being…  The Site Frequency Spectrum</vt:lpstr>
      <vt:lpstr>The importance of being…  The Site Frequency Spectrum</vt:lpstr>
      <vt:lpstr>Positive vs. negative selection</vt:lpstr>
      <vt:lpstr>Demography matters?</vt:lpstr>
      <vt:lpstr>Demography matters?</vt:lpstr>
      <vt:lpstr>Demography matters!</vt:lpstr>
      <vt:lpstr>The genetic effects of population size changes</vt:lpstr>
      <vt:lpstr>Demography matters!</vt:lpstr>
      <vt:lpstr>Demography matters?</vt:lpstr>
      <vt:lpstr>Demography matters!</vt:lpstr>
      <vt:lpstr>The genetic effects of population size changes</vt:lpstr>
      <vt:lpstr>Demography matters!</vt:lpstr>
      <vt:lpstr>Balancing selection</vt:lpstr>
      <vt:lpstr>Balancing selection</vt:lpstr>
      <vt:lpstr>Experimental design matters?</vt:lpstr>
      <vt:lpstr>How to take neutral confounding factors into account? </vt:lpstr>
      <vt:lpstr>How to take neutral confounding factors into account? </vt:lpstr>
      <vt:lpstr>How to take neutral confounding factors into account? </vt:lpstr>
      <vt:lpstr>Outlier approach</vt:lpstr>
      <vt:lpstr>Outlier approach</vt:lpstr>
      <vt:lpstr>How to take neutral confounding factors into account? </vt:lpstr>
      <vt:lpstr>How to take neutral confounding factors into account? </vt:lpstr>
      <vt:lpstr>Simulations-based approach</vt:lpstr>
      <vt:lpstr>Simulations-based approach</vt:lpstr>
      <vt:lpstr>Model-based approaches</vt:lpstr>
      <vt:lpstr>Positive selection</vt:lpstr>
      <vt:lpstr>Positive selection</vt:lpstr>
      <vt:lpstr>Haplotype diversity under selection</vt:lpstr>
      <vt:lpstr>Extended Haplotype Homozygosity</vt:lpstr>
      <vt:lpstr>Extended Haplotype Homozygosity</vt:lpstr>
      <vt:lpstr>Extended Haplotype Homozygosity</vt:lpstr>
      <vt:lpstr>Extended Haplotype Homozygosity</vt:lpstr>
      <vt:lpstr>Extended Haplotype Homozygosity</vt:lpstr>
      <vt:lpstr>Extended Haplotype Homozygosity</vt:lpstr>
      <vt:lpstr>Extended Haplotype Homozygosity</vt:lpstr>
      <vt:lpstr>Extended Haplotype Homozygosity</vt:lpstr>
      <vt:lpstr>Extended Haplotype Homozygosity</vt:lpstr>
      <vt:lpstr>Extended Haplotype Homozygosity</vt:lpstr>
      <vt:lpstr>Extended Haplotype Homozygosity</vt:lpstr>
      <vt:lpstr>Extended Haplotype Homozygosity</vt:lpstr>
      <vt:lpstr>Extended Haplotype Homozygosity</vt:lpstr>
      <vt:lpstr>Extended Haplotype Homozygosity</vt:lpstr>
      <vt:lpstr>Extended Haplotype Homozygosity</vt:lpstr>
      <vt:lpstr>Extended Haplotype Homozygosity</vt:lpstr>
      <vt:lpstr>Extended Haplotype Homozygosity</vt:lpstr>
      <vt:lpstr>Integrated Haplotype Score</vt:lpstr>
      <vt:lpstr>Integrated Haplotype Score</vt:lpstr>
      <vt:lpstr>Integrated Haplotype Score</vt:lpstr>
      <vt:lpstr>nSL</vt:lpstr>
      <vt:lpstr>PowerPoint Presentation</vt:lpstr>
      <vt:lpstr>PowerPoint Presentation</vt:lpstr>
      <vt:lpstr>PowerPoint Presentation</vt:lpstr>
      <vt:lpstr>PowerPoint Presentation</vt:lpstr>
      <vt:lpstr>Detecting soft sweeps</vt:lpstr>
      <vt:lpstr>Detecting soft sweeps</vt:lpstr>
      <vt:lpstr>Detecting soft sweeps</vt:lpstr>
      <vt:lpstr>Detecting soft sweeps</vt:lpstr>
      <vt:lpstr>Outline</vt:lpstr>
      <vt:lpstr>Inter-species variation</vt:lpstr>
      <vt:lpstr>Polar bears!</vt:lpstr>
      <vt:lpstr>PowerPoint Presentation</vt:lpstr>
      <vt:lpstr>Polar bears vs. Brown bears</vt:lpstr>
      <vt:lpstr>Experimental design</vt:lpstr>
      <vt:lpstr>Sequencing experiment</vt:lpstr>
      <vt:lpstr>Demographic history</vt:lpstr>
      <vt:lpstr>Expected genetic differentiation</vt:lpstr>
      <vt:lpstr>Expected genetic differentiation</vt:lpstr>
      <vt:lpstr>Expected genetic differentiation</vt:lpstr>
      <vt:lpstr>Inferring inter-species selection</vt:lpstr>
      <vt:lpstr>Polymorphisms and divergence</vt:lpstr>
      <vt:lpstr>Polymorphisms and divergence</vt:lpstr>
      <vt:lpstr>Polymorphisms and divergence</vt:lpstr>
      <vt:lpstr>Polymorphisms and divergence</vt:lpstr>
      <vt:lpstr>Polymorphisms and divergence</vt:lpstr>
      <vt:lpstr>Polymorphisms and divergence</vt:lpstr>
      <vt:lpstr>Polymorphisms and divergence</vt:lpstr>
      <vt:lpstr>Polymorphisms and divergence</vt:lpstr>
      <vt:lpstr>HKA test</vt:lpstr>
      <vt:lpstr>HKA test</vt:lpstr>
      <vt:lpstr>HKA test</vt:lpstr>
      <vt:lpstr>Coding polymorphisms</vt:lpstr>
      <vt:lpstr>dN/ds</vt:lpstr>
      <vt:lpstr>Coding polymorphisms and divergence</vt:lpstr>
      <vt:lpstr>MK (McDonald–Kreitman) test</vt:lpstr>
      <vt:lpstr>MK (McDonald–Kreitman) test</vt:lpstr>
      <vt:lpstr>MK (McDonald–Kreitman) test</vt:lpstr>
      <vt:lpstr>MK (McDonald–Kreitman) test</vt:lpstr>
      <vt:lpstr>Comparative genomics</vt:lpstr>
      <vt:lpstr>Software available</vt:lpstr>
      <vt:lpstr>Summary</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Evolutionary genomics Data analysis module - Day 4</dc:title>
  <cp:lastModifiedBy>Matteo Fumagalli</cp:lastModifiedBy>
  <cp:revision>448</cp:revision>
  <dcterms:modified xsi:type="dcterms:W3CDTF">2016-03-01T22:32:53Z</dcterms:modified>
</cp:coreProperties>
</file>